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74" r:id="rId3"/>
    <p:sldId id="278" r:id="rId4"/>
    <p:sldId id="276" r:id="rId5"/>
    <p:sldId id="277" r:id="rId6"/>
    <p:sldId id="280" r:id="rId7"/>
    <p:sldId id="279" r:id="rId8"/>
    <p:sldId id="282" r:id="rId9"/>
    <p:sldId id="283" r:id="rId10"/>
    <p:sldId id="284" r:id="rId11"/>
    <p:sldId id="286" r:id="rId12"/>
    <p:sldId id="288" r:id="rId13"/>
    <p:sldId id="289" r:id="rId14"/>
    <p:sldId id="287" r:id="rId15"/>
    <p:sldId id="290" r:id="rId16"/>
    <p:sldId id="292" r:id="rId17"/>
    <p:sldId id="291" r:id="rId18"/>
    <p:sldId id="293" r:id="rId19"/>
    <p:sldId id="294" r:id="rId20"/>
    <p:sldId id="266" r:id="rId21"/>
    <p:sldId id="295" r:id="rId22"/>
    <p:sldId id="296" r:id="rId23"/>
    <p:sldId id="270" r:id="rId24"/>
    <p:sldId id="297" r:id="rId25"/>
    <p:sldId id="299"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763"/>
    <a:srgbClr val="AABFE4"/>
    <a:srgbClr val="60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39"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A6532D-D602-4CA8-9265-ED1224CBE233}" type="datetimeFigureOut">
              <a:rPr lang="ru-RU" smtClean="0"/>
              <a:t>20.04.2017</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ru-RU"/>
              <a:t>Смилянский Александр, 3 курс</a:t>
            </a:r>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563564-B1A6-490E-880F-DB5816556F8B}" type="slidenum">
              <a:rPr lang="ru-RU" smtClean="0"/>
              <a:t>‹#›</a:t>
            </a:fld>
            <a:endParaRPr lang="ru-RU"/>
          </a:p>
        </p:txBody>
      </p:sp>
    </p:spTree>
    <p:extLst>
      <p:ext uri="{BB962C8B-B14F-4D97-AF65-F5344CB8AC3E}">
        <p14:creationId xmlns:p14="http://schemas.microsoft.com/office/powerpoint/2010/main" val="332243459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13477-A86E-4788-B830-15A4169B9396}" type="datetimeFigureOut">
              <a:rPr lang="ru-RU" smtClean="0"/>
              <a:t>20.04.2017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ru-RU"/>
              <a:t>Смилянский Александр, 3 курс</a:t>
            </a:r>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2F5C8-9C49-4273-B72E-DC062DAF7E86}" type="slidenum">
              <a:rPr lang="ru-RU" smtClean="0"/>
              <a:t>‹#›</a:t>
            </a:fld>
            <a:endParaRPr lang="ru-RU"/>
          </a:p>
        </p:txBody>
      </p:sp>
    </p:spTree>
    <p:extLst>
      <p:ext uri="{BB962C8B-B14F-4D97-AF65-F5344CB8AC3E}">
        <p14:creationId xmlns:p14="http://schemas.microsoft.com/office/powerpoint/2010/main" val="323078036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Небольшое введение в предметную область. Немного о насущном. Что такое данные и нужны ли они нам?</a:t>
            </a:r>
            <a:endParaRPr dirty="0"/>
          </a:p>
        </p:txBody>
      </p:sp>
    </p:spTree>
    <p:extLst>
      <p:ext uri="{BB962C8B-B14F-4D97-AF65-F5344CB8AC3E}">
        <p14:creationId xmlns:p14="http://schemas.microsoft.com/office/powerpoint/2010/main" val="2251984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Небольшое введение в предметную область. Немного о насущном. Что такое данные и нужны ли они нам?</a:t>
            </a:r>
            <a:endParaRPr dirty="0"/>
          </a:p>
        </p:txBody>
      </p:sp>
    </p:spTree>
    <p:extLst>
      <p:ext uri="{BB962C8B-B14F-4D97-AF65-F5344CB8AC3E}">
        <p14:creationId xmlns:p14="http://schemas.microsoft.com/office/powerpoint/2010/main" val="328519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Разделим задачи на 4 группы:</a:t>
            </a:r>
          </a:p>
          <a:p>
            <a:pPr lvl="0">
              <a:spcBef>
                <a:spcPts val="0"/>
              </a:spcBef>
              <a:buNone/>
            </a:pPr>
            <a:r>
              <a:rPr lang="ru-RU" dirty="0"/>
              <a:t>1. </a:t>
            </a:r>
            <a:endParaRPr lang="en-US" dirty="0"/>
          </a:p>
        </p:txBody>
      </p:sp>
    </p:spTree>
    <p:extLst>
      <p:ext uri="{BB962C8B-B14F-4D97-AF65-F5344CB8AC3E}">
        <p14:creationId xmlns:p14="http://schemas.microsoft.com/office/powerpoint/2010/main" val="275836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Разделим задачи на 4 группы:</a:t>
            </a:r>
          </a:p>
          <a:p>
            <a:pPr lvl="0">
              <a:spcBef>
                <a:spcPts val="0"/>
              </a:spcBef>
              <a:buNone/>
            </a:pPr>
            <a:r>
              <a:rPr lang="ru-RU" dirty="0"/>
              <a:t>1. </a:t>
            </a:r>
            <a:endParaRPr lang="en-US" dirty="0"/>
          </a:p>
        </p:txBody>
      </p:sp>
    </p:spTree>
    <p:extLst>
      <p:ext uri="{BB962C8B-B14F-4D97-AF65-F5344CB8AC3E}">
        <p14:creationId xmlns:p14="http://schemas.microsoft.com/office/powerpoint/2010/main" val="373294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Разделим задачи на 4 группы:</a:t>
            </a:r>
          </a:p>
          <a:p>
            <a:pPr lvl="0">
              <a:spcBef>
                <a:spcPts val="0"/>
              </a:spcBef>
              <a:buNone/>
            </a:pPr>
            <a:r>
              <a:rPr lang="ru-RU" dirty="0"/>
              <a:t>…</a:t>
            </a:r>
          </a:p>
          <a:p>
            <a:pPr lvl="0">
              <a:spcBef>
                <a:spcPts val="0"/>
              </a:spcBef>
              <a:buNone/>
            </a:pPr>
            <a:r>
              <a:rPr lang="ru-RU" dirty="0"/>
              <a:t>Не существует наилучшего решения. Допустим, если использовать все вариации построения индекса, скорость индексирования будем существенно ниже и возможно, размер индекса будет крайне большим.</a:t>
            </a:r>
          </a:p>
          <a:p>
            <a:pPr lvl="0">
              <a:spcBef>
                <a:spcPts val="0"/>
              </a:spcBef>
              <a:buNone/>
            </a:pPr>
            <a:r>
              <a:rPr lang="ru-RU" dirty="0"/>
              <a:t>Кроме того, алгоритмы построения определяются хранилищем.</a:t>
            </a:r>
          </a:p>
          <a:p>
            <a:pPr lvl="0">
              <a:spcBef>
                <a:spcPts val="0"/>
              </a:spcBef>
              <a:buNone/>
            </a:pPr>
            <a:r>
              <a:rPr lang="ru-RU" dirty="0"/>
              <a:t>Рассмотри варианты хранилища, для начала – как хранить структуру.</a:t>
            </a:r>
            <a:endParaRPr lang="en-US" dirty="0"/>
          </a:p>
        </p:txBody>
      </p:sp>
    </p:spTree>
    <p:extLst>
      <p:ext uri="{BB962C8B-B14F-4D97-AF65-F5344CB8AC3E}">
        <p14:creationId xmlns:p14="http://schemas.microsoft.com/office/powerpoint/2010/main" val="3686408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Итак, где хранить. Самое простое – структура данных в оперативной памяти. Однако, её объём ограничен оперативной памятью, и заполнить её – не составит труда. Минут 10 индексирования и 4 </a:t>
            </a:r>
            <a:r>
              <a:rPr lang="ru-RU" dirty="0" err="1"/>
              <a:t>гб</a:t>
            </a:r>
            <a:r>
              <a:rPr lang="ru-RU" dirty="0"/>
              <a:t> оперативной памяти уже могут быть заняты.</a:t>
            </a:r>
          </a:p>
          <a:p>
            <a:pPr lvl="0">
              <a:spcBef>
                <a:spcPts val="0"/>
              </a:spcBef>
              <a:buNone/>
            </a:pPr>
            <a:r>
              <a:rPr lang="ru-RU" dirty="0"/>
              <a:t>Решение – БД, её использует все популярные решения для поиска файлов. Также сделал и я.</a:t>
            </a:r>
            <a:endParaRPr lang="en-US" dirty="0"/>
          </a:p>
        </p:txBody>
      </p:sp>
    </p:spTree>
    <p:extLst>
      <p:ext uri="{BB962C8B-B14F-4D97-AF65-F5344CB8AC3E}">
        <p14:creationId xmlns:p14="http://schemas.microsoft.com/office/powerpoint/2010/main" val="251501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1630588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Ещё одна важная проблема – долгое время индексирования. А именно, индексирования содержания. Поэтому я выбрал </a:t>
            </a:r>
            <a:r>
              <a:rPr lang="ru-RU" dirty="0" err="1"/>
              <a:t>многопоточность</a:t>
            </a:r>
            <a:r>
              <a:rPr lang="ru-RU" dirty="0"/>
              <a:t>, что позволило быстро проиндексировать названия и расширения файлов и дать возможность поиска по ним раньше того, как закончится индекс содержимого.</a:t>
            </a:r>
            <a:endParaRPr lang="en-US" dirty="0"/>
          </a:p>
        </p:txBody>
      </p:sp>
    </p:spTree>
    <p:extLst>
      <p:ext uri="{BB962C8B-B14F-4D97-AF65-F5344CB8AC3E}">
        <p14:creationId xmlns:p14="http://schemas.microsoft.com/office/powerpoint/2010/main" val="2666778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Ещё одна важная проблема – это низкая скорость записи в базу данных, т.к. приходится для каждого слова создавать транзакцию. </a:t>
            </a:r>
          </a:p>
          <a:p>
            <a:pPr lvl="0">
              <a:spcBef>
                <a:spcPts val="0"/>
              </a:spcBef>
              <a:buNone/>
            </a:pPr>
            <a:r>
              <a:rPr lang="ru-RU" dirty="0"/>
              <a:t>Решением стало создание транзакции только в случае если закончилась индексация файла, и переходим на другой файл, или в случае достижения макс. размера буфера.</a:t>
            </a:r>
            <a:endParaRPr lang="en-US" dirty="0"/>
          </a:p>
        </p:txBody>
      </p:sp>
    </p:spTree>
    <p:extLst>
      <p:ext uri="{BB962C8B-B14F-4D97-AF65-F5344CB8AC3E}">
        <p14:creationId xmlns:p14="http://schemas.microsoft.com/office/powerpoint/2010/main" val="3869719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3535429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81909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Определение данных если не в точности, но почти каждый сможет дать схожее. Один из главных процессов человека – общение, а общение тоже данные. Получается очень много данных. И если раньше все они представлялись в письменно или устном виде, то теперь представляются и в цифровом. Немного о том какие данные могут быть.</a:t>
            </a:r>
            <a:endParaRPr dirty="0"/>
          </a:p>
        </p:txBody>
      </p:sp>
    </p:spTree>
    <p:extLst>
      <p:ext uri="{BB962C8B-B14F-4D97-AF65-F5344CB8AC3E}">
        <p14:creationId xmlns:p14="http://schemas.microsoft.com/office/powerpoint/2010/main" val="3719126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935953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90286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146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Лет 20 назад, мало кто мог представить, сколько в современном мире будет цифровых данных. А сейчас это очень популярная тема для разговора, но что со всеми данными делать?</a:t>
            </a:r>
            <a:endParaRPr dirty="0"/>
          </a:p>
        </p:txBody>
      </p:sp>
    </p:spTree>
    <p:extLst>
      <p:ext uri="{BB962C8B-B14F-4D97-AF65-F5344CB8AC3E}">
        <p14:creationId xmlns:p14="http://schemas.microsoft.com/office/powerpoint/2010/main" val="68218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Есть ряд задач по работе с ними, условно поделим их на 3 группы. </a:t>
            </a:r>
          </a:p>
          <a:p>
            <a:pPr marL="228600" lvl="0" indent="-228600">
              <a:spcBef>
                <a:spcPts val="0"/>
              </a:spcBef>
              <a:buAutoNum type="arabicPeriod"/>
            </a:pPr>
            <a:r>
              <a:rPr lang="ru-RU" dirty="0"/>
              <a:t>– Важно хранить информацию, чтобы что-то с ней делать</a:t>
            </a:r>
          </a:p>
          <a:p>
            <a:pPr marL="228600" lvl="0" indent="-228600">
              <a:spcBef>
                <a:spcPts val="0"/>
              </a:spcBef>
              <a:buAutoNum type="arabicPeriod"/>
            </a:pPr>
            <a:r>
              <a:rPr lang="ru-RU" dirty="0"/>
              <a:t>- Важно её как-то обрабатывать, иначе зачем её хранить</a:t>
            </a:r>
          </a:p>
          <a:p>
            <a:pPr marL="228600" lvl="0" indent="-228600">
              <a:spcBef>
                <a:spcPts val="0"/>
              </a:spcBef>
              <a:buAutoNum type="arabicPeriod"/>
            </a:pPr>
            <a:r>
              <a:rPr lang="ru-RU" dirty="0"/>
              <a:t>- И то, что используется при хранении и обработке – Это поиск информации. Чаще всего нет смысла сохранять уже существующую информацию, и чтобы обработать что-то, мы должны это найти.</a:t>
            </a:r>
            <a:endParaRPr dirty="0"/>
          </a:p>
        </p:txBody>
      </p:sp>
    </p:spTree>
    <p:extLst>
      <p:ext uri="{BB962C8B-B14F-4D97-AF65-F5344CB8AC3E}">
        <p14:creationId xmlns:p14="http://schemas.microsoft.com/office/powerpoint/2010/main" val="177753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Экскурс в терминологию области и связанных с нею задач.</a:t>
            </a:r>
          </a:p>
          <a:p>
            <a:pPr lvl="0">
              <a:spcBef>
                <a:spcPts val="0"/>
              </a:spcBef>
              <a:buNone/>
            </a:pPr>
            <a:r>
              <a:rPr lang="ru-RU" dirty="0"/>
              <a:t>… (объяснение терминологии)</a:t>
            </a:r>
          </a:p>
          <a:p>
            <a:pPr lvl="0">
              <a:spcBef>
                <a:spcPts val="0"/>
              </a:spcBef>
              <a:buNone/>
            </a:pPr>
            <a:r>
              <a:rPr lang="ru-RU" dirty="0"/>
              <a:t>Продолжим начав с примера</a:t>
            </a:r>
            <a:endParaRPr dirty="0"/>
          </a:p>
        </p:txBody>
      </p:sp>
    </p:spTree>
    <p:extLst>
      <p:ext uri="{BB962C8B-B14F-4D97-AF65-F5344CB8AC3E}">
        <p14:creationId xmlns:p14="http://schemas.microsoft.com/office/powerpoint/2010/main" val="111990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И самый простой пример – поиск в проводнике </a:t>
            </a:r>
            <a:r>
              <a:rPr lang="en-US" dirty="0"/>
              <a:t>windows</a:t>
            </a:r>
            <a:r>
              <a:rPr lang="ru-RU" dirty="0"/>
              <a:t>.</a:t>
            </a:r>
          </a:p>
          <a:p>
            <a:pPr lvl="0">
              <a:spcBef>
                <a:spcPts val="0"/>
              </a:spcBef>
              <a:buNone/>
            </a:pPr>
            <a:r>
              <a:rPr lang="ru-RU" dirty="0"/>
              <a:t>На самом деле, когда нужно найти один файл по названию в 1 директории с небольшим количеством файлов – это отличный вариант. Он не будет самым быстрым, но никаких дополнительных действий.</a:t>
            </a:r>
          </a:p>
          <a:p>
            <a:pPr lvl="0">
              <a:spcBef>
                <a:spcPts val="0"/>
              </a:spcBef>
              <a:buNone/>
            </a:pPr>
            <a:r>
              <a:rPr lang="ru-RU" dirty="0"/>
              <a:t>А теперь задача: найти на диске с данными на 1 </a:t>
            </a:r>
            <a:r>
              <a:rPr lang="ru-RU" dirty="0" err="1"/>
              <a:t>террабайт</a:t>
            </a:r>
            <a:r>
              <a:rPr lang="ru-RU" dirty="0"/>
              <a:t> файл по содержимому. Допустим оператор где-то опечатался в файле и вместо названия «Рога и Копыта» написал «Хобот и Лапы». Линейный поиск </a:t>
            </a:r>
            <a:r>
              <a:rPr lang="en-US" dirty="0"/>
              <a:t>windows </a:t>
            </a:r>
            <a:r>
              <a:rPr lang="ru-RU" dirty="0"/>
              <a:t>по всем файлам займёт существенное количество времени, вплоть до нескольких часов, в зависимости от производительности компьютера конечно.</a:t>
            </a:r>
            <a:endParaRPr lang="en-US" dirty="0"/>
          </a:p>
        </p:txBody>
      </p:sp>
    </p:spTree>
    <p:extLst>
      <p:ext uri="{BB962C8B-B14F-4D97-AF65-F5344CB8AC3E}">
        <p14:creationId xmlns:p14="http://schemas.microsoft.com/office/powerpoint/2010/main" val="394341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Поэтому задача состояла в следующем: программа для просмотра файлов с целью нахождения тех, что содержат введённое слово (в содержимом или названии), которое будет работать быстрее встроенных средств. То есть, быстрее линейного поиска. Мы тратим больше места на диска, но взамен берём меньшее время выполнения задачи.</a:t>
            </a:r>
            <a:endParaRPr lang="en-US" dirty="0"/>
          </a:p>
        </p:txBody>
      </p:sp>
    </p:spTree>
    <p:extLst>
      <p:ext uri="{BB962C8B-B14F-4D97-AF65-F5344CB8AC3E}">
        <p14:creationId xmlns:p14="http://schemas.microsoft.com/office/powerpoint/2010/main" val="2763735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Существует немало аналогов, наиболее известные из них:</a:t>
            </a:r>
          </a:p>
          <a:p>
            <a:pPr lvl="0">
              <a:spcBef>
                <a:spcPts val="0"/>
              </a:spcBef>
              <a:buNone/>
            </a:pPr>
            <a:r>
              <a:rPr lang="ru-RU" dirty="0"/>
              <a:t>… (слайд)</a:t>
            </a:r>
            <a:endParaRPr dirty="0"/>
          </a:p>
        </p:txBody>
      </p:sp>
    </p:spTree>
    <p:extLst>
      <p:ext uri="{BB962C8B-B14F-4D97-AF65-F5344CB8AC3E}">
        <p14:creationId xmlns:p14="http://schemas.microsoft.com/office/powerpoint/2010/main" val="3039398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ru-RU" dirty="0"/>
              <a:t>Основные проблемы существующих приложений. Какие-то из них не умеют … какие-то …</a:t>
            </a:r>
          </a:p>
          <a:p>
            <a:pPr lvl="0">
              <a:spcBef>
                <a:spcPts val="0"/>
              </a:spcBef>
              <a:buNone/>
            </a:pPr>
            <a:r>
              <a:rPr lang="ru-RU" dirty="0"/>
              <a:t>Рассмотрим варианты решения задачи</a:t>
            </a:r>
            <a:endParaRPr lang="en-US" dirty="0"/>
          </a:p>
        </p:txBody>
      </p:sp>
    </p:spTree>
    <p:extLst>
      <p:ext uri="{BB962C8B-B14F-4D97-AF65-F5344CB8AC3E}">
        <p14:creationId xmlns:p14="http://schemas.microsoft.com/office/powerpoint/2010/main" val="330213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r>
              <a:rPr lang="ru-RU"/>
              <a:t>Высшая школа экономики, 2017</a:t>
            </a:r>
          </a:p>
        </p:txBody>
      </p:sp>
      <p:sp>
        <p:nvSpPr>
          <p:cNvPr id="6" name="Номер слайда 5"/>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162530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r>
              <a:rPr lang="ru-RU"/>
              <a:t>Высшая школа экономики, 2017</a:t>
            </a:r>
          </a:p>
        </p:txBody>
      </p:sp>
      <p:sp>
        <p:nvSpPr>
          <p:cNvPr id="6" name="Номер слайда 5"/>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6397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r>
              <a:rPr lang="ru-RU"/>
              <a:t>Высшая школа экономики, 2017</a:t>
            </a:r>
          </a:p>
        </p:txBody>
      </p:sp>
      <p:sp>
        <p:nvSpPr>
          <p:cNvPr id="6" name="Номер слайда 5"/>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302390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pic>
        <p:nvPicPr>
          <p:cNvPr id="13" name="Shape 13" descr="aemelia_icons.png"/>
          <p:cNvPicPr preferRelativeResize="0"/>
          <p:nvPr/>
        </p:nvPicPr>
        <p:blipFill rotWithShape="1">
          <a:blip r:embed="rId2">
            <a:alphaModFix amt="20000"/>
          </a:blip>
          <a:srcRect t="30860" b="30860"/>
          <a:stretch/>
        </p:blipFill>
        <p:spPr>
          <a:xfrm>
            <a:off x="0" y="-1"/>
            <a:ext cx="12192000" cy="2625165"/>
          </a:xfrm>
          <a:prstGeom prst="rect">
            <a:avLst/>
          </a:prstGeom>
          <a:noFill/>
          <a:ln>
            <a:noFill/>
          </a:ln>
        </p:spPr>
      </p:pic>
      <p:sp>
        <p:nvSpPr>
          <p:cNvPr id="14" name="Shape 14"/>
          <p:cNvSpPr txBox="1">
            <a:spLocks noGrp="1"/>
          </p:cNvSpPr>
          <p:nvPr>
            <p:ph type="ctrTitle"/>
          </p:nvPr>
        </p:nvSpPr>
        <p:spPr>
          <a:xfrm>
            <a:off x="3960234" y="4143134"/>
            <a:ext cx="7723599" cy="1546399"/>
          </a:xfrm>
          <a:prstGeom prst="rect">
            <a:avLst/>
          </a:prstGeom>
        </p:spPr>
        <p:txBody>
          <a:bodyPr lIns="91425" tIns="91425" rIns="91425" bIns="91425" anchor="b" anchorCtr="0"/>
          <a:lstStyle>
            <a:lvl1pPr lvl="0" algn="r" rtl="0">
              <a:spcBef>
                <a:spcPts val="0"/>
              </a:spcBef>
              <a:buClr>
                <a:srgbClr val="073763"/>
              </a:buClr>
              <a:buSzPct val="100000"/>
              <a:defRPr sz="6400">
                <a:solidFill>
                  <a:srgbClr val="073763"/>
                </a:solidFil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endParaRPr/>
          </a:p>
        </p:txBody>
      </p:sp>
      <p:sp>
        <p:nvSpPr>
          <p:cNvPr id="15" name="Shape 15"/>
          <p:cNvSpPr txBox="1">
            <a:spLocks noGrp="1"/>
          </p:cNvSpPr>
          <p:nvPr>
            <p:ph type="subTitle" idx="1"/>
          </p:nvPr>
        </p:nvSpPr>
        <p:spPr>
          <a:xfrm>
            <a:off x="3960234" y="5209137"/>
            <a:ext cx="7723599" cy="1046399"/>
          </a:xfrm>
          <a:prstGeom prst="rect">
            <a:avLst/>
          </a:prstGeom>
        </p:spPr>
        <p:txBody>
          <a:bodyPr lIns="91425" tIns="91425" rIns="91425" bIns="91425" anchor="b" anchorCtr="0"/>
          <a:lstStyle>
            <a:lvl1pPr lvl="0" algn="r" rtl="0">
              <a:spcBef>
                <a:spcPts val="0"/>
              </a:spcBef>
              <a:buSzPct val="100000"/>
              <a:buNone/>
              <a:defRPr sz="3200">
                <a:solidFill>
                  <a:srgbClr val="6FA8DC"/>
                </a:solidFill>
              </a:defRPr>
            </a:lvl1pPr>
            <a:lvl2pPr lvl="1" algn="r" rtl="0">
              <a:spcBef>
                <a:spcPts val="0"/>
              </a:spcBef>
              <a:buNone/>
              <a:defRPr>
                <a:solidFill>
                  <a:srgbClr val="6FA8DC"/>
                </a:solidFill>
              </a:defRPr>
            </a:lvl2pPr>
            <a:lvl3pPr lvl="2" algn="r" rtl="0">
              <a:spcBef>
                <a:spcPts val="0"/>
              </a:spcBef>
              <a:buNone/>
              <a:defRPr>
                <a:solidFill>
                  <a:srgbClr val="6FA8DC"/>
                </a:solidFill>
              </a:defRPr>
            </a:lvl3pPr>
            <a:lvl4pPr lvl="3" algn="r" rtl="0">
              <a:spcBef>
                <a:spcPts val="0"/>
              </a:spcBef>
              <a:buSzPct val="100000"/>
              <a:buNone/>
              <a:defRPr sz="3200">
                <a:solidFill>
                  <a:srgbClr val="6FA8DC"/>
                </a:solidFill>
              </a:defRPr>
            </a:lvl4pPr>
            <a:lvl5pPr lvl="4" algn="r" rtl="0">
              <a:spcBef>
                <a:spcPts val="0"/>
              </a:spcBef>
              <a:buClr>
                <a:srgbClr val="6FA8DC"/>
              </a:buClr>
              <a:buSzPct val="100000"/>
              <a:buNone/>
              <a:defRPr sz="3200">
                <a:solidFill>
                  <a:srgbClr val="6FA8DC"/>
                </a:solidFill>
              </a:defRPr>
            </a:lvl5pPr>
            <a:lvl6pPr lvl="5" algn="r" rtl="0">
              <a:spcBef>
                <a:spcPts val="0"/>
              </a:spcBef>
              <a:buClr>
                <a:srgbClr val="6FA8DC"/>
              </a:buClr>
              <a:buSzPct val="100000"/>
              <a:buNone/>
              <a:defRPr sz="3200">
                <a:solidFill>
                  <a:srgbClr val="6FA8DC"/>
                </a:solidFill>
              </a:defRPr>
            </a:lvl6pPr>
            <a:lvl7pPr lvl="6" algn="r" rtl="0">
              <a:spcBef>
                <a:spcPts val="0"/>
              </a:spcBef>
              <a:buClr>
                <a:srgbClr val="6FA8DC"/>
              </a:buClr>
              <a:buSzPct val="100000"/>
              <a:buNone/>
              <a:defRPr sz="3200">
                <a:solidFill>
                  <a:srgbClr val="6FA8DC"/>
                </a:solidFill>
              </a:defRPr>
            </a:lvl7pPr>
            <a:lvl8pPr lvl="7" algn="r" rtl="0">
              <a:spcBef>
                <a:spcPts val="0"/>
              </a:spcBef>
              <a:buClr>
                <a:srgbClr val="6FA8DC"/>
              </a:buClr>
              <a:buSzPct val="100000"/>
              <a:buNone/>
              <a:defRPr sz="3200">
                <a:solidFill>
                  <a:srgbClr val="6FA8DC"/>
                </a:solidFill>
              </a:defRPr>
            </a:lvl8pPr>
            <a:lvl9pPr lvl="8" algn="r" rtl="0">
              <a:spcBef>
                <a:spcPts val="0"/>
              </a:spcBef>
              <a:buClr>
                <a:srgbClr val="6FA8DC"/>
              </a:buClr>
              <a:buSzPct val="100000"/>
              <a:buNone/>
              <a:defRPr sz="3200">
                <a:solidFill>
                  <a:srgbClr val="6FA8DC"/>
                </a:solidFill>
              </a:defRPr>
            </a:lvl9pPr>
          </a:lstStyle>
          <a:p>
            <a:endParaRPr/>
          </a:p>
        </p:txBody>
      </p:sp>
      <p:sp>
        <p:nvSpPr>
          <p:cNvPr id="16" name="Shape 16"/>
          <p:cNvSpPr txBox="1">
            <a:spLocks noGrp="1"/>
          </p:cNvSpPr>
          <p:nvPr>
            <p:ph type="sldNum" idx="12"/>
          </p:nvPr>
        </p:nvSpPr>
        <p:spPr>
          <a:xfrm>
            <a:off x="145433" y="194699"/>
            <a:ext cx="2409600" cy="1670400"/>
          </a:xfrm>
          <a:prstGeom prst="rect">
            <a:avLst/>
          </a:prstGeom>
        </p:spPr>
        <p:txBody>
          <a:bodyPr lIns="91425" tIns="91425" rIns="91425" bIns="91425" anchor="t" anchorCtr="0">
            <a:noAutofit/>
          </a:bodyPr>
          <a:lstStyle/>
          <a:p>
            <a:fld id="{00000000-1234-1234-1234-123412341234}" type="slidenum">
              <a:rPr lang="en" smtClean="0">
                <a:solidFill>
                  <a:srgbClr val="9FC5E8"/>
                </a:solidFill>
              </a:rPr>
              <a:pPr/>
              <a:t>‹#›</a:t>
            </a:fld>
            <a:endParaRPr lang="en">
              <a:solidFill>
                <a:srgbClr val="9FC5E8"/>
              </a:solidFill>
            </a:endParaRPr>
          </a:p>
        </p:txBody>
      </p:sp>
    </p:spTree>
    <p:extLst>
      <p:ext uri="{BB962C8B-B14F-4D97-AF65-F5344CB8AC3E}">
        <p14:creationId xmlns:p14="http://schemas.microsoft.com/office/powerpoint/2010/main" val="3166639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bg>
      <p:bgPr>
        <a:solidFill>
          <a:srgbClr val="6FA8DC"/>
        </a:solidFill>
        <a:effectLst/>
      </p:bgPr>
    </p:bg>
    <p:spTree>
      <p:nvGrpSpPr>
        <p:cNvPr id="1" name="Shape 21"/>
        <p:cNvGrpSpPr/>
        <p:nvPr/>
      </p:nvGrpSpPr>
      <p:grpSpPr>
        <a:xfrm>
          <a:off x="0" y="0"/>
          <a:ext cx="0" cy="0"/>
          <a:chOff x="0" y="0"/>
          <a:chExt cx="0" cy="0"/>
        </a:xfrm>
      </p:grpSpPr>
      <p:pic>
        <p:nvPicPr>
          <p:cNvPr id="22" name="Shape 22" descr="aemelia_icons.png"/>
          <p:cNvPicPr preferRelativeResize="0"/>
          <p:nvPr/>
        </p:nvPicPr>
        <p:blipFill rotWithShape="1">
          <a:blip r:embed="rId2">
            <a:alphaModFix amt="20000"/>
          </a:blip>
          <a:srcRect l="38542" r="38544"/>
          <a:stretch/>
        </p:blipFill>
        <p:spPr>
          <a:xfrm>
            <a:off x="0" y="0"/>
            <a:ext cx="2793600" cy="6858000"/>
          </a:xfrm>
          <a:prstGeom prst="rect">
            <a:avLst/>
          </a:prstGeom>
          <a:noFill/>
          <a:ln>
            <a:noFill/>
          </a:ln>
        </p:spPr>
      </p:pic>
      <p:sp>
        <p:nvSpPr>
          <p:cNvPr id="23" name="Shape 23"/>
          <p:cNvSpPr/>
          <p:nvPr/>
        </p:nvSpPr>
        <p:spPr>
          <a:xfrm flipH="1">
            <a:off x="2793599" y="0"/>
            <a:ext cx="9398400" cy="6857600"/>
          </a:xfrm>
          <a:prstGeom prst="rect">
            <a:avLst/>
          </a:prstGeom>
          <a:solidFill>
            <a:srgbClr val="FFFFFF"/>
          </a:solidFill>
          <a:ln>
            <a:noFill/>
          </a:ln>
        </p:spPr>
        <p:txBody>
          <a:bodyPr lIns="121900" tIns="121900" rIns="121900" bIns="121900" anchor="ctr" anchorCtr="0">
            <a:noAutofit/>
          </a:bodyPr>
          <a:lstStyle/>
          <a:p>
            <a:pPr lvl="0" rtl="0">
              <a:spcBef>
                <a:spcPts val="0"/>
              </a:spcBef>
              <a:buNone/>
            </a:pPr>
            <a:endParaRPr sz="2400">
              <a:solidFill>
                <a:srgbClr val="FFFFFF"/>
              </a:solidFill>
            </a:endParaRPr>
          </a:p>
        </p:txBody>
      </p:sp>
      <p:sp>
        <p:nvSpPr>
          <p:cNvPr id="24" name="Shape 24"/>
          <p:cNvSpPr txBox="1">
            <a:spLocks noGrp="1"/>
          </p:cNvSpPr>
          <p:nvPr>
            <p:ph type="title"/>
          </p:nvPr>
        </p:nvSpPr>
        <p:spPr>
          <a:xfrm>
            <a:off x="271833" y="2169000"/>
            <a:ext cx="2283200" cy="11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832834" y="367118"/>
            <a:ext cx="7415999" cy="5904399"/>
          </a:xfrm>
          <a:prstGeom prst="rect">
            <a:avLst/>
          </a:prstGeom>
        </p:spPr>
        <p:txBody>
          <a:bodyPr lIns="91425" tIns="91425" rIns="91425" bIns="91425" anchor="t" anchorCtr="0"/>
          <a:lstStyle>
            <a:lvl1pPr lvl="0">
              <a:spcBef>
                <a:spcPts val="0"/>
              </a:spcBef>
              <a:buClr>
                <a:srgbClr val="6FA8DC"/>
              </a:buClr>
              <a:buChar char="▸"/>
              <a:defRPr/>
            </a:lvl1pPr>
            <a:lvl2pPr lvl="1">
              <a:spcBef>
                <a:spcPts val="0"/>
              </a:spcBef>
              <a:buClr>
                <a:srgbClr val="6FA8DC"/>
              </a:buClr>
              <a:defRPr/>
            </a:lvl2pPr>
            <a:lvl3pPr lvl="2">
              <a:spcBef>
                <a:spcPts val="0"/>
              </a:spcBef>
              <a:buClr>
                <a:srgbClr val="6FA8DC"/>
              </a:buClr>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sldNum" idx="12"/>
          </p:nvPr>
        </p:nvSpPr>
        <p:spPr>
          <a:xfrm>
            <a:off x="145433" y="194699"/>
            <a:ext cx="2409600" cy="1670400"/>
          </a:xfrm>
          <a:prstGeom prst="rect">
            <a:avLst/>
          </a:prstGeom>
        </p:spPr>
        <p:txBody>
          <a:bodyPr lIns="91425" tIns="91425" rIns="91425" bIns="91425" anchor="t"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68905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145433" y="194699"/>
            <a:ext cx="2409600" cy="1670400"/>
          </a:xfrm>
          <a:prstGeom prst="rect">
            <a:avLst/>
          </a:prstGeom>
        </p:spPr>
        <p:txBody>
          <a:bodyPr lIns="91425" tIns="91425" rIns="91425" bIns="91425" anchor="t" anchorCtr="0">
            <a:noAutofit/>
          </a:bodyPr>
          <a:lstStyle/>
          <a:p>
            <a:fld id="{00000000-1234-1234-1234-123412341234}" type="slidenum">
              <a:rPr lang="en" smtClean="0">
                <a:solidFill>
                  <a:srgbClr val="9FC5E8"/>
                </a:solidFill>
              </a:rPr>
              <a:pPr/>
              <a:t>‹#›</a:t>
            </a:fld>
            <a:endParaRPr lang="en">
              <a:solidFill>
                <a:srgbClr val="9FC5E8"/>
              </a:solidFill>
            </a:endParaRPr>
          </a:p>
        </p:txBody>
      </p:sp>
    </p:spTree>
    <p:extLst>
      <p:ext uri="{BB962C8B-B14F-4D97-AF65-F5344CB8AC3E}">
        <p14:creationId xmlns:p14="http://schemas.microsoft.com/office/powerpoint/2010/main" val="79544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r>
              <a:rPr lang="ru-RU"/>
              <a:t>Высшая школа экономики, 2017</a:t>
            </a:r>
          </a:p>
        </p:txBody>
      </p:sp>
      <p:sp>
        <p:nvSpPr>
          <p:cNvPr id="6" name="Номер слайда 5"/>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208481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r>
              <a:rPr lang="ru-RU"/>
              <a:t>Высшая школа экономики, 2017</a:t>
            </a:r>
          </a:p>
        </p:txBody>
      </p:sp>
      <p:sp>
        <p:nvSpPr>
          <p:cNvPr id="6" name="Номер слайда 5"/>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131527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r>
              <a:rPr lang="ru-RU"/>
              <a:t>Высшая школа экономики, 2017</a:t>
            </a:r>
          </a:p>
        </p:txBody>
      </p:sp>
      <p:sp>
        <p:nvSpPr>
          <p:cNvPr id="7" name="Номер слайда 6"/>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200872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endParaRPr lang="ru-RU"/>
          </a:p>
        </p:txBody>
      </p:sp>
      <p:sp>
        <p:nvSpPr>
          <p:cNvPr id="8" name="Нижний колонтитул 7"/>
          <p:cNvSpPr>
            <a:spLocks noGrp="1"/>
          </p:cNvSpPr>
          <p:nvPr>
            <p:ph type="ftr" sz="quarter" idx="11"/>
          </p:nvPr>
        </p:nvSpPr>
        <p:spPr/>
        <p:txBody>
          <a:bodyPr/>
          <a:lstStyle/>
          <a:p>
            <a:r>
              <a:rPr lang="ru-RU"/>
              <a:t>Высшая школа экономики, 2017</a:t>
            </a:r>
          </a:p>
        </p:txBody>
      </p:sp>
      <p:sp>
        <p:nvSpPr>
          <p:cNvPr id="9" name="Номер слайда 8"/>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241524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endParaRPr lang="ru-RU"/>
          </a:p>
        </p:txBody>
      </p:sp>
      <p:sp>
        <p:nvSpPr>
          <p:cNvPr id="4" name="Нижний колонтитул 3"/>
          <p:cNvSpPr>
            <a:spLocks noGrp="1"/>
          </p:cNvSpPr>
          <p:nvPr>
            <p:ph type="ftr" sz="quarter" idx="11"/>
          </p:nvPr>
        </p:nvSpPr>
        <p:spPr/>
        <p:txBody>
          <a:bodyPr/>
          <a:lstStyle/>
          <a:p>
            <a:r>
              <a:rPr lang="ru-RU"/>
              <a:t>Высшая школа экономики, 2017</a:t>
            </a:r>
          </a:p>
        </p:txBody>
      </p:sp>
      <p:sp>
        <p:nvSpPr>
          <p:cNvPr id="5" name="Номер слайда 4"/>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90965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a:p>
        </p:txBody>
      </p:sp>
      <p:sp>
        <p:nvSpPr>
          <p:cNvPr id="3" name="Нижний колонтитул 2"/>
          <p:cNvSpPr>
            <a:spLocks noGrp="1"/>
          </p:cNvSpPr>
          <p:nvPr>
            <p:ph type="ftr" sz="quarter" idx="11"/>
          </p:nvPr>
        </p:nvSpPr>
        <p:spPr/>
        <p:txBody>
          <a:bodyPr/>
          <a:lstStyle/>
          <a:p>
            <a:r>
              <a:rPr lang="ru-RU"/>
              <a:t>Высшая школа экономики, 2017</a:t>
            </a:r>
          </a:p>
        </p:txBody>
      </p:sp>
      <p:sp>
        <p:nvSpPr>
          <p:cNvPr id="4" name="Номер слайда 3"/>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261174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r>
              <a:rPr lang="ru-RU"/>
              <a:t>Высшая школа экономики, 2017</a:t>
            </a:r>
          </a:p>
        </p:txBody>
      </p:sp>
      <p:sp>
        <p:nvSpPr>
          <p:cNvPr id="7" name="Номер слайда 6"/>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272714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r>
              <a:rPr lang="ru-RU"/>
              <a:t>Высшая школа экономики, 2017</a:t>
            </a:r>
          </a:p>
        </p:txBody>
      </p:sp>
      <p:sp>
        <p:nvSpPr>
          <p:cNvPr id="7" name="Номер слайда 6"/>
          <p:cNvSpPr>
            <a:spLocks noGrp="1"/>
          </p:cNvSpPr>
          <p:nvPr>
            <p:ph type="sldNum" sz="quarter" idx="12"/>
          </p:nvPr>
        </p:nvSpPr>
        <p:spPr/>
        <p:txBody>
          <a:bodyPr/>
          <a:lstStyle/>
          <a:p>
            <a:fld id="{7C3C75E4-F0F4-4E70-A21D-227802847F16}" type="slidenum">
              <a:rPr lang="ru-RU" smtClean="0"/>
              <a:t>‹#›</a:t>
            </a:fld>
            <a:endParaRPr lang="ru-RU"/>
          </a:p>
        </p:txBody>
      </p:sp>
    </p:spTree>
    <p:extLst>
      <p:ext uri="{BB962C8B-B14F-4D97-AF65-F5344CB8AC3E}">
        <p14:creationId xmlns:p14="http://schemas.microsoft.com/office/powerpoint/2010/main" val="227372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a:t>Высшая школа экономики, 2017</a:t>
            </a: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C75E4-F0F4-4E70-A21D-227802847F16}" type="slidenum">
              <a:rPr lang="ru-RU" smtClean="0"/>
              <a:t>‹#›</a:t>
            </a:fld>
            <a:endParaRPr lang="ru-RU"/>
          </a:p>
        </p:txBody>
      </p:sp>
    </p:spTree>
    <p:extLst>
      <p:ext uri="{BB962C8B-B14F-4D97-AF65-F5344CB8AC3E}">
        <p14:creationId xmlns:p14="http://schemas.microsoft.com/office/powerpoint/2010/main" val="3104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9.png"/><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l.cam.ac.uk/teaching/1314/InfoRtrv/lecture2.pdf"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hyperlink" Target="https://docs.oracle.com/javase/7/docs/api/java/util/concurrent/Executor.html" TargetMode="External"/><Relationship Id="rId4" Type="http://schemas.openxmlformats.org/officeDocument/2006/relationships/hyperlink" Target="https://ru.wikipedia.org/wiki/%D0%A2%D0%BE%D0%BA%D0%B5%D0%B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96361" y="115410"/>
            <a:ext cx="11599277" cy="1746021"/>
          </a:xfrm>
        </p:spPr>
        <p:txBody>
          <a:bodyPr>
            <a:normAutofit/>
          </a:bodyPr>
          <a:lstStyle/>
          <a:p>
            <a:r>
              <a:rPr lang="ru-RU" sz="4000" dirty="0">
                <a:solidFill>
                  <a:schemeClr val="tx1">
                    <a:lumMod val="50000"/>
                    <a:lumOff val="50000"/>
                  </a:schemeClr>
                </a:solidFill>
                <a:latin typeface="Roboto" panose="02000000000000000000" pitchFamily="2" charset="0"/>
                <a:ea typeface="Roboto" panose="02000000000000000000" pitchFamily="2" charset="0"/>
              </a:rPr>
              <a:t>Факультет компьютерных наук</a:t>
            </a:r>
            <a:br>
              <a:rPr lang="ru-RU" sz="4000" dirty="0">
                <a:solidFill>
                  <a:schemeClr val="tx1">
                    <a:lumMod val="50000"/>
                    <a:lumOff val="50000"/>
                  </a:schemeClr>
                </a:solidFill>
                <a:latin typeface="Roboto" panose="02000000000000000000" pitchFamily="2" charset="0"/>
                <a:ea typeface="Roboto" panose="02000000000000000000" pitchFamily="2" charset="0"/>
              </a:rPr>
            </a:br>
            <a:r>
              <a:rPr lang="ru-RU" sz="4000" dirty="0">
                <a:solidFill>
                  <a:schemeClr val="tx1">
                    <a:lumMod val="50000"/>
                    <a:lumOff val="50000"/>
                  </a:schemeClr>
                </a:solidFill>
                <a:latin typeface="Roboto" panose="02000000000000000000" pitchFamily="2" charset="0"/>
                <a:ea typeface="Roboto" panose="02000000000000000000" pitchFamily="2" charset="0"/>
              </a:rPr>
              <a:t>Департамент программной инженерии</a:t>
            </a:r>
            <a:br>
              <a:rPr lang="ru-RU" sz="4000" dirty="0">
                <a:solidFill>
                  <a:schemeClr val="tx1">
                    <a:lumMod val="50000"/>
                    <a:lumOff val="50000"/>
                  </a:schemeClr>
                </a:solidFill>
                <a:latin typeface="Roboto" panose="02000000000000000000" pitchFamily="2" charset="0"/>
                <a:ea typeface="Roboto" panose="02000000000000000000" pitchFamily="2" charset="0"/>
              </a:rPr>
            </a:br>
            <a:r>
              <a:rPr lang="ru-RU" sz="4000" dirty="0">
                <a:solidFill>
                  <a:schemeClr val="tx1">
                    <a:lumMod val="50000"/>
                    <a:lumOff val="50000"/>
                  </a:schemeClr>
                </a:solidFill>
                <a:latin typeface="Roboto" panose="02000000000000000000" pitchFamily="2" charset="0"/>
                <a:ea typeface="Roboto" panose="02000000000000000000" pitchFamily="2" charset="0"/>
              </a:rPr>
              <a:t>Курсовая работа</a:t>
            </a:r>
          </a:p>
        </p:txBody>
      </p:sp>
      <p:sp>
        <p:nvSpPr>
          <p:cNvPr id="3" name="Подзаголовок 2"/>
          <p:cNvSpPr>
            <a:spLocks noGrp="1"/>
          </p:cNvSpPr>
          <p:nvPr>
            <p:ph type="subTitle" idx="1"/>
          </p:nvPr>
        </p:nvSpPr>
        <p:spPr>
          <a:xfrm>
            <a:off x="1403682" y="2133355"/>
            <a:ext cx="9384633" cy="1353658"/>
          </a:xfrm>
        </p:spPr>
        <p:txBody>
          <a:bodyPr anchor="ctr">
            <a:normAutofit/>
          </a:bodyPr>
          <a:lstStyle/>
          <a:p>
            <a:r>
              <a:rPr lang="ru-RU" sz="3200" dirty="0">
                <a:latin typeface="Roboto" panose="02000000000000000000" pitchFamily="2" charset="0"/>
                <a:ea typeface="Roboto" panose="02000000000000000000" pitchFamily="2" charset="0"/>
              </a:rPr>
              <a:t>Программа локального поиска документов по их имени и содержимому</a:t>
            </a:r>
          </a:p>
        </p:txBody>
      </p:sp>
      <p:sp>
        <p:nvSpPr>
          <p:cNvPr id="4" name="TextBox 3"/>
          <p:cNvSpPr txBox="1"/>
          <p:nvPr/>
        </p:nvSpPr>
        <p:spPr>
          <a:xfrm>
            <a:off x="7972927" y="4173491"/>
            <a:ext cx="4219074" cy="646331"/>
          </a:xfrm>
          <a:prstGeom prst="rect">
            <a:avLst/>
          </a:prstGeom>
          <a:noFill/>
        </p:spPr>
        <p:txBody>
          <a:bodyPr wrap="square" rtlCol="0">
            <a:spAutoFit/>
          </a:bodyPr>
          <a:lstStyle/>
          <a:p>
            <a:r>
              <a:rPr lang="ru-RU" dirty="0">
                <a:latin typeface="Roboto" panose="02000000000000000000" pitchFamily="2" charset="0"/>
                <a:ea typeface="Roboto" panose="02000000000000000000" pitchFamily="2" charset="0"/>
              </a:rPr>
              <a:t>Выполнил </a:t>
            </a:r>
            <a:r>
              <a:rPr lang="ru-RU" dirty="0">
                <a:solidFill>
                  <a:schemeClr val="tx1">
                    <a:lumMod val="50000"/>
                    <a:lumOff val="50000"/>
                  </a:schemeClr>
                </a:solidFill>
                <a:latin typeface="Roboto" panose="02000000000000000000" pitchFamily="2" charset="0"/>
                <a:ea typeface="Roboto" panose="02000000000000000000" pitchFamily="2" charset="0"/>
              </a:rPr>
              <a:t>студент группы БПИ-143</a:t>
            </a:r>
          </a:p>
          <a:p>
            <a:r>
              <a:rPr lang="ru-RU" dirty="0">
                <a:latin typeface="Roboto" panose="02000000000000000000" pitchFamily="2" charset="0"/>
                <a:ea typeface="Roboto" panose="02000000000000000000" pitchFamily="2" charset="0"/>
              </a:rPr>
              <a:t>Смилянский Александр Андреевич</a:t>
            </a:r>
          </a:p>
        </p:txBody>
      </p:sp>
      <p:sp>
        <p:nvSpPr>
          <p:cNvPr id="5" name="Прямоугольник 4"/>
          <p:cNvSpPr/>
          <p:nvPr/>
        </p:nvSpPr>
        <p:spPr>
          <a:xfrm>
            <a:off x="7972927" y="4960941"/>
            <a:ext cx="3922711" cy="1754326"/>
          </a:xfrm>
          <a:prstGeom prst="rect">
            <a:avLst/>
          </a:prstGeom>
        </p:spPr>
        <p:txBody>
          <a:bodyPr wrap="square">
            <a:spAutoFit/>
          </a:bodyPr>
          <a:lstStyle/>
          <a:p>
            <a:r>
              <a:rPr lang="ru-RU" dirty="0">
                <a:latin typeface="Roboto" panose="02000000000000000000" pitchFamily="2" charset="0"/>
                <a:ea typeface="Roboto" panose="02000000000000000000" pitchFamily="2" charset="0"/>
              </a:rPr>
              <a:t>Научный руководитель</a:t>
            </a:r>
          </a:p>
          <a:p>
            <a:r>
              <a:rPr lang="ru-RU" dirty="0">
                <a:solidFill>
                  <a:schemeClr val="tx1">
                    <a:lumMod val="50000"/>
                    <a:lumOff val="50000"/>
                  </a:schemeClr>
                </a:solidFill>
                <a:latin typeface="Roboto" panose="02000000000000000000" pitchFamily="2" charset="0"/>
                <a:ea typeface="Roboto" panose="02000000000000000000" pitchFamily="2" charset="0"/>
              </a:rPr>
              <a:t>Доцент департамента программной инженерии факультета компьютерных наук, к. т. н.</a:t>
            </a:r>
          </a:p>
          <a:p>
            <a:r>
              <a:rPr lang="ru-RU" dirty="0">
                <a:latin typeface="Roboto" panose="02000000000000000000" pitchFamily="2" charset="0"/>
                <a:ea typeface="Roboto" panose="02000000000000000000" pitchFamily="2" charset="0"/>
              </a:rPr>
              <a:t>Дегтярёв К.Ю.</a:t>
            </a:r>
          </a:p>
        </p:txBody>
      </p:sp>
      <p:sp>
        <p:nvSpPr>
          <p:cNvPr id="10" name="TextBox 9"/>
          <p:cNvSpPr txBox="1"/>
          <p:nvPr/>
        </p:nvSpPr>
        <p:spPr>
          <a:xfrm>
            <a:off x="4089645" y="6396335"/>
            <a:ext cx="4012706" cy="461665"/>
          </a:xfrm>
          <a:prstGeom prst="rect">
            <a:avLst/>
          </a:prstGeom>
          <a:noFill/>
        </p:spPr>
        <p:txBody>
          <a:bodyPr wrap="square" rtlCol="0">
            <a:spAutoFit/>
          </a:bodyPr>
          <a:lstStyle/>
          <a:p>
            <a:pPr algn="ctr"/>
            <a:r>
              <a:rPr lang="ru-RU" sz="1200" dirty="0">
                <a:latin typeface="Roboto" panose="02000000000000000000" pitchFamily="2" charset="0"/>
                <a:ea typeface="Roboto" panose="02000000000000000000" pitchFamily="2" charset="0"/>
              </a:rPr>
              <a:t>Высшая школа экономики, Москва, 2017</a:t>
            </a:r>
          </a:p>
          <a:p>
            <a:pPr algn="ctr"/>
            <a:r>
              <a:rPr lang="en-US" sz="1200" dirty="0">
                <a:latin typeface="Roboto" panose="02000000000000000000" pitchFamily="2" charset="0"/>
                <a:ea typeface="Roboto" panose="02000000000000000000" pitchFamily="2" charset="0"/>
              </a:rPr>
              <a:t>Hse.ru</a:t>
            </a:r>
            <a:endParaRPr lang="ru-RU" sz="1200" dirty="0">
              <a:latin typeface="Roboto" panose="02000000000000000000" pitchFamily="2" charset="0"/>
              <a:ea typeface="Roboto" panose="02000000000000000000" pitchFamily="2" charset="0"/>
            </a:endParaRPr>
          </a:p>
        </p:txBody>
      </p:sp>
      <p:sp>
        <p:nvSpPr>
          <p:cNvPr id="11" name="Прямоугольник 10"/>
          <p:cNvSpPr/>
          <p:nvPr/>
        </p:nvSpPr>
        <p:spPr>
          <a:xfrm>
            <a:off x="5977217" y="3244334"/>
            <a:ext cx="237566" cy="369332"/>
          </a:xfrm>
          <a:prstGeom prst="rect">
            <a:avLst/>
          </a:prstGeom>
        </p:spPr>
        <p:txBody>
          <a:bodyPr wrap="none">
            <a:spAutoFit/>
          </a:bodyPr>
          <a:lstStyle/>
          <a:p>
            <a:r>
              <a:rPr lang="ru-RU" b="0" dirty="0">
                <a:effectLst/>
              </a:rPr>
              <a:t> </a:t>
            </a:r>
            <a:endParaRPr lang="ru-RU" dirty="0"/>
          </a:p>
        </p:txBody>
      </p:sp>
    </p:spTree>
    <p:extLst>
      <p:ext uri="{BB962C8B-B14F-4D97-AF65-F5344CB8AC3E}">
        <p14:creationId xmlns:p14="http://schemas.microsoft.com/office/powerpoint/2010/main" val="16798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10</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Проблемы существующих решений</a:t>
            </a:r>
            <a:endParaRPr lang="en" sz="2400" dirty="0">
              <a:latin typeface="Roboto" panose="02000000000000000000" pitchFamily="2" charset="0"/>
              <a:ea typeface="Roboto" panose="02000000000000000000" pitchFamily="2" charset="0"/>
            </a:endParaRPr>
          </a:p>
        </p:txBody>
      </p:sp>
      <p:sp>
        <p:nvSpPr>
          <p:cNvPr id="9" name="Shape 84"/>
          <p:cNvSpPr txBox="1">
            <a:spLocks/>
          </p:cNvSpPr>
          <p:nvPr/>
        </p:nvSpPr>
        <p:spPr>
          <a:xfrm>
            <a:off x="3048000" y="1912157"/>
            <a:ext cx="8944992" cy="2304166"/>
          </a:xfrm>
          <a:prstGeom prst="rect">
            <a:avLst/>
          </a:prstGeom>
        </p:spPr>
        <p:txBody>
          <a:bodyPr vert="horz" lIns="121900" tIns="121900" rIns="121900" bIns="121900" rtlCol="0" anchor="t"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marL="342900" indent="-342900" algn="l">
              <a:buFont typeface="Arial" panose="020B0604020202020204" pitchFamily="34" charset="0"/>
              <a:buChar char="•"/>
            </a:pPr>
            <a:r>
              <a:rPr lang="ru-RU" sz="2400" dirty="0">
                <a:latin typeface="Roboto" panose="02000000000000000000" pitchFamily="2" charset="0"/>
                <a:ea typeface="Roboto" panose="02000000000000000000" pitchFamily="2" charset="0"/>
              </a:rPr>
              <a:t>Долгая скорость индексирования</a:t>
            </a:r>
          </a:p>
          <a:p>
            <a:pPr marL="342900" indent="-342900" algn="l">
              <a:buFont typeface="Arial" panose="020B0604020202020204" pitchFamily="34" charset="0"/>
              <a:buChar char="•"/>
            </a:pPr>
            <a:r>
              <a:rPr lang="ru-RU" sz="2400" dirty="0">
                <a:latin typeface="Roboto" panose="02000000000000000000" pitchFamily="2" charset="0"/>
                <a:ea typeface="Roboto" panose="02000000000000000000" pitchFamily="2" charset="0"/>
              </a:rPr>
              <a:t>Нет выбор расширений для индексирования</a:t>
            </a:r>
          </a:p>
          <a:p>
            <a:pPr marL="342900" indent="-342900" algn="l">
              <a:buFont typeface="Arial" panose="020B0604020202020204" pitchFamily="34" charset="0"/>
              <a:buChar char="•"/>
            </a:pPr>
            <a:r>
              <a:rPr lang="ru-RU" sz="2400" dirty="0">
                <a:latin typeface="Roboto" panose="02000000000000000000" pitchFamily="2" charset="0"/>
                <a:ea typeface="Roboto" panose="02000000000000000000" pitchFamily="2" charset="0"/>
              </a:rPr>
              <a:t>Нет просмотра вхождения</a:t>
            </a:r>
          </a:p>
          <a:p>
            <a:pPr marL="342900" indent="-342900" algn="l">
              <a:buFont typeface="Arial" panose="020B0604020202020204" pitchFamily="34" charset="0"/>
              <a:buChar char="•"/>
            </a:pPr>
            <a:r>
              <a:rPr lang="ru-RU" sz="2400" dirty="0">
                <a:latin typeface="Roboto" panose="02000000000000000000" pitchFamily="2" charset="0"/>
                <a:ea typeface="Roboto" panose="02000000000000000000" pitchFamily="2" charset="0"/>
              </a:rPr>
              <a:t>Нет поиска слова как </a:t>
            </a:r>
            <a:r>
              <a:rPr lang="ru-RU" sz="2400" dirty="0" err="1">
                <a:latin typeface="Roboto" panose="02000000000000000000" pitchFamily="2" charset="0"/>
                <a:ea typeface="Roboto" panose="02000000000000000000" pitchFamily="2" charset="0"/>
              </a:rPr>
              <a:t>подслова</a:t>
            </a:r>
            <a:endParaRPr lang="ru-RU"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1258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4269393" y="2970408"/>
            <a:ext cx="7723599" cy="1205083"/>
          </a:xfrm>
          <a:prstGeom prst="rect">
            <a:avLst/>
          </a:prstGeom>
        </p:spPr>
        <p:txBody>
          <a:bodyPr vert="horz" lIns="121900" tIns="121900" rIns="121900" bIns="121900" rtlCol="0" anchor="b" anchorCtr="0">
            <a:noAutofit/>
          </a:bodyPr>
          <a:lstStyle/>
          <a:p>
            <a:r>
              <a:rPr lang="ru-RU" dirty="0">
                <a:latin typeface="Roboto" panose="02000000000000000000" pitchFamily="2" charset="0"/>
                <a:ea typeface="Roboto" panose="02000000000000000000" pitchFamily="2" charset="0"/>
              </a:rPr>
              <a:t>2 часть</a:t>
            </a:r>
            <a:endParaRPr lang="en" dirty="0">
              <a:latin typeface="Roboto" panose="02000000000000000000" pitchFamily="2" charset="0"/>
              <a:ea typeface="Roboto" panose="02000000000000000000" pitchFamily="2" charset="0"/>
            </a:endParaRPr>
          </a:p>
        </p:txBody>
      </p:sp>
      <p:sp>
        <p:nvSpPr>
          <p:cNvPr id="86" name="Shape 86"/>
          <p:cNvSpPr txBox="1">
            <a:spLocks noGrp="1"/>
          </p:cNvSpPr>
          <p:nvPr>
            <p:ph type="sldNum" idx="12"/>
          </p:nvPr>
        </p:nvSpPr>
        <p:spPr>
          <a:xfrm>
            <a:off x="145433" y="194699"/>
            <a:ext cx="2409600" cy="1670400"/>
          </a:xfrm>
          <a:prstGeom prst="rect">
            <a:avLst/>
          </a:prstGeom>
        </p:spPr>
        <p:txBody>
          <a:bodyPr vert="horz" lIns="121900" tIns="121900" rIns="121900" bIns="121900" rtlCol="0" anchor="t" anchorCtr="0">
            <a:noAutofit/>
          </a:bodyPr>
          <a:lstStyle/>
          <a:p>
            <a:fld id="{00000000-1234-1234-1234-123412341234}" type="slidenum">
              <a:rPr lang="en"/>
              <a:pPr/>
              <a:t>11</a:t>
            </a:fld>
            <a:endParaRPr lang="en"/>
          </a:p>
        </p:txBody>
      </p:sp>
      <p:sp>
        <p:nvSpPr>
          <p:cNvPr id="7"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8"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11</a:t>
            </a:fld>
            <a:endParaRPr lang="ru-RU">
              <a:latin typeface="Roboto" panose="02000000000000000000" pitchFamily="2" charset="0"/>
              <a:ea typeface="Roboto" panose="02000000000000000000" pitchFamily="2" charset="0"/>
            </a:endParaRPr>
          </a:p>
        </p:txBody>
      </p:sp>
      <p:sp>
        <p:nvSpPr>
          <p:cNvPr id="9" name="Shape 84"/>
          <p:cNvSpPr txBox="1">
            <a:spLocks/>
          </p:cNvSpPr>
          <p:nvPr/>
        </p:nvSpPr>
        <p:spPr>
          <a:xfrm>
            <a:off x="145433" y="4052515"/>
            <a:ext cx="11847559" cy="1205083"/>
          </a:xfrm>
          <a:prstGeom prst="rect">
            <a:avLst/>
          </a:prstGeom>
        </p:spPr>
        <p:txBody>
          <a:bodyPr vert="horz" lIns="121900" tIns="121900" rIns="121900" bIns="121900" rtlCol="0" anchor="b"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ru-RU" sz="4800" dirty="0">
                <a:latin typeface="Roboto" panose="02000000000000000000" pitchFamily="2" charset="0"/>
                <a:ea typeface="Roboto" panose="02000000000000000000" pitchFamily="2" charset="0"/>
              </a:rPr>
              <a:t>Решение</a:t>
            </a:r>
            <a:endParaRPr lang="en" sz="4800" dirty="0">
              <a:latin typeface="Roboto" panose="02000000000000000000" pitchFamily="2" charset="0"/>
              <a:ea typeface="Roboto" panose="02000000000000000000" pitchFamily="2" charset="0"/>
            </a:endParaRPr>
          </a:p>
        </p:txBody>
      </p:sp>
      <p:grpSp>
        <p:nvGrpSpPr>
          <p:cNvPr id="11" name="Shape 511"/>
          <p:cNvGrpSpPr/>
          <p:nvPr/>
        </p:nvGrpSpPr>
        <p:grpSpPr>
          <a:xfrm>
            <a:off x="650516" y="3424339"/>
            <a:ext cx="2598522" cy="2461433"/>
            <a:chOff x="2583100" y="2973775"/>
            <a:chExt cx="461550" cy="437200"/>
          </a:xfrm>
        </p:grpSpPr>
        <p:sp>
          <p:nvSpPr>
            <p:cNvPr id="12" name="Shape 512"/>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5715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13"/>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5715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69848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12</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286124" y="5016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Способ быстрого поиска</a:t>
            </a:r>
            <a:endParaRPr lang="en" sz="2400" dirty="0">
              <a:latin typeface="Roboto" panose="02000000000000000000" pitchFamily="2" charset="0"/>
              <a:ea typeface="Roboto" panose="02000000000000000000" pitchFamily="2" charset="0"/>
            </a:endParaRPr>
          </a:p>
        </p:txBody>
      </p:sp>
      <p:pic>
        <p:nvPicPr>
          <p:cNvPr id="12" name="Рисунок 11"/>
          <p:cNvPicPr>
            <a:picLocks noChangeAspect="1"/>
          </p:cNvPicPr>
          <p:nvPr/>
        </p:nvPicPr>
        <p:blipFill>
          <a:blip r:embed="rId3"/>
          <a:stretch>
            <a:fillRect/>
          </a:stretch>
        </p:blipFill>
        <p:spPr>
          <a:xfrm>
            <a:off x="2795832" y="1593826"/>
            <a:ext cx="4095750" cy="3762375"/>
          </a:xfrm>
          <a:prstGeom prst="rect">
            <a:avLst/>
          </a:prstGeom>
        </p:spPr>
      </p:pic>
      <p:pic>
        <p:nvPicPr>
          <p:cNvPr id="13" name="Рисунок 12"/>
          <p:cNvPicPr>
            <a:picLocks noChangeAspect="1"/>
          </p:cNvPicPr>
          <p:nvPr/>
        </p:nvPicPr>
        <p:blipFill>
          <a:blip r:embed="rId4"/>
          <a:stretch>
            <a:fillRect/>
          </a:stretch>
        </p:blipFill>
        <p:spPr>
          <a:xfrm>
            <a:off x="7715757" y="1519424"/>
            <a:ext cx="4467225" cy="3667125"/>
          </a:xfrm>
          <a:prstGeom prst="rect">
            <a:avLst/>
          </a:prstGeom>
        </p:spPr>
      </p:pic>
      <p:sp>
        <p:nvSpPr>
          <p:cNvPr id="16" name="Прямоугольник 15"/>
          <p:cNvSpPr/>
          <p:nvPr/>
        </p:nvSpPr>
        <p:spPr>
          <a:xfrm>
            <a:off x="3621593" y="5339293"/>
            <a:ext cx="3350597" cy="369332"/>
          </a:xfrm>
          <a:prstGeom prst="rect">
            <a:avLst/>
          </a:prstGeom>
        </p:spPr>
        <p:txBody>
          <a:bodyPr wrap="none">
            <a:spAutoFit/>
          </a:bodyPr>
          <a:lstStyle/>
          <a:p>
            <a:r>
              <a:rPr lang="ru-RU" dirty="0">
                <a:solidFill>
                  <a:srgbClr val="073763"/>
                </a:solidFill>
                <a:latin typeface="Roboto" panose="02000000000000000000" pitchFamily="2" charset="0"/>
                <a:ea typeface="Roboto" panose="02000000000000000000" pitchFamily="2" charset="0"/>
              </a:rPr>
              <a:t>Самая простая схема задачи</a:t>
            </a:r>
          </a:p>
        </p:txBody>
      </p:sp>
      <p:sp>
        <p:nvSpPr>
          <p:cNvPr id="47" name="Прямоугольник 46"/>
          <p:cNvSpPr/>
          <p:nvPr/>
        </p:nvSpPr>
        <p:spPr>
          <a:xfrm>
            <a:off x="9417310" y="5312515"/>
            <a:ext cx="2198038" cy="369332"/>
          </a:xfrm>
          <a:prstGeom prst="rect">
            <a:avLst/>
          </a:prstGeom>
        </p:spPr>
        <p:txBody>
          <a:bodyPr wrap="none">
            <a:spAutoFit/>
          </a:bodyPr>
          <a:lstStyle/>
          <a:p>
            <a:r>
              <a:rPr lang="ru-RU" dirty="0">
                <a:solidFill>
                  <a:srgbClr val="073763"/>
                </a:solidFill>
                <a:latin typeface="Roboto" panose="02000000000000000000" pitchFamily="2" charset="0"/>
                <a:ea typeface="Roboto" panose="02000000000000000000" pitchFamily="2" charset="0"/>
              </a:rPr>
              <a:t>Раскрытие задачи</a:t>
            </a:r>
          </a:p>
        </p:txBody>
      </p:sp>
      <p:sp>
        <p:nvSpPr>
          <p:cNvPr id="26" name="Стрелка: вправо 25"/>
          <p:cNvSpPr/>
          <p:nvPr/>
        </p:nvSpPr>
        <p:spPr>
          <a:xfrm>
            <a:off x="6591807" y="3386496"/>
            <a:ext cx="1123950" cy="695325"/>
          </a:xfrm>
          <a:prstGeom prst="rightArrow">
            <a:avLst/>
          </a:prstGeom>
          <a:solidFill>
            <a:srgbClr val="608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3703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13</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286124" y="176368"/>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Способ быстрого поиска</a:t>
            </a:r>
            <a:endParaRPr lang="en" sz="2400" dirty="0">
              <a:latin typeface="Roboto" panose="02000000000000000000" pitchFamily="2" charset="0"/>
              <a:ea typeface="Roboto" panose="02000000000000000000" pitchFamily="2" charset="0"/>
            </a:endParaRPr>
          </a:p>
        </p:txBody>
      </p:sp>
      <p:pic>
        <p:nvPicPr>
          <p:cNvPr id="2" name="Рисунок 1"/>
          <p:cNvPicPr>
            <a:picLocks noChangeAspect="1"/>
          </p:cNvPicPr>
          <p:nvPr/>
        </p:nvPicPr>
        <p:blipFill>
          <a:blip r:embed="rId3"/>
          <a:stretch>
            <a:fillRect/>
          </a:stretch>
        </p:blipFill>
        <p:spPr>
          <a:xfrm>
            <a:off x="4170329" y="1194148"/>
            <a:ext cx="6786056" cy="4971308"/>
          </a:xfrm>
          <a:prstGeom prst="rect">
            <a:avLst/>
          </a:prstGeom>
        </p:spPr>
      </p:pic>
    </p:spTree>
    <p:extLst>
      <p:ext uri="{BB962C8B-B14F-4D97-AF65-F5344CB8AC3E}">
        <p14:creationId xmlns:p14="http://schemas.microsoft.com/office/powerpoint/2010/main" val="400669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14</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286124" y="5016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Группы задач</a:t>
            </a:r>
            <a:endParaRPr lang="en" sz="2400" dirty="0">
              <a:latin typeface="Roboto" panose="02000000000000000000" pitchFamily="2" charset="0"/>
              <a:ea typeface="Roboto" panose="02000000000000000000" pitchFamily="2" charset="0"/>
            </a:endParaRPr>
          </a:p>
        </p:txBody>
      </p:sp>
      <p:sp>
        <p:nvSpPr>
          <p:cNvPr id="11" name="Shape 371"/>
          <p:cNvSpPr/>
          <p:nvPr/>
        </p:nvSpPr>
        <p:spPr>
          <a:xfrm>
            <a:off x="3683466" y="4107746"/>
            <a:ext cx="472800" cy="472800"/>
          </a:xfrm>
          <a:prstGeom prst="ellipse">
            <a:avLst/>
          </a:prstGeom>
          <a:solidFill>
            <a:srgbClr val="F67031"/>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nvGrpSpPr>
          <p:cNvPr id="3" name="Группа 2"/>
          <p:cNvGrpSpPr/>
          <p:nvPr/>
        </p:nvGrpSpPr>
        <p:grpSpPr>
          <a:xfrm>
            <a:off x="3286124" y="1880245"/>
            <a:ext cx="870142" cy="646664"/>
            <a:chOff x="3531058" y="1882068"/>
            <a:chExt cx="870142" cy="646664"/>
          </a:xfrm>
        </p:grpSpPr>
        <p:sp>
          <p:nvSpPr>
            <p:cNvPr id="15" name="Shape 375"/>
            <p:cNvSpPr/>
            <p:nvPr/>
          </p:nvSpPr>
          <p:spPr>
            <a:xfrm>
              <a:off x="3928400" y="1882068"/>
              <a:ext cx="472800" cy="472800"/>
            </a:xfrm>
            <a:prstGeom prst="ellipse">
              <a:avLst/>
            </a:prstGeom>
            <a:solidFill>
              <a:srgbClr val="FFD966"/>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nvGrpSpPr>
            <p:cNvPr id="17" name="Shape 659"/>
            <p:cNvGrpSpPr/>
            <p:nvPr/>
          </p:nvGrpSpPr>
          <p:grpSpPr>
            <a:xfrm>
              <a:off x="3531058" y="1937871"/>
              <a:ext cx="794684" cy="590861"/>
              <a:chOff x="5247525" y="3007275"/>
              <a:chExt cx="517574" cy="384825"/>
            </a:xfrm>
          </p:grpSpPr>
          <p:sp>
            <p:nvSpPr>
              <p:cNvPr id="18" name="Shape 66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9" name="Shape 661"/>
              <p:cNvSpPr/>
              <p:nvPr/>
            </p:nvSpPr>
            <p:spPr>
              <a:xfrm>
                <a:off x="5566574"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grpSp>
      <p:sp>
        <p:nvSpPr>
          <p:cNvPr id="2" name="Прямоугольник 1"/>
          <p:cNvSpPr/>
          <p:nvPr/>
        </p:nvSpPr>
        <p:spPr>
          <a:xfrm>
            <a:off x="3202799" y="2626185"/>
            <a:ext cx="4099199" cy="1384995"/>
          </a:xfrm>
          <a:prstGeom prst="rect">
            <a:avLst/>
          </a:prstGeom>
        </p:spPr>
        <p:txBody>
          <a:bodyPr wrap="none">
            <a:spAutoFit/>
          </a:bodyPr>
          <a:lstStyle/>
          <a:p>
            <a:r>
              <a:rPr lang="ru-RU" sz="2000" dirty="0">
                <a:solidFill>
                  <a:srgbClr val="073763"/>
                </a:solidFill>
                <a:latin typeface="Roboto" panose="02000000000000000000" pitchFamily="2" charset="0"/>
                <a:ea typeface="Roboto" panose="02000000000000000000" pitchFamily="2" charset="0"/>
              </a:rPr>
              <a:t>Алгоритмы построения индекса</a:t>
            </a:r>
          </a:p>
          <a:p>
            <a:pPr marL="342900" indent="-342900">
              <a:buFontTx/>
              <a:buChar char="-"/>
            </a:pPr>
            <a:r>
              <a:rPr lang="ru-RU" sz="1600" dirty="0">
                <a:solidFill>
                  <a:srgbClr val="6087CC"/>
                </a:solidFill>
                <a:latin typeface="Roboto" panose="02000000000000000000" pitchFamily="2" charset="0"/>
                <a:ea typeface="Roboto" panose="02000000000000000000" pitchFamily="2" charset="0"/>
              </a:rPr>
              <a:t>Нормализация</a:t>
            </a:r>
          </a:p>
          <a:p>
            <a:pPr marL="342900" indent="-342900">
              <a:buFontTx/>
              <a:buChar char="-"/>
            </a:pPr>
            <a:r>
              <a:rPr lang="ru-RU" sz="1600" dirty="0" err="1">
                <a:solidFill>
                  <a:srgbClr val="6087CC"/>
                </a:solidFill>
                <a:latin typeface="Roboto" panose="02000000000000000000" pitchFamily="2" charset="0"/>
                <a:ea typeface="Roboto" panose="02000000000000000000" pitchFamily="2" charset="0"/>
              </a:rPr>
              <a:t>Токенизация</a:t>
            </a:r>
            <a:endParaRPr lang="ru-RU" sz="1600" dirty="0">
              <a:solidFill>
                <a:srgbClr val="6087CC"/>
              </a:solidFill>
              <a:latin typeface="Roboto" panose="02000000000000000000" pitchFamily="2" charset="0"/>
              <a:ea typeface="Roboto" panose="02000000000000000000" pitchFamily="2" charset="0"/>
            </a:endParaRPr>
          </a:p>
          <a:p>
            <a:pPr marL="342900" indent="-342900">
              <a:buFontTx/>
              <a:buChar char="-"/>
            </a:pPr>
            <a:r>
              <a:rPr lang="ru-RU" sz="1600" dirty="0" err="1">
                <a:solidFill>
                  <a:srgbClr val="6087CC"/>
                </a:solidFill>
                <a:latin typeface="Roboto" panose="02000000000000000000" pitchFamily="2" charset="0"/>
                <a:ea typeface="Roboto" panose="02000000000000000000" pitchFamily="2" charset="0"/>
              </a:rPr>
              <a:t>Лемматизация</a:t>
            </a:r>
            <a:endParaRPr lang="ru-RU" sz="1600" dirty="0">
              <a:solidFill>
                <a:srgbClr val="6087CC"/>
              </a:solidFill>
              <a:latin typeface="Roboto" panose="02000000000000000000" pitchFamily="2" charset="0"/>
              <a:ea typeface="Roboto" panose="02000000000000000000" pitchFamily="2" charset="0"/>
            </a:endParaRPr>
          </a:p>
          <a:p>
            <a:pPr marL="342900" indent="-342900">
              <a:buFontTx/>
              <a:buChar char="-"/>
            </a:pPr>
            <a:r>
              <a:rPr lang="ru-RU" sz="1600" dirty="0">
                <a:solidFill>
                  <a:srgbClr val="6087CC"/>
                </a:solidFill>
                <a:latin typeface="Roboto" panose="02000000000000000000" pitchFamily="2" charset="0"/>
                <a:ea typeface="Roboto" panose="02000000000000000000" pitchFamily="2" charset="0"/>
              </a:rPr>
              <a:t>…</a:t>
            </a:r>
          </a:p>
        </p:txBody>
      </p:sp>
      <p:grpSp>
        <p:nvGrpSpPr>
          <p:cNvPr id="4" name="Группа 3"/>
          <p:cNvGrpSpPr/>
          <p:nvPr/>
        </p:nvGrpSpPr>
        <p:grpSpPr>
          <a:xfrm>
            <a:off x="7823441" y="1848515"/>
            <a:ext cx="784833" cy="719626"/>
            <a:chOff x="10002276" y="1848515"/>
            <a:chExt cx="784833" cy="719626"/>
          </a:xfrm>
        </p:grpSpPr>
        <p:sp>
          <p:nvSpPr>
            <p:cNvPr id="10" name="Shape 370"/>
            <p:cNvSpPr/>
            <p:nvPr/>
          </p:nvSpPr>
          <p:spPr>
            <a:xfrm>
              <a:off x="10314309" y="1848515"/>
              <a:ext cx="472800" cy="472800"/>
            </a:xfrm>
            <a:prstGeom prst="ellipse">
              <a:avLst/>
            </a:prstGeom>
            <a:solidFill>
              <a:srgbClr val="FFA400"/>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dirty="0"/>
            </a:p>
          </p:txBody>
        </p:sp>
        <p:grpSp>
          <p:nvGrpSpPr>
            <p:cNvPr id="20" name="Shape 662"/>
            <p:cNvGrpSpPr/>
            <p:nvPr/>
          </p:nvGrpSpPr>
          <p:grpSpPr>
            <a:xfrm>
              <a:off x="10002276" y="1936048"/>
              <a:ext cx="619116" cy="632093"/>
              <a:chOff x="3951850" y="2985350"/>
              <a:chExt cx="407950" cy="416500"/>
            </a:xfrm>
          </p:grpSpPr>
          <p:sp>
            <p:nvSpPr>
              <p:cNvPr id="21" name="Shape 66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2" name="Shape 66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3" name="Shape 66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4" name="Shape 66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grpSp>
      <p:sp>
        <p:nvSpPr>
          <p:cNvPr id="25" name="Прямоугольник 24"/>
          <p:cNvSpPr/>
          <p:nvPr/>
        </p:nvSpPr>
        <p:spPr>
          <a:xfrm>
            <a:off x="7803374" y="2626185"/>
            <a:ext cx="3510898" cy="615553"/>
          </a:xfrm>
          <a:prstGeom prst="rect">
            <a:avLst/>
          </a:prstGeom>
        </p:spPr>
        <p:txBody>
          <a:bodyPr wrap="none">
            <a:spAutoFit/>
          </a:bodyPr>
          <a:lstStyle/>
          <a:p>
            <a:r>
              <a:rPr lang="ru-RU" dirty="0">
                <a:solidFill>
                  <a:srgbClr val="073763"/>
                </a:solidFill>
                <a:latin typeface="Roboto" panose="02000000000000000000" pitchFamily="2" charset="0"/>
                <a:ea typeface="Roboto" panose="02000000000000000000" pitchFamily="2" charset="0"/>
              </a:rPr>
              <a:t>Алгоритмы нахождения слова</a:t>
            </a:r>
          </a:p>
          <a:p>
            <a:r>
              <a:rPr lang="ru-RU" sz="1600" dirty="0">
                <a:solidFill>
                  <a:srgbClr val="6087CC"/>
                </a:solidFill>
                <a:latin typeface="Roboto" panose="02000000000000000000" pitchFamily="2" charset="0"/>
                <a:ea typeface="Roboto" panose="02000000000000000000" pitchFamily="2" charset="0"/>
              </a:rPr>
              <a:t>* Зависит от типа хранилища</a:t>
            </a:r>
          </a:p>
        </p:txBody>
      </p:sp>
      <p:sp>
        <p:nvSpPr>
          <p:cNvPr id="33" name="Прямоугольник 32"/>
          <p:cNvSpPr/>
          <p:nvPr/>
        </p:nvSpPr>
        <p:spPr>
          <a:xfrm>
            <a:off x="3133724" y="4928744"/>
            <a:ext cx="3571812" cy="1415772"/>
          </a:xfrm>
          <a:prstGeom prst="rect">
            <a:avLst/>
          </a:prstGeom>
        </p:spPr>
        <p:txBody>
          <a:bodyPr wrap="none">
            <a:spAutoFit/>
          </a:bodyPr>
          <a:lstStyle/>
          <a:p>
            <a:r>
              <a:rPr lang="ru-RU" dirty="0">
                <a:solidFill>
                  <a:srgbClr val="073763"/>
                </a:solidFill>
                <a:latin typeface="Roboto" panose="02000000000000000000" pitchFamily="2" charset="0"/>
                <a:ea typeface="Roboto" panose="02000000000000000000" pitchFamily="2" charset="0"/>
              </a:rPr>
              <a:t>Алгоритмы предоставляющие </a:t>
            </a:r>
          </a:p>
          <a:p>
            <a:r>
              <a:rPr lang="ru-RU" dirty="0">
                <a:solidFill>
                  <a:srgbClr val="073763"/>
                </a:solidFill>
                <a:latin typeface="Roboto" panose="02000000000000000000" pitchFamily="2" charset="0"/>
                <a:ea typeface="Roboto" panose="02000000000000000000" pitchFamily="2" charset="0"/>
              </a:rPr>
              <a:t>дополнительный функционал</a:t>
            </a:r>
          </a:p>
          <a:p>
            <a:pPr marL="342900" indent="-342900">
              <a:buFontTx/>
              <a:buChar char="-"/>
            </a:pPr>
            <a:r>
              <a:rPr lang="ru-RU" sz="1600" dirty="0">
                <a:solidFill>
                  <a:srgbClr val="6087CC"/>
                </a:solidFill>
                <a:latin typeface="Roboto" panose="02000000000000000000" pitchFamily="2" charset="0"/>
                <a:ea typeface="Roboto" panose="02000000000000000000" pitchFamily="2" charset="0"/>
              </a:rPr>
              <a:t>Поиск множеств</a:t>
            </a:r>
          </a:p>
          <a:p>
            <a:pPr marL="342900" indent="-342900">
              <a:buFontTx/>
              <a:buChar char="-"/>
            </a:pPr>
            <a:r>
              <a:rPr lang="ru-RU" sz="1600" dirty="0">
                <a:solidFill>
                  <a:srgbClr val="6087CC"/>
                </a:solidFill>
                <a:latin typeface="Roboto" panose="02000000000000000000" pitchFamily="2" charset="0"/>
                <a:ea typeface="Roboto" panose="02000000000000000000" pitchFamily="2" charset="0"/>
              </a:rPr>
              <a:t>Регулярные выражения</a:t>
            </a:r>
          </a:p>
          <a:p>
            <a:pPr marL="342900" indent="-342900">
              <a:buFontTx/>
              <a:buChar char="-"/>
            </a:pPr>
            <a:r>
              <a:rPr lang="ru-RU" sz="1600" dirty="0">
                <a:solidFill>
                  <a:srgbClr val="6087CC"/>
                </a:solidFill>
                <a:latin typeface="Roboto" panose="02000000000000000000" pitchFamily="2" charset="0"/>
                <a:ea typeface="Roboto" panose="02000000000000000000" pitchFamily="2" charset="0"/>
              </a:rPr>
              <a:t>…</a:t>
            </a:r>
          </a:p>
        </p:txBody>
      </p:sp>
      <p:sp>
        <p:nvSpPr>
          <p:cNvPr id="40" name="Shape 372"/>
          <p:cNvSpPr/>
          <p:nvPr/>
        </p:nvSpPr>
        <p:spPr>
          <a:xfrm>
            <a:off x="8135474" y="4151265"/>
            <a:ext cx="472800" cy="472800"/>
          </a:xfrm>
          <a:prstGeom prst="ellipse">
            <a:avLst/>
          </a:prstGeom>
          <a:solidFill>
            <a:srgbClr val="DD7E6B"/>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nvGrpSpPr>
          <p:cNvPr id="5" name="Группа 4"/>
          <p:cNvGrpSpPr/>
          <p:nvPr/>
        </p:nvGrpSpPr>
        <p:grpSpPr>
          <a:xfrm>
            <a:off x="7709242" y="4234271"/>
            <a:ext cx="733315" cy="678730"/>
            <a:chOff x="3286125" y="4379861"/>
            <a:chExt cx="733315" cy="678730"/>
          </a:xfrm>
        </p:grpSpPr>
        <p:sp>
          <p:nvSpPr>
            <p:cNvPr id="27" name="Shape 920"/>
            <p:cNvSpPr/>
            <p:nvPr/>
          </p:nvSpPr>
          <p:spPr>
            <a:xfrm>
              <a:off x="3360256" y="4726136"/>
              <a:ext cx="584221" cy="32024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8" name="Shape 921"/>
            <p:cNvSpPr/>
            <p:nvPr/>
          </p:nvSpPr>
          <p:spPr>
            <a:xfrm>
              <a:off x="3361092" y="4379861"/>
              <a:ext cx="583384" cy="167867"/>
            </a:xfrm>
            <a:custGeom>
              <a:avLst/>
              <a:gdLst/>
              <a:ahLst/>
              <a:cxnLst/>
              <a:rect l="0" t="0" r="0" b="0"/>
              <a:pathLst>
                <a:path w="17439" h="5018" fill="none" extrusionOk="0">
                  <a:moveTo>
                    <a:pt x="17438" y="5018"/>
                  </a:moveTo>
                  <a:lnTo>
                    <a:pt x="8671" y="1"/>
                  </a:lnTo>
                  <a:lnTo>
                    <a:pt x="0" y="5018"/>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0" name="Shape 922"/>
            <p:cNvSpPr/>
            <p:nvPr/>
          </p:nvSpPr>
          <p:spPr>
            <a:xfrm>
              <a:off x="3286125" y="4547698"/>
              <a:ext cx="366677" cy="302314"/>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1" name="Shape 923"/>
            <p:cNvSpPr/>
            <p:nvPr/>
          </p:nvSpPr>
          <p:spPr>
            <a:xfrm>
              <a:off x="3652763" y="4547701"/>
              <a:ext cx="366677" cy="302314"/>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2" name="Shape 924"/>
            <p:cNvSpPr/>
            <p:nvPr/>
          </p:nvSpPr>
          <p:spPr>
            <a:xfrm>
              <a:off x="3649298" y="4726136"/>
              <a:ext cx="33" cy="332455"/>
            </a:xfrm>
            <a:custGeom>
              <a:avLst/>
              <a:gdLst/>
              <a:ahLst/>
              <a:cxnLst/>
              <a:rect l="0" t="0" r="0" b="0"/>
              <a:pathLst>
                <a:path w="1" h="9938" fill="none" extrusionOk="0">
                  <a:moveTo>
                    <a:pt x="0" y="0"/>
                  </a:moveTo>
                  <a:lnTo>
                    <a:pt x="0" y="9937"/>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grpSp>
        <p:nvGrpSpPr>
          <p:cNvPr id="53" name="Shape 907"/>
          <p:cNvGrpSpPr/>
          <p:nvPr/>
        </p:nvGrpSpPr>
        <p:grpSpPr>
          <a:xfrm>
            <a:off x="3290020" y="4298973"/>
            <a:ext cx="587055" cy="563146"/>
            <a:chOff x="5233525" y="4954450"/>
            <a:chExt cx="538275" cy="516350"/>
          </a:xfrm>
        </p:grpSpPr>
        <p:sp>
          <p:nvSpPr>
            <p:cNvPr id="54" name="Shape 908"/>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55" name="Shape 909"/>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56" name="Shape 910"/>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57" name="Shape 911"/>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58" name="Shape 912"/>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59" name="Shape 913"/>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60" name="Shape 914"/>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61" name="Shape 915"/>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62" name="Shape 916"/>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63" name="Shape 917"/>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64" name="Shape 918"/>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chemeClr val="tx1"/>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sp>
        <p:nvSpPr>
          <p:cNvPr id="65" name="Прямоугольник 64"/>
          <p:cNvSpPr/>
          <p:nvPr/>
        </p:nvSpPr>
        <p:spPr>
          <a:xfrm>
            <a:off x="7709242" y="4900791"/>
            <a:ext cx="2494594" cy="1354217"/>
          </a:xfrm>
          <a:prstGeom prst="rect">
            <a:avLst/>
          </a:prstGeom>
        </p:spPr>
        <p:txBody>
          <a:bodyPr wrap="none">
            <a:spAutoFit/>
          </a:bodyPr>
          <a:lstStyle/>
          <a:p>
            <a:r>
              <a:rPr lang="ru-RU" dirty="0">
                <a:solidFill>
                  <a:srgbClr val="073763"/>
                </a:solidFill>
                <a:latin typeface="Roboto" panose="02000000000000000000" pitchFamily="2" charset="0"/>
                <a:ea typeface="Roboto" panose="02000000000000000000" pitchFamily="2" charset="0"/>
              </a:rPr>
              <a:t>Алгоритмы хранения</a:t>
            </a:r>
          </a:p>
          <a:p>
            <a:pPr marL="342900" indent="-342900">
              <a:buFontTx/>
              <a:buChar char="-"/>
            </a:pPr>
            <a:r>
              <a:rPr lang="en-US" sz="1600" dirty="0" err="1">
                <a:solidFill>
                  <a:srgbClr val="6087CC"/>
                </a:solidFill>
                <a:latin typeface="Roboto" panose="02000000000000000000" pitchFamily="2" charset="0"/>
                <a:ea typeface="Roboto" panose="02000000000000000000" pitchFamily="2" charset="0"/>
              </a:rPr>
              <a:t>SkipList</a:t>
            </a:r>
            <a:endParaRPr lang="ru-RU" sz="1600" dirty="0">
              <a:solidFill>
                <a:srgbClr val="6087CC"/>
              </a:solidFill>
              <a:latin typeface="Roboto" panose="02000000000000000000" pitchFamily="2" charset="0"/>
              <a:ea typeface="Roboto" panose="02000000000000000000" pitchFamily="2" charset="0"/>
            </a:endParaRPr>
          </a:p>
          <a:p>
            <a:pPr marL="342900" indent="-342900">
              <a:buFontTx/>
              <a:buChar char="-"/>
            </a:pPr>
            <a:r>
              <a:rPr lang="en-US" sz="1600" dirty="0" err="1">
                <a:solidFill>
                  <a:srgbClr val="6087CC"/>
                </a:solidFill>
                <a:latin typeface="Roboto" panose="02000000000000000000" pitchFamily="2" charset="0"/>
                <a:ea typeface="Roboto" panose="02000000000000000000" pitchFamily="2" charset="0"/>
              </a:rPr>
              <a:t>LinkedList</a:t>
            </a:r>
            <a:endParaRPr lang="en-US" sz="1600" dirty="0">
              <a:solidFill>
                <a:srgbClr val="6087CC"/>
              </a:solidFill>
              <a:latin typeface="Roboto" panose="02000000000000000000" pitchFamily="2" charset="0"/>
              <a:ea typeface="Roboto" panose="02000000000000000000" pitchFamily="2" charset="0"/>
            </a:endParaRPr>
          </a:p>
          <a:p>
            <a:pPr marL="342900" indent="-342900">
              <a:buFontTx/>
              <a:buChar char="-"/>
            </a:pPr>
            <a:r>
              <a:rPr lang="en-US" sz="1600" dirty="0">
                <a:solidFill>
                  <a:srgbClr val="6087CC"/>
                </a:solidFill>
                <a:latin typeface="Roboto" panose="02000000000000000000" pitchFamily="2" charset="0"/>
                <a:ea typeface="Roboto" panose="02000000000000000000" pitchFamily="2" charset="0"/>
              </a:rPr>
              <a:t>B-tree</a:t>
            </a:r>
          </a:p>
          <a:p>
            <a:pPr marL="342900" indent="-342900">
              <a:buFontTx/>
              <a:buChar char="-"/>
            </a:pPr>
            <a:r>
              <a:rPr lang="en-US" sz="1600" dirty="0">
                <a:solidFill>
                  <a:srgbClr val="6087CC"/>
                </a:solidFill>
                <a:latin typeface="Roboto" panose="02000000000000000000" pitchFamily="2" charset="0"/>
                <a:ea typeface="Roboto" panose="02000000000000000000" pitchFamily="2" charset="0"/>
              </a:rPr>
              <a:t>…</a:t>
            </a:r>
            <a:endParaRPr lang="ru-RU" sz="1600" dirty="0">
              <a:solidFill>
                <a:srgbClr val="6087CC"/>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37793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15</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286124" y="176368"/>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Построение индекса</a:t>
            </a:r>
            <a:endParaRPr lang="en" sz="2400" dirty="0">
              <a:latin typeface="Roboto" panose="02000000000000000000" pitchFamily="2" charset="0"/>
              <a:ea typeface="Roboto" panose="02000000000000000000" pitchFamily="2" charset="0"/>
            </a:endParaRPr>
          </a:p>
        </p:txBody>
      </p:sp>
      <p:sp>
        <p:nvSpPr>
          <p:cNvPr id="9" name="Прямоугольник 8"/>
          <p:cNvSpPr/>
          <p:nvPr/>
        </p:nvSpPr>
        <p:spPr>
          <a:xfrm>
            <a:off x="3286124" y="5159620"/>
            <a:ext cx="8486776" cy="400110"/>
          </a:xfrm>
          <a:prstGeom prst="rect">
            <a:avLst/>
          </a:prstGeom>
        </p:spPr>
        <p:txBody>
          <a:bodyPr wrap="square">
            <a:spAutoFit/>
          </a:bodyPr>
          <a:lstStyle/>
          <a:p>
            <a:r>
              <a:rPr lang="ru-RU" sz="2000" dirty="0">
                <a:solidFill>
                  <a:srgbClr val="073763"/>
                </a:solidFill>
                <a:latin typeface="Roboto" panose="02000000000000000000" pitchFamily="2" charset="0"/>
                <a:ea typeface="Roboto" panose="02000000000000000000" pitchFamily="2" charset="0"/>
              </a:rPr>
              <a:t>В силу этого, хороший выход – БД, чтобы не загружать все ресурсы</a:t>
            </a:r>
          </a:p>
        </p:txBody>
      </p:sp>
      <p:sp>
        <p:nvSpPr>
          <p:cNvPr id="3" name="Прямоугольник 2"/>
          <p:cNvSpPr/>
          <p:nvPr/>
        </p:nvSpPr>
        <p:spPr>
          <a:xfrm>
            <a:off x="3286124" y="1613835"/>
            <a:ext cx="5868914" cy="400110"/>
          </a:xfrm>
          <a:prstGeom prst="rect">
            <a:avLst/>
          </a:prstGeom>
        </p:spPr>
        <p:txBody>
          <a:bodyPr wrap="none">
            <a:spAutoFit/>
          </a:bodyPr>
          <a:lstStyle/>
          <a:p>
            <a:r>
              <a:rPr lang="ru-RU" sz="2000" dirty="0">
                <a:solidFill>
                  <a:srgbClr val="073763"/>
                </a:solidFill>
                <a:latin typeface="Roboto" panose="02000000000000000000" pitchFamily="2" charset="0"/>
                <a:ea typeface="Roboto" panose="02000000000000000000" pitchFamily="2" charset="0"/>
              </a:rPr>
              <a:t>Самый быстрый поиск – оперативная память</a:t>
            </a:r>
          </a:p>
        </p:txBody>
      </p:sp>
      <p:pic>
        <p:nvPicPr>
          <p:cNvPr id="10242" name="Picture 2" descr="Картинки по запросу outofmemoryexce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810" y="3447799"/>
            <a:ext cx="4038600" cy="1476375"/>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3286124" y="3785877"/>
            <a:ext cx="1476686" cy="400110"/>
          </a:xfrm>
          <a:prstGeom prst="rect">
            <a:avLst/>
          </a:prstGeom>
        </p:spPr>
        <p:txBody>
          <a:bodyPr wrap="none">
            <a:spAutoFit/>
          </a:bodyPr>
          <a:lstStyle/>
          <a:p>
            <a:r>
              <a:rPr lang="ru-RU" sz="2000" dirty="0">
                <a:solidFill>
                  <a:srgbClr val="FF0000"/>
                </a:solidFill>
                <a:latin typeface="Roboto" panose="02000000000000000000" pitchFamily="2" charset="0"/>
                <a:ea typeface="Roboto" panose="02000000000000000000" pitchFamily="2" charset="0"/>
              </a:rPr>
              <a:t>Проблема:</a:t>
            </a:r>
          </a:p>
        </p:txBody>
      </p:sp>
      <p:sp>
        <p:nvSpPr>
          <p:cNvPr id="11" name="Прямоугольник 10"/>
          <p:cNvSpPr/>
          <p:nvPr/>
        </p:nvSpPr>
        <p:spPr>
          <a:xfrm>
            <a:off x="3286124" y="2018109"/>
            <a:ext cx="8486776" cy="923330"/>
          </a:xfrm>
          <a:prstGeom prst="rect">
            <a:avLst/>
          </a:prstGeom>
        </p:spPr>
        <p:txBody>
          <a:bodyPr wrap="square">
            <a:spAutoFit/>
          </a:bodyPr>
          <a:lstStyle/>
          <a:p>
            <a:r>
              <a:rPr lang="ru-RU" dirty="0">
                <a:solidFill>
                  <a:srgbClr val="6087CC"/>
                </a:solidFill>
                <a:latin typeface="Roboto" panose="02000000000000000000" pitchFamily="2" charset="0"/>
                <a:ea typeface="Roboto" panose="02000000000000000000" pitchFamily="2" charset="0"/>
              </a:rPr>
              <a:t>Размер индекса может быть даже больше размера индексируемых файлов, поэтому хранение всего в оперативной памяти – возможно только с небольшими данными, и без сохранения результатов.</a:t>
            </a:r>
          </a:p>
        </p:txBody>
      </p:sp>
    </p:spTree>
    <p:extLst>
      <p:ext uri="{BB962C8B-B14F-4D97-AF65-F5344CB8AC3E}">
        <p14:creationId xmlns:p14="http://schemas.microsoft.com/office/powerpoint/2010/main" val="193988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16</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133724" y="118880"/>
            <a:ext cx="8467726" cy="1248144"/>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Построение индекса</a:t>
            </a:r>
            <a:endParaRPr lang="en" sz="2400" dirty="0">
              <a:latin typeface="Roboto" panose="02000000000000000000" pitchFamily="2" charset="0"/>
              <a:ea typeface="Roboto" panose="02000000000000000000" pitchFamily="2" charset="0"/>
            </a:endParaRPr>
          </a:p>
        </p:txBody>
      </p:sp>
      <p:sp>
        <p:nvSpPr>
          <p:cNvPr id="65" name="Прямоугольник 64"/>
          <p:cNvSpPr/>
          <p:nvPr/>
        </p:nvSpPr>
        <p:spPr>
          <a:xfrm>
            <a:off x="3286125" y="1586697"/>
            <a:ext cx="8315325" cy="1015663"/>
          </a:xfrm>
          <a:prstGeom prst="rect">
            <a:avLst/>
          </a:prstGeom>
        </p:spPr>
        <p:txBody>
          <a:bodyPr wrap="square">
            <a:spAutoFit/>
          </a:bodyPr>
          <a:lstStyle/>
          <a:p>
            <a:r>
              <a:rPr lang="ru-RU" sz="2000" dirty="0">
                <a:solidFill>
                  <a:srgbClr val="073763"/>
                </a:solidFill>
                <a:latin typeface="Roboto" panose="02000000000000000000" pitchFamily="2" charset="0"/>
                <a:ea typeface="Roboto" panose="02000000000000000000" pitchFamily="2" charset="0"/>
              </a:rPr>
              <a:t>Решением стала </a:t>
            </a:r>
            <a:r>
              <a:rPr lang="en-US" sz="2000" dirty="0">
                <a:solidFill>
                  <a:srgbClr val="073763"/>
                </a:solidFill>
                <a:latin typeface="Roboto" panose="02000000000000000000" pitchFamily="2" charset="0"/>
                <a:ea typeface="Roboto" panose="02000000000000000000" pitchFamily="2" charset="0"/>
              </a:rPr>
              <a:t>Java EE </a:t>
            </a:r>
            <a:r>
              <a:rPr lang="ru-RU" sz="2000" dirty="0">
                <a:solidFill>
                  <a:srgbClr val="073763"/>
                </a:solidFill>
                <a:latin typeface="Roboto" panose="02000000000000000000" pitchFamily="2" charset="0"/>
                <a:ea typeface="Roboto" panose="02000000000000000000" pitchFamily="2" charset="0"/>
              </a:rPr>
              <a:t>и фреймворк записи в базу данных </a:t>
            </a:r>
            <a:r>
              <a:rPr lang="en-US" sz="2000" dirty="0">
                <a:solidFill>
                  <a:srgbClr val="073763"/>
                </a:solidFill>
                <a:latin typeface="Roboto" panose="02000000000000000000" pitchFamily="2" charset="0"/>
                <a:ea typeface="Roboto" panose="02000000000000000000" pitchFamily="2" charset="0"/>
              </a:rPr>
              <a:t>JPA.</a:t>
            </a:r>
          </a:p>
          <a:p>
            <a:r>
              <a:rPr lang="ru-RU" sz="2000" dirty="0">
                <a:solidFill>
                  <a:srgbClr val="073763"/>
                </a:solidFill>
                <a:latin typeface="Roboto" panose="02000000000000000000" pitchFamily="2" charset="0"/>
                <a:ea typeface="Roboto" panose="02000000000000000000" pitchFamily="2" charset="0"/>
              </a:rPr>
              <a:t>Он позволяет сохранять и поддерживать в </a:t>
            </a:r>
            <a:r>
              <a:rPr lang="en-US" sz="2000" dirty="0">
                <a:solidFill>
                  <a:srgbClr val="073763"/>
                </a:solidFill>
                <a:latin typeface="Roboto" panose="02000000000000000000" pitchFamily="2" charset="0"/>
                <a:ea typeface="Roboto" panose="02000000000000000000" pitchFamily="2" charset="0"/>
              </a:rPr>
              <a:t>up-to-date </a:t>
            </a:r>
            <a:r>
              <a:rPr lang="ru-RU" sz="2000" dirty="0">
                <a:solidFill>
                  <a:srgbClr val="073763"/>
                </a:solidFill>
                <a:latin typeface="Roboto" panose="02000000000000000000" pitchFamily="2" charset="0"/>
                <a:ea typeface="Roboto" panose="02000000000000000000" pitchFamily="2" charset="0"/>
              </a:rPr>
              <a:t>с БД состоянии объекты, находящиеся  ещё в оперативной памяти.</a:t>
            </a:r>
          </a:p>
        </p:txBody>
      </p:sp>
      <p:pic>
        <p:nvPicPr>
          <p:cNvPr id="16388" name="Picture 4" descr="Картинки по запросу j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4" y="2825012"/>
            <a:ext cx="5724525" cy="3160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8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17</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133724" y="118880"/>
            <a:ext cx="5322953" cy="1248144"/>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Проблема индексирования</a:t>
            </a:r>
            <a:endParaRPr lang="en" sz="2400" dirty="0">
              <a:latin typeface="Roboto" panose="02000000000000000000" pitchFamily="2" charset="0"/>
              <a:ea typeface="Roboto" panose="02000000000000000000" pitchFamily="2" charset="0"/>
            </a:endParaRPr>
          </a:p>
        </p:txBody>
      </p:sp>
      <p:sp>
        <p:nvSpPr>
          <p:cNvPr id="65" name="Прямоугольник 64"/>
          <p:cNvSpPr/>
          <p:nvPr/>
        </p:nvSpPr>
        <p:spPr>
          <a:xfrm>
            <a:off x="3286125" y="1671824"/>
            <a:ext cx="4581525" cy="1631216"/>
          </a:xfrm>
          <a:prstGeom prst="rect">
            <a:avLst/>
          </a:prstGeom>
        </p:spPr>
        <p:txBody>
          <a:bodyPr wrap="square">
            <a:spAutoFit/>
          </a:bodyPr>
          <a:lstStyle/>
          <a:p>
            <a:r>
              <a:rPr lang="ru-RU" sz="2000" b="1" dirty="0">
                <a:solidFill>
                  <a:srgbClr val="073763"/>
                </a:solidFill>
                <a:latin typeface="Roboto" panose="02000000000000000000" pitchFamily="2" charset="0"/>
                <a:ea typeface="Roboto" panose="02000000000000000000" pitchFamily="2" charset="0"/>
              </a:rPr>
              <a:t>Проблема: </a:t>
            </a:r>
            <a:r>
              <a:rPr lang="ru-RU" sz="2000" dirty="0">
                <a:solidFill>
                  <a:srgbClr val="073763"/>
                </a:solidFill>
                <a:latin typeface="Roboto" panose="02000000000000000000" pitchFamily="2" charset="0"/>
                <a:ea typeface="Roboto" panose="02000000000000000000" pitchFamily="2" charset="0"/>
              </a:rPr>
              <a:t>быстрая скорость индексирования названия, долгая – содержания.</a:t>
            </a:r>
          </a:p>
          <a:p>
            <a:r>
              <a:rPr lang="ru-RU" sz="2000" dirty="0">
                <a:solidFill>
                  <a:srgbClr val="6087CC"/>
                </a:solidFill>
                <a:latin typeface="Roboto" panose="02000000000000000000" pitchFamily="2" charset="0"/>
                <a:ea typeface="Roboto" panose="02000000000000000000" pitchFamily="2" charset="0"/>
              </a:rPr>
              <a:t>Названия – 1 слово на файл</a:t>
            </a:r>
          </a:p>
          <a:p>
            <a:r>
              <a:rPr lang="ru-RU" sz="2000" dirty="0">
                <a:solidFill>
                  <a:srgbClr val="6087CC"/>
                </a:solidFill>
                <a:latin typeface="Roboto" panose="02000000000000000000" pitchFamily="2" charset="0"/>
                <a:ea typeface="Roboto" panose="02000000000000000000" pitchFamily="2" charset="0"/>
              </a:rPr>
              <a:t>Содержание – </a:t>
            </a:r>
            <a:r>
              <a:rPr lang="en-US" sz="2000" dirty="0">
                <a:solidFill>
                  <a:srgbClr val="6087CC"/>
                </a:solidFill>
                <a:latin typeface="Roboto" panose="02000000000000000000" pitchFamily="2" charset="0"/>
                <a:ea typeface="Roboto" panose="02000000000000000000" pitchFamily="2" charset="0"/>
              </a:rPr>
              <a:t>n </a:t>
            </a:r>
            <a:r>
              <a:rPr lang="ru-RU" sz="2000" dirty="0">
                <a:solidFill>
                  <a:srgbClr val="6087CC"/>
                </a:solidFill>
                <a:latin typeface="Roboto" panose="02000000000000000000" pitchFamily="2" charset="0"/>
                <a:ea typeface="Roboto" panose="02000000000000000000" pitchFamily="2" charset="0"/>
              </a:rPr>
              <a:t>слов в файле</a:t>
            </a:r>
          </a:p>
        </p:txBody>
      </p:sp>
      <p:sp>
        <p:nvSpPr>
          <p:cNvPr id="42" name="Прямоугольник 41"/>
          <p:cNvSpPr/>
          <p:nvPr/>
        </p:nvSpPr>
        <p:spPr>
          <a:xfrm>
            <a:off x="3286125" y="3423174"/>
            <a:ext cx="3379451" cy="400110"/>
          </a:xfrm>
          <a:prstGeom prst="rect">
            <a:avLst/>
          </a:prstGeom>
        </p:spPr>
        <p:txBody>
          <a:bodyPr wrap="none">
            <a:spAutoFit/>
          </a:bodyPr>
          <a:lstStyle/>
          <a:p>
            <a:r>
              <a:rPr lang="ru-RU" sz="2000" b="1" dirty="0">
                <a:solidFill>
                  <a:srgbClr val="073763"/>
                </a:solidFill>
                <a:latin typeface="Roboto" panose="02000000000000000000" pitchFamily="2" charset="0"/>
                <a:ea typeface="Roboto" panose="02000000000000000000" pitchFamily="2" charset="0"/>
              </a:rPr>
              <a:t>Решение: </a:t>
            </a:r>
            <a:r>
              <a:rPr lang="ru-RU" dirty="0" err="1">
                <a:solidFill>
                  <a:srgbClr val="073763"/>
                </a:solidFill>
                <a:latin typeface="Roboto" panose="02000000000000000000" pitchFamily="2" charset="0"/>
                <a:ea typeface="Roboto" panose="02000000000000000000" pitchFamily="2" charset="0"/>
              </a:rPr>
              <a:t>многопоточность</a:t>
            </a:r>
            <a:r>
              <a:rPr lang="ru-RU" dirty="0">
                <a:solidFill>
                  <a:srgbClr val="073763"/>
                </a:solidFill>
                <a:latin typeface="Roboto" panose="02000000000000000000" pitchFamily="2" charset="0"/>
                <a:ea typeface="Roboto" panose="02000000000000000000" pitchFamily="2" charset="0"/>
              </a:rPr>
              <a:t>.</a:t>
            </a:r>
            <a:endParaRPr lang="ru-RU" dirty="0">
              <a:solidFill>
                <a:srgbClr val="6087CC"/>
              </a:solidFill>
              <a:latin typeface="Roboto" panose="02000000000000000000" pitchFamily="2" charset="0"/>
              <a:ea typeface="Roboto" panose="02000000000000000000" pitchFamily="2" charset="0"/>
            </a:endParaRPr>
          </a:p>
        </p:txBody>
      </p:sp>
      <p:pic>
        <p:nvPicPr>
          <p:cNvPr id="44" name="Рисунок 43" descr="C:\Users\Александр\Downloads\Alg_2.png"/>
          <p:cNvPicPr/>
          <p:nvPr/>
        </p:nvPicPr>
        <p:blipFill>
          <a:blip r:embed="rId3">
            <a:extLst>
              <a:ext uri="{28A0092B-C50C-407E-A947-70E740481C1C}">
                <a14:useLocalDpi xmlns:a14="http://schemas.microsoft.com/office/drawing/2010/main" val="0"/>
              </a:ext>
            </a:extLst>
          </a:blip>
          <a:srcRect/>
          <a:stretch>
            <a:fillRect/>
          </a:stretch>
        </p:blipFill>
        <p:spPr bwMode="auto">
          <a:xfrm>
            <a:off x="8153400" y="225374"/>
            <a:ext cx="3725945" cy="6205355"/>
          </a:xfrm>
          <a:prstGeom prst="rect">
            <a:avLst/>
          </a:prstGeom>
          <a:noFill/>
          <a:ln>
            <a:noFill/>
          </a:ln>
        </p:spPr>
      </p:pic>
      <p:sp>
        <p:nvSpPr>
          <p:cNvPr id="45" name="Прямоугольник 44"/>
          <p:cNvSpPr/>
          <p:nvPr/>
        </p:nvSpPr>
        <p:spPr>
          <a:xfrm>
            <a:off x="3286125" y="4125381"/>
            <a:ext cx="4581525" cy="954107"/>
          </a:xfrm>
          <a:prstGeom prst="rect">
            <a:avLst/>
          </a:prstGeom>
        </p:spPr>
        <p:txBody>
          <a:bodyPr wrap="square">
            <a:spAutoFit/>
          </a:bodyPr>
          <a:lstStyle/>
          <a:p>
            <a:r>
              <a:rPr lang="ru-RU" sz="2000" b="1" dirty="0">
                <a:solidFill>
                  <a:srgbClr val="073763"/>
                </a:solidFill>
                <a:latin typeface="Roboto" panose="02000000000000000000" pitchFamily="2" charset="0"/>
                <a:ea typeface="Roboto" panose="02000000000000000000" pitchFamily="2" charset="0"/>
              </a:rPr>
              <a:t>Результат: </a:t>
            </a:r>
            <a:r>
              <a:rPr lang="ru-RU" dirty="0">
                <a:solidFill>
                  <a:srgbClr val="073763"/>
                </a:solidFill>
                <a:latin typeface="Roboto" panose="02000000000000000000" pitchFamily="2" charset="0"/>
                <a:ea typeface="Roboto" panose="02000000000000000000" pitchFamily="2" charset="0"/>
              </a:rPr>
              <a:t>запись в индекс наиболее важной информации происходит за короткое время</a:t>
            </a:r>
            <a:endParaRPr lang="ru-RU" dirty="0">
              <a:solidFill>
                <a:srgbClr val="6087CC"/>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5802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18</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133724" y="118880"/>
            <a:ext cx="5322953" cy="1248144"/>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Проблема </a:t>
            </a:r>
          </a:p>
          <a:p>
            <a:pPr algn="l"/>
            <a:r>
              <a:rPr lang="ru-RU" sz="4000" dirty="0">
                <a:latin typeface="Roboto" panose="02000000000000000000" pitchFamily="2" charset="0"/>
                <a:ea typeface="Roboto" panose="02000000000000000000" pitchFamily="2" charset="0"/>
              </a:rPr>
              <a:t>записи в БД</a:t>
            </a:r>
            <a:endParaRPr lang="en" sz="2400" dirty="0">
              <a:latin typeface="Roboto" panose="02000000000000000000" pitchFamily="2" charset="0"/>
              <a:ea typeface="Roboto" panose="02000000000000000000" pitchFamily="2" charset="0"/>
            </a:endParaRPr>
          </a:p>
        </p:txBody>
      </p:sp>
      <p:sp>
        <p:nvSpPr>
          <p:cNvPr id="65" name="Прямоугольник 64"/>
          <p:cNvSpPr/>
          <p:nvPr/>
        </p:nvSpPr>
        <p:spPr>
          <a:xfrm>
            <a:off x="3286125" y="1671824"/>
            <a:ext cx="4581525" cy="1323439"/>
          </a:xfrm>
          <a:prstGeom prst="rect">
            <a:avLst/>
          </a:prstGeom>
        </p:spPr>
        <p:txBody>
          <a:bodyPr wrap="square">
            <a:spAutoFit/>
          </a:bodyPr>
          <a:lstStyle/>
          <a:p>
            <a:r>
              <a:rPr lang="ru-RU" sz="2000" b="1" dirty="0">
                <a:solidFill>
                  <a:srgbClr val="073763"/>
                </a:solidFill>
                <a:latin typeface="Roboto" panose="02000000000000000000" pitchFamily="2" charset="0"/>
                <a:ea typeface="Roboto" panose="02000000000000000000" pitchFamily="2" charset="0"/>
              </a:rPr>
              <a:t>Проблема: </a:t>
            </a:r>
            <a:r>
              <a:rPr lang="ru-RU" sz="2000" dirty="0">
                <a:solidFill>
                  <a:srgbClr val="073763"/>
                </a:solidFill>
                <a:latin typeface="Roboto" panose="02000000000000000000" pitchFamily="2" charset="0"/>
                <a:ea typeface="Roboto" panose="02000000000000000000" pitchFamily="2" charset="0"/>
              </a:rPr>
              <a:t>создание транзакции для каждого сохранения каждого слова ведёт к низкой скорости записи.</a:t>
            </a:r>
          </a:p>
        </p:txBody>
      </p:sp>
      <p:sp>
        <p:nvSpPr>
          <p:cNvPr id="42" name="Прямоугольник 41"/>
          <p:cNvSpPr/>
          <p:nvPr/>
        </p:nvSpPr>
        <p:spPr>
          <a:xfrm>
            <a:off x="3286125" y="3423174"/>
            <a:ext cx="4581525" cy="677108"/>
          </a:xfrm>
          <a:prstGeom prst="rect">
            <a:avLst/>
          </a:prstGeom>
        </p:spPr>
        <p:txBody>
          <a:bodyPr wrap="square">
            <a:spAutoFit/>
          </a:bodyPr>
          <a:lstStyle/>
          <a:p>
            <a:r>
              <a:rPr lang="ru-RU" sz="2000" b="1" dirty="0">
                <a:solidFill>
                  <a:srgbClr val="073763"/>
                </a:solidFill>
                <a:latin typeface="Roboto" panose="02000000000000000000" pitchFamily="2" charset="0"/>
                <a:ea typeface="Roboto" panose="02000000000000000000" pitchFamily="2" charset="0"/>
              </a:rPr>
              <a:t>Решение: </a:t>
            </a:r>
            <a:r>
              <a:rPr lang="ru-RU" dirty="0">
                <a:solidFill>
                  <a:srgbClr val="073763"/>
                </a:solidFill>
                <a:latin typeface="Roboto" panose="02000000000000000000" pitchFamily="2" charset="0"/>
                <a:ea typeface="Roboto" panose="02000000000000000000" pitchFamily="2" charset="0"/>
              </a:rPr>
              <a:t>Буфер слов и разделение записи на партии.</a:t>
            </a:r>
            <a:endParaRPr lang="ru-RU" dirty="0">
              <a:solidFill>
                <a:srgbClr val="6087CC"/>
              </a:solidFill>
              <a:latin typeface="Roboto" panose="02000000000000000000" pitchFamily="2" charset="0"/>
              <a:ea typeface="Roboto" panose="02000000000000000000" pitchFamily="2" charset="0"/>
            </a:endParaRPr>
          </a:p>
        </p:txBody>
      </p:sp>
      <p:sp>
        <p:nvSpPr>
          <p:cNvPr id="45" name="Прямоугольник 44"/>
          <p:cNvSpPr/>
          <p:nvPr/>
        </p:nvSpPr>
        <p:spPr>
          <a:xfrm>
            <a:off x="3286125" y="4385660"/>
            <a:ext cx="4581525" cy="954107"/>
          </a:xfrm>
          <a:prstGeom prst="rect">
            <a:avLst/>
          </a:prstGeom>
        </p:spPr>
        <p:txBody>
          <a:bodyPr wrap="square">
            <a:spAutoFit/>
          </a:bodyPr>
          <a:lstStyle/>
          <a:p>
            <a:r>
              <a:rPr lang="ru-RU" sz="2000" b="1" dirty="0">
                <a:solidFill>
                  <a:srgbClr val="073763"/>
                </a:solidFill>
                <a:latin typeface="Roboto" panose="02000000000000000000" pitchFamily="2" charset="0"/>
                <a:ea typeface="Roboto" panose="02000000000000000000" pitchFamily="2" charset="0"/>
              </a:rPr>
              <a:t>Результат: </a:t>
            </a:r>
            <a:r>
              <a:rPr lang="ru-RU" dirty="0">
                <a:solidFill>
                  <a:srgbClr val="073763"/>
                </a:solidFill>
                <a:latin typeface="Roboto" panose="02000000000000000000" pitchFamily="2" charset="0"/>
                <a:ea typeface="Roboto" panose="02000000000000000000" pitchFamily="2" charset="0"/>
              </a:rPr>
              <a:t>скорость записи увеличилась в разы за счёт снижения кол-ва транзакций</a:t>
            </a:r>
            <a:endParaRPr lang="ru-RU" dirty="0">
              <a:solidFill>
                <a:srgbClr val="6087CC"/>
              </a:solidFill>
              <a:latin typeface="Roboto" panose="02000000000000000000" pitchFamily="2" charset="0"/>
              <a:ea typeface="Roboto" panose="02000000000000000000" pitchFamily="2" charset="0"/>
            </a:endParaRPr>
          </a:p>
        </p:txBody>
      </p:sp>
      <p:pic>
        <p:nvPicPr>
          <p:cNvPr id="10" name="Рисунок 9" descr="C:\Users\Александр\Downloads\Alg_3.png"/>
          <p:cNvPicPr/>
          <p:nvPr/>
        </p:nvPicPr>
        <p:blipFill>
          <a:blip r:embed="rId3">
            <a:extLst>
              <a:ext uri="{28A0092B-C50C-407E-A947-70E740481C1C}">
                <a14:useLocalDpi xmlns:a14="http://schemas.microsoft.com/office/drawing/2010/main" val="0"/>
              </a:ext>
            </a:extLst>
          </a:blip>
          <a:srcRect/>
          <a:stretch>
            <a:fillRect/>
          </a:stretch>
        </p:blipFill>
        <p:spPr bwMode="auto">
          <a:xfrm>
            <a:off x="8315694" y="226477"/>
            <a:ext cx="3571506" cy="6118527"/>
          </a:xfrm>
          <a:prstGeom prst="rect">
            <a:avLst/>
          </a:prstGeom>
          <a:noFill/>
          <a:ln>
            <a:noFill/>
          </a:ln>
        </p:spPr>
      </p:pic>
    </p:spTree>
    <p:extLst>
      <p:ext uri="{BB962C8B-B14F-4D97-AF65-F5344CB8AC3E}">
        <p14:creationId xmlns:p14="http://schemas.microsoft.com/office/powerpoint/2010/main" val="365266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19</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133724" y="118880"/>
            <a:ext cx="8859267" cy="1248144"/>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Работа программы</a:t>
            </a:r>
            <a:endParaRPr lang="en" sz="2400" dirty="0">
              <a:latin typeface="Roboto" panose="02000000000000000000" pitchFamily="2" charset="0"/>
              <a:ea typeface="Roboto" panose="02000000000000000000" pitchFamily="2" charset="0"/>
            </a:endParaRPr>
          </a:p>
        </p:txBody>
      </p:sp>
      <p:sp>
        <p:nvSpPr>
          <p:cNvPr id="11" name="Shape 362"/>
          <p:cNvSpPr/>
          <p:nvPr/>
        </p:nvSpPr>
        <p:spPr>
          <a:xfrm>
            <a:off x="5959430" y="2632338"/>
            <a:ext cx="3290362" cy="2011952"/>
          </a:xfrm>
          <a:prstGeom prst="chevron">
            <a:avLst>
              <a:gd name="adj" fmla="val 29853"/>
            </a:avLst>
          </a:prstGeom>
          <a:solidFill>
            <a:srgbClr val="F67031"/>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a:spcBef>
                <a:spcPts val="0"/>
              </a:spcBef>
              <a:buNone/>
            </a:pPr>
            <a:r>
              <a:rPr lang="ru-RU" sz="1800" dirty="0">
                <a:solidFill>
                  <a:srgbClr val="FFFFFF"/>
                </a:solidFill>
                <a:latin typeface="Roboto" panose="02000000000000000000" pitchFamily="2" charset="0"/>
                <a:ea typeface="Roboto" panose="02000000000000000000" pitchFamily="2" charset="0"/>
                <a:cs typeface="Nunito Sans"/>
                <a:sym typeface="Nunito Sans"/>
              </a:rPr>
              <a:t>Индексирование директорий</a:t>
            </a:r>
            <a:endParaRPr lang="en" sz="1800" dirty="0">
              <a:solidFill>
                <a:srgbClr val="FFFFFF"/>
              </a:solidFill>
              <a:latin typeface="Roboto" panose="02000000000000000000" pitchFamily="2" charset="0"/>
              <a:ea typeface="Roboto" panose="02000000000000000000" pitchFamily="2" charset="0"/>
              <a:cs typeface="Nunito Sans"/>
              <a:sym typeface="Nunito Sans"/>
            </a:endParaRPr>
          </a:p>
        </p:txBody>
      </p:sp>
      <p:sp>
        <p:nvSpPr>
          <p:cNvPr id="12" name="Shape 364"/>
          <p:cNvSpPr/>
          <p:nvPr/>
        </p:nvSpPr>
        <p:spPr>
          <a:xfrm>
            <a:off x="8705851" y="2405688"/>
            <a:ext cx="3152774" cy="2464113"/>
          </a:xfrm>
          <a:prstGeom prst="chevron">
            <a:avLst>
              <a:gd name="adj" fmla="val 29853"/>
            </a:avLst>
          </a:prstGeom>
          <a:solidFill>
            <a:srgbClr val="ED0036">
              <a:alpha val="71540"/>
            </a:srgb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a:spcBef>
                <a:spcPts val="0"/>
              </a:spcBef>
              <a:buNone/>
            </a:pPr>
            <a:r>
              <a:rPr lang="ru-RU" sz="4000" dirty="0">
                <a:solidFill>
                  <a:srgbClr val="FFFFFF"/>
                </a:solidFill>
                <a:latin typeface="Roboto" panose="02000000000000000000" pitchFamily="2" charset="0"/>
                <a:ea typeface="Roboto" panose="02000000000000000000" pitchFamily="2" charset="0"/>
                <a:cs typeface="Nunito Sans"/>
                <a:sym typeface="Nunito Sans"/>
              </a:rPr>
              <a:t>Поиск</a:t>
            </a:r>
            <a:endParaRPr lang="en" sz="4000" dirty="0">
              <a:solidFill>
                <a:srgbClr val="FFFFFF"/>
              </a:solidFill>
              <a:latin typeface="Roboto" panose="02000000000000000000" pitchFamily="2" charset="0"/>
              <a:ea typeface="Roboto" panose="02000000000000000000" pitchFamily="2" charset="0"/>
              <a:cs typeface="Nunito Sans"/>
              <a:sym typeface="Nunito Sans"/>
            </a:endParaRPr>
          </a:p>
        </p:txBody>
      </p:sp>
      <p:sp>
        <p:nvSpPr>
          <p:cNvPr id="13" name="Shape 365"/>
          <p:cNvSpPr/>
          <p:nvPr/>
        </p:nvSpPr>
        <p:spPr>
          <a:xfrm>
            <a:off x="3406167" y="2833074"/>
            <a:ext cx="2944693" cy="1609343"/>
          </a:xfrm>
          <a:prstGeom prst="chevron">
            <a:avLst>
              <a:gd name="adj" fmla="val 29853"/>
            </a:avLst>
          </a:prstGeom>
          <a:solidFill>
            <a:srgbClr val="FFA400">
              <a:alpha val="71540"/>
            </a:srgb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r>
              <a:rPr lang="ru-RU" sz="1800" dirty="0">
                <a:solidFill>
                  <a:srgbClr val="FFFFFF"/>
                </a:solidFill>
                <a:latin typeface="Roboto" panose="02000000000000000000" pitchFamily="2" charset="0"/>
                <a:ea typeface="Roboto" panose="02000000000000000000" pitchFamily="2" charset="0"/>
                <a:cs typeface="Nunito Sans"/>
                <a:sym typeface="Nunito Sans"/>
              </a:rPr>
              <a:t>Создание индекса</a:t>
            </a:r>
            <a:endParaRPr lang="en" sz="1800" dirty="0">
              <a:solidFill>
                <a:srgbClr val="FFFFFF"/>
              </a:solidFill>
              <a:latin typeface="Roboto" panose="02000000000000000000" pitchFamily="2" charset="0"/>
              <a:ea typeface="Roboto" panose="02000000000000000000" pitchFamily="2" charset="0"/>
              <a:cs typeface="Nunito Sans"/>
              <a:sym typeface="Nunito Sans"/>
            </a:endParaRPr>
          </a:p>
        </p:txBody>
      </p:sp>
    </p:spTree>
    <p:extLst>
      <p:ext uri="{BB962C8B-B14F-4D97-AF65-F5344CB8AC3E}">
        <p14:creationId xmlns:p14="http://schemas.microsoft.com/office/powerpoint/2010/main" val="305924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4269393" y="2970408"/>
            <a:ext cx="7723599" cy="1205083"/>
          </a:xfrm>
          <a:prstGeom prst="rect">
            <a:avLst/>
          </a:prstGeom>
        </p:spPr>
        <p:txBody>
          <a:bodyPr vert="horz" lIns="121900" tIns="121900" rIns="121900" bIns="121900" rtlCol="0" anchor="b" anchorCtr="0">
            <a:noAutofit/>
          </a:bodyPr>
          <a:lstStyle/>
          <a:p>
            <a:r>
              <a:rPr lang="ru-RU" dirty="0">
                <a:latin typeface="Roboto" panose="02000000000000000000" pitchFamily="2" charset="0"/>
                <a:ea typeface="Roboto" panose="02000000000000000000" pitchFamily="2" charset="0"/>
              </a:rPr>
              <a:t>Вводная часть</a:t>
            </a:r>
            <a:endParaRPr lang="en" dirty="0">
              <a:latin typeface="Roboto" panose="02000000000000000000" pitchFamily="2" charset="0"/>
              <a:ea typeface="Roboto" panose="02000000000000000000" pitchFamily="2" charset="0"/>
            </a:endParaRPr>
          </a:p>
        </p:txBody>
      </p:sp>
      <p:sp>
        <p:nvSpPr>
          <p:cNvPr id="86" name="Shape 86"/>
          <p:cNvSpPr txBox="1">
            <a:spLocks noGrp="1"/>
          </p:cNvSpPr>
          <p:nvPr>
            <p:ph type="sldNum" idx="12"/>
          </p:nvPr>
        </p:nvSpPr>
        <p:spPr>
          <a:xfrm>
            <a:off x="145433" y="194699"/>
            <a:ext cx="2409600" cy="1670400"/>
          </a:xfrm>
          <a:prstGeom prst="rect">
            <a:avLst/>
          </a:prstGeom>
        </p:spPr>
        <p:txBody>
          <a:bodyPr vert="horz" lIns="121900" tIns="121900" rIns="121900" bIns="121900" rtlCol="0" anchor="t" anchorCtr="0">
            <a:noAutofit/>
          </a:bodyPr>
          <a:lstStyle/>
          <a:p>
            <a:fld id="{00000000-1234-1234-1234-123412341234}" type="slidenum">
              <a:rPr lang="en"/>
              <a:pPr/>
              <a:t>2</a:t>
            </a:fld>
            <a:endParaRPr lang="en"/>
          </a:p>
        </p:txBody>
      </p:sp>
      <p:sp>
        <p:nvSpPr>
          <p:cNvPr id="7"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8"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2</a:t>
            </a:fld>
            <a:endParaRPr lang="ru-RU">
              <a:latin typeface="Roboto" panose="02000000000000000000" pitchFamily="2" charset="0"/>
              <a:ea typeface="Roboto" panose="02000000000000000000" pitchFamily="2" charset="0"/>
            </a:endParaRPr>
          </a:p>
        </p:txBody>
      </p:sp>
      <p:sp>
        <p:nvSpPr>
          <p:cNvPr id="9" name="Shape 84"/>
          <p:cNvSpPr txBox="1">
            <a:spLocks/>
          </p:cNvSpPr>
          <p:nvPr/>
        </p:nvSpPr>
        <p:spPr>
          <a:xfrm>
            <a:off x="145433" y="4052515"/>
            <a:ext cx="11847559" cy="1205083"/>
          </a:xfrm>
          <a:prstGeom prst="rect">
            <a:avLst/>
          </a:prstGeom>
        </p:spPr>
        <p:txBody>
          <a:bodyPr vert="horz" lIns="121900" tIns="121900" rIns="121900" bIns="121900" rtlCol="0" anchor="b"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ru-RU" sz="4800" dirty="0">
                <a:latin typeface="Roboto" panose="02000000000000000000" pitchFamily="2" charset="0"/>
                <a:ea typeface="Roboto" panose="02000000000000000000" pitchFamily="2" charset="0"/>
              </a:rPr>
              <a:t>Вопрос: </a:t>
            </a:r>
            <a:r>
              <a:rPr lang="ru-RU" sz="4800" dirty="0">
                <a:solidFill>
                  <a:srgbClr val="92D050"/>
                </a:solidFill>
                <a:latin typeface="Roboto" panose="02000000000000000000" pitchFamily="2" charset="0"/>
                <a:ea typeface="Roboto" panose="02000000000000000000" pitchFamily="2" charset="0"/>
              </a:rPr>
              <a:t>данные</a:t>
            </a:r>
            <a:r>
              <a:rPr lang="en-US" sz="4800" dirty="0">
                <a:latin typeface="Roboto" panose="02000000000000000000" pitchFamily="2" charset="0"/>
                <a:ea typeface="Roboto" panose="02000000000000000000" pitchFamily="2" charset="0"/>
              </a:rPr>
              <a:t>?</a:t>
            </a:r>
            <a:endParaRPr lang="en" sz="4800" dirty="0">
              <a:latin typeface="Roboto" panose="02000000000000000000" pitchFamily="2" charset="0"/>
              <a:ea typeface="Roboto" panose="02000000000000000000" pitchFamily="2" charset="0"/>
            </a:endParaRPr>
          </a:p>
        </p:txBody>
      </p:sp>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91" y="3396414"/>
            <a:ext cx="2054842" cy="3034315"/>
          </a:xfrm>
          <a:prstGeom prst="rect">
            <a:avLst/>
          </a:prstGeom>
        </p:spPr>
      </p:pic>
    </p:spTree>
    <p:extLst>
      <p:ext uri="{BB962C8B-B14F-4D97-AF65-F5344CB8AC3E}">
        <p14:creationId xmlns:p14="http://schemas.microsoft.com/office/powerpoint/2010/main" val="128248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1866900"/>
            <a:ext cx="5105400" cy="18192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7086600" y="1866900"/>
            <a:ext cx="5105400" cy="4143375"/>
          </a:xfrm>
          <a:prstGeom prst="rect">
            <a:avLst/>
          </a:prstGeom>
          <a:solidFill>
            <a:srgbClr val="AAB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Нижний колонтитул 3"/>
          <p:cNvSpPr>
            <a:spLocks noGrp="1"/>
          </p:cNvSpPr>
          <p:nvPr>
            <p:ph type="ftr" sz="quarter" idx="11"/>
          </p:nvPr>
        </p:nvSpPr>
        <p:spPr>
          <a:xfrm>
            <a:off x="4038600" y="6430729"/>
            <a:ext cx="4114800" cy="365125"/>
          </a:xfrm>
        </p:spPr>
        <p:txBody>
          <a:bodyPr/>
          <a:lstStyle/>
          <a:p>
            <a:r>
              <a:rPr lang="ru-RU" dirty="0">
                <a:latin typeface="Roboto" panose="02000000000000000000" pitchFamily="2" charset="0"/>
                <a:ea typeface="Roboto" panose="02000000000000000000" pitchFamily="2" charset="0"/>
              </a:rPr>
              <a:t>Высшая школа экономики, 2017</a:t>
            </a:r>
          </a:p>
        </p:txBody>
      </p:sp>
      <p:sp>
        <p:nvSpPr>
          <p:cNvPr id="5" name="Номер слайда 4"/>
          <p:cNvSpPr>
            <a:spLocks noGrp="1"/>
          </p:cNvSpPr>
          <p:nvPr>
            <p:ph type="sldNum" sz="quarter" idx="12"/>
          </p:nvPr>
        </p:nvSpPr>
        <p:spPr>
          <a:xfrm>
            <a:off x="9249792" y="6430730"/>
            <a:ext cx="2743200" cy="365125"/>
          </a:xfrm>
        </p:spPr>
        <p:txBody>
          <a:bodyPr/>
          <a:lstStyle/>
          <a:p>
            <a:fld id="{7C3C75E4-F0F4-4E70-A21D-227802847F16}" type="slidenum">
              <a:rPr lang="ru-RU" smtClean="0">
                <a:latin typeface="Roboto" panose="02000000000000000000" pitchFamily="2" charset="0"/>
                <a:ea typeface="Roboto" panose="02000000000000000000" pitchFamily="2" charset="0"/>
              </a:rPr>
              <a:t>20</a:t>
            </a:fld>
            <a:endParaRPr lang="ru-RU">
              <a:latin typeface="Roboto" panose="02000000000000000000" pitchFamily="2" charset="0"/>
              <a:ea typeface="Roboto" panose="02000000000000000000" pitchFamily="2" charset="0"/>
            </a:endParaRPr>
          </a:p>
        </p:txBody>
      </p:sp>
      <p:pic>
        <p:nvPicPr>
          <p:cNvPr id="20482" name="Picture 2" descr="Картинки по запросу h2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3142" y="2792519"/>
            <a:ext cx="2609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30" y="1921223"/>
            <a:ext cx="3800475" cy="1585671"/>
          </a:xfrm>
          <a:prstGeom prst="rect">
            <a:avLst/>
          </a:prstGeom>
        </p:spPr>
      </p:pic>
      <p:pic>
        <p:nvPicPr>
          <p:cNvPr id="11" name="Рисунок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974" y="4641724"/>
            <a:ext cx="3792018" cy="1052519"/>
          </a:xfrm>
          <a:prstGeom prst="rect">
            <a:avLst/>
          </a:prstGeom>
        </p:spPr>
      </p:pic>
      <p:sp>
        <p:nvSpPr>
          <p:cNvPr id="13" name="Shape 84"/>
          <p:cNvSpPr txBox="1">
            <a:spLocks/>
          </p:cNvSpPr>
          <p:nvPr/>
        </p:nvSpPr>
        <p:spPr>
          <a:xfrm>
            <a:off x="1666366" y="191117"/>
            <a:ext cx="8859267" cy="793355"/>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ctr"/>
            <a:r>
              <a:rPr lang="ru-RU" sz="6000" dirty="0">
                <a:latin typeface="Roboto" panose="02000000000000000000" pitchFamily="2" charset="0"/>
                <a:ea typeface="Roboto" panose="02000000000000000000" pitchFamily="2" charset="0"/>
              </a:rPr>
              <a:t>Технологии</a:t>
            </a:r>
            <a:endParaRPr lang="en" sz="4000" dirty="0">
              <a:latin typeface="Roboto" panose="02000000000000000000" pitchFamily="2" charset="0"/>
              <a:ea typeface="Roboto" panose="02000000000000000000" pitchFamily="2" charset="0"/>
            </a:endParaRPr>
          </a:p>
        </p:txBody>
      </p:sp>
      <p:sp>
        <p:nvSpPr>
          <p:cNvPr id="16" name="Shape 84"/>
          <p:cNvSpPr txBox="1">
            <a:spLocks/>
          </p:cNvSpPr>
          <p:nvPr/>
        </p:nvSpPr>
        <p:spPr>
          <a:xfrm>
            <a:off x="8000745" y="903827"/>
            <a:ext cx="3277109" cy="943787"/>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ctr"/>
            <a:r>
              <a:rPr lang="ru-RU" sz="4000" dirty="0">
                <a:latin typeface="Roboto" panose="02000000000000000000" pitchFamily="2" charset="0"/>
                <a:ea typeface="Roboto" panose="02000000000000000000" pitchFamily="2" charset="0"/>
              </a:rPr>
              <a:t>Данные</a:t>
            </a:r>
            <a:endParaRPr lang="en" sz="2400" dirty="0">
              <a:latin typeface="Roboto" panose="02000000000000000000" pitchFamily="2" charset="0"/>
              <a:ea typeface="Roboto" panose="02000000000000000000" pitchFamily="2" charset="0"/>
            </a:endParaRPr>
          </a:p>
        </p:txBody>
      </p:sp>
      <p:sp>
        <p:nvSpPr>
          <p:cNvPr id="18" name="Shape 84"/>
          <p:cNvSpPr txBox="1">
            <a:spLocks/>
          </p:cNvSpPr>
          <p:nvPr/>
        </p:nvSpPr>
        <p:spPr>
          <a:xfrm>
            <a:off x="983456" y="923113"/>
            <a:ext cx="3138488" cy="943787"/>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ctr"/>
            <a:r>
              <a:rPr lang="ru-RU" sz="4000" dirty="0">
                <a:latin typeface="Roboto" panose="02000000000000000000" pitchFamily="2" charset="0"/>
                <a:ea typeface="Roboto" panose="02000000000000000000" pitchFamily="2" charset="0"/>
              </a:rPr>
              <a:t>Интерфейс</a:t>
            </a:r>
            <a:endParaRPr lang="en" sz="2400" dirty="0">
              <a:latin typeface="Roboto" panose="02000000000000000000" pitchFamily="2" charset="0"/>
              <a:ea typeface="Roboto" panose="02000000000000000000" pitchFamily="2" charset="0"/>
            </a:endParaRPr>
          </a:p>
        </p:txBody>
      </p:sp>
      <p:pic>
        <p:nvPicPr>
          <p:cNvPr id="19" name="Рисунок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8840" y="3753527"/>
            <a:ext cx="2466975" cy="2466975"/>
          </a:xfrm>
          <a:prstGeom prst="rect">
            <a:avLst/>
          </a:prstGeom>
        </p:spPr>
      </p:pic>
      <p:pic>
        <p:nvPicPr>
          <p:cNvPr id="21" name="Рисунок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6366" y="4678954"/>
            <a:ext cx="1429134" cy="1429134"/>
          </a:xfrm>
          <a:prstGeom prst="rect">
            <a:avLst/>
          </a:prstGeom>
        </p:spPr>
      </p:pic>
      <p:pic>
        <p:nvPicPr>
          <p:cNvPr id="20488" name="Picture 8" descr="Картинки по запросу datagri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286" y="5098438"/>
            <a:ext cx="101917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23" name="Рисунок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5497" y="3922337"/>
            <a:ext cx="2561007" cy="2128837"/>
          </a:xfrm>
          <a:prstGeom prst="rect">
            <a:avLst/>
          </a:prstGeom>
        </p:spPr>
      </p:pic>
    </p:spTree>
    <p:extLst>
      <p:ext uri="{BB962C8B-B14F-4D97-AF65-F5344CB8AC3E}">
        <p14:creationId xmlns:p14="http://schemas.microsoft.com/office/powerpoint/2010/main" val="130840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21</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80613" y="118880"/>
            <a:ext cx="2647950" cy="1248144"/>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3200" dirty="0">
                <a:solidFill>
                  <a:schemeClr val="bg1"/>
                </a:solidFill>
                <a:latin typeface="Roboto" panose="02000000000000000000" pitchFamily="2" charset="0"/>
                <a:ea typeface="Roboto" panose="02000000000000000000" pitchFamily="2" charset="0"/>
              </a:rPr>
              <a:t>Результаты</a:t>
            </a:r>
            <a:endParaRPr lang="en" sz="1800" dirty="0">
              <a:solidFill>
                <a:schemeClr val="bg1"/>
              </a:solidFill>
              <a:latin typeface="Roboto" panose="02000000000000000000" pitchFamily="2" charset="0"/>
              <a:ea typeface="Roboto" panose="02000000000000000000" pitchFamily="2" charset="0"/>
            </a:endParaRPr>
          </a:p>
        </p:txBody>
      </p:sp>
      <p:pic>
        <p:nvPicPr>
          <p:cNvPr id="9" name="Rec 2017-04-21 02;36;4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800475" y="118880"/>
            <a:ext cx="7521677" cy="5829299"/>
          </a:xfrm>
          <a:prstGeom prst="rect">
            <a:avLst/>
          </a:prstGeom>
        </p:spPr>
      </p:pic>
    </p:spTree>
    <p:extLst>
      <p:ext uri="{BB962C8B-B14F-4D97-AF65-F5344CB8AC3E}">
        <p14:creationId xmlns:p14="http://schemas.microsoft.com/office/powerpoint/2010/main" val="38957711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vol="80000" mute="1">
                <p:cTn id="7" fill="hold" display="0">
                  <p:stCondLst>
                    <p:cond delay="indefinite"/>
                  </p:stCondLst>
                </p:cTn>
                <p:tgtEl>
                  <p:spTgt spid="9"/>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22</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133724" y="118880"/>
            <a:ext cx="8859267" cy="1248144"/>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Выводы</a:t>
            </a:r>
            <a:endParaRPr lang="en" sz="2400" dirty="0">
              <a:latin typeface="Roboto" panose="02000000000000000000" pitchFamily="2" charset="0"/>
              <a:ea typeface="Roboto" panose="02000000000000000000" pitchFamily="2" charset="0"/>
            </a:endParaRPr>
          </a:p>
        </p:txBody>
      </p:sp>
      <p:pic>
        <p:nvPicPr>
          <p:cNvPr id="9" name="Рисунок 8" descr="C:\Users\Александр\Downloads\Products.png"/>
          <p:cNvPicPr/>
          <p:nvPr/>
        </p:nvPicPr>
        <p:blipFill>
          <a:blip r:embed="rId3">
            <a:extLst>
              <a:ext uri="{28A0092B-C50C-407E-A947-70E740481C1C}">
                <a14:useLocalDpi xmlns:a14="http://schemas.microsoft.com/office/drawing/2010/main" val="0"/>
              </a:ext>
            </a:extLst>
          </a:blip>
          <a:srcRect/>
          <a:stretch>
            <a:fillRect/>
          </a:stretch>
        </p:blipFill>
        <p:spPr bwMode="auto">
          <a:xfrm>
            <a:off x="4349178" y="950974"/>
            <a:ext cx="6428358" cy="5400614"/>
          </a:xfrm>
          <a:prstGeom prst="rect">
            <a:avLst/>
          </a:prstGeom>
          <a:noFill/>
          <a:ln>
            <a:noFill/>
          </a:ln>
        </p:spPr>
      </p:pic>
    </p:spTree>
    <p:extLst>
      <p:ext uri="{BB962C8B-B14F-4D97-AF65-F5344CB8AC3E}">
        <p14:creationId xmlns:p14="http://schemas.microsoft.com/office/powerpoint/2010/main" val="1572728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Рисунок 2"/>
          <p:cNvPicPr>
            <a:picLocks noChangeAspect="1"/>
          </p:cNvPicPr>
          <p:nvPr/>
        </p:nvPicPr>
        <p:blipFill>
          <a:blip r:embed="rId2"/>
          <a:stretch>
            <a:fillRect/>
          </a:stretch>
        </p:blipFill>
        <p:spPr>
          <a:xfrm>
            <a:off x="4212821" y="1027484"/>
            <a:ext cx="7979179" cy="4867298"/>
          </a:xfrm>
          <a:prstGeom prst="rect">
            <a:avLst/>
          </a:prstGeom>
        </p:spPr>
      </p:pic>
      <p:sp>
        <p:nvSpPr>
          <p:cNvPr id="12"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err="1">
                <a:solidFill>
                  <a:schemeClr val="bg1"/>
                </a:solidFill>
                <a:latin typeface="+mj-lt"/>
                <a:ea typeface="+mj-ea"/>
                <a:cs typeface="+mj-cs"/>
              </a:rPr>
              <a:t>Github</a:t>
            </a:r>
            <a:endParaRPr lang="en-US" sz="3300" kern="1200" dirty="0">
              <a:solidFill>
                <a:schemeClr val="bg1"/>
              </a:solidFill>
              <a:latin typeface="+mj-lt"/>
              <a:ea typeface="+mj-ea"/>
              <a:cs typeface="+mj-cs"/>
            </a:endParaRPr>
          </a:p>
        </p:txBody>
      </p:sp>
      <p:sp>
        <p:nvSpPr>
          <p:cNvPr id="4" name="Нижний колонтитул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r>
              <a:rPr lang="en-US" kern="1200">
                <a:solidFill>
                  <a:schemeClr val="tx1">
                    <a:alpha val="80000"/>
                  </a:schemeClr>
                </a:solidFill>
                <a:latin typeface="+mn-lt"/>
                <a:ea typeface="+mn-ea"/>
                <a:cs typeface="+mn-cs"/>
              </a:rPr>
              <a:t>Высшая школа экономики, 2017</a:t>
            </a:r>
          </a:p>
        </p:txBody>
      </p:sp>
      <p:sp>
        <p:nvSpPr>
          <p:cNvPr id="5" name="Номер слайда 4"/>
          <p:cNvSpPr>
            <a:spLocks noGrp="1"/>
          </p:cNvSpPr>
          <p:nvPr>
            <p:ph type="sldNum" sz="quarter" idx="12"/>
          </p:nvPr>
        </p:nvSpPr>
        <p:spPr>
          <a:xfrm>
            <a:off x="11034184" y="6356350"/>
            <a:ext cx="514349" cy="365125"/>
          </a:xfrm>
        </p:spPr>
        <p:txBody>
          <a:bodyPr vert="horz" lIns="91440" tIns="45720" rIns="91440" bIns="45720" rtlCol="0" anchor="ctr">
            <a:normAutofit/>
          </a:bodyPr>
          <a:lstStyle/>
          <a:p>
            <a:fld id="{7C3C75E4-F0F4-4E70-A21D-227802847F16}" type="slidenum">
              <a:rPr lang="en-US">
                <a:solidFill>
                  <a:schemeClr val="tx1">
                    <a:alpha val="80000"/>
                  </a:schemeClr>
                </a:solidFill>
              </a:rPr>
              <a:pPr/>
              <a:t>3</a:t>
            </a:fld>
            <a:endParaRPr lang="en-US">
              <a:solidFill>
                <a:schemeClr val="tx1">
                  <a:alpha val="80000"/>
                </a:schemeClr>
              </a:solidFill>
            </a:endParaRPr>
          </a:p>
        </p:txBody>
      </p:sp>
    </p:spTree>
    <p:extLst>
      <p:ext uri="{BB962C8B-B14F-4D97-AF65-F5344CB8AC3E}">
        <p14:creationId xmlns:p14="http://schemas.microsoft.com/office/powerpoint/2010/main" val="1453199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Прямоугольник 1"/>
          <p:cNvSpPr/>
          <p:nvPr/>
        </p:nvSpPr>
        <p:spPr>
          <a:xfrm>
            <a:off x="2781300" y="1266825"/>
            <a:ext cx="9410700" cy="1019175"/>
          </a:xfrm>
          <a:prstGeom prst="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24</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33724" y="349244"/>
            <a:ext cx="8859267"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endParaRPr lang="en" sz="2400" dirty="0">
              <a:latin typeface="Roboto" panose="02000000000000000000" pitchFamily="2" charset="0"/>
              <a:ea typeface="Roboto" panose="02000000000000000000" pitchFamily="2" charset="0"/>
            </a:endParaRPr>
          </a:p>
        </p:txBody>
      </p:sp>
      <p:sp>
        <p:nvSpPr>
          <p:cNvPr id="8" name="Shape 84"/>
          <p:cNvSpPr txBox="1">
            <a:spLocks/>
          </p:cNvSpPr>
          <p:nvPr/>
        </p:nvSpPr>
        <p:spPr>
          <a:xfrm>
            <a:off x="3133724" y="118880"/>
            <a:ext cx="8859267" cy="1248144"/>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Источники</a:t>
            </a:r>
            <a:endParaRPr lang="en" sz="4000" dirty="0">
              <a:latin typeface="Roboto" panose="02000000000000000000" pitchFamily="2" charset="0"/>
              <a:ea typeface="Roboto" panose="02000000000000000000" pitchFamily="2" charset="0"/>
            </a:endParaRPr>
          </a:p>
        </p:txBody>
      </p:sp>
      <p:sp>
        <p:nvSpPr>
          <p:cNvPr id="10" name="Shape 84"/>
          <p:cNvSpPr txBox="1">
            <a:spLocks/>
          </p:cNvSpPr>
          <p:nvPr/>
        </p:nvSpPr>
        <p:spPr>
          <a:xfrm>
            <a:off x="3048000" y="1367024"/>
            <a:ext cx="8944992" cy="2986310"/>
          </a:xfrm>
          <a:prstGeom prst="rect">
            <a:avLst/>
          </a:prstGeom>
        </p:spPr>
        <p:txBody>
          <a:bodyPr vert="horz" lIns="121900" tIns="121900" rIns="121900" bIns="121900" rtlCol="0" anchor="t"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marL="285750" lvl="0" indent="-285750" algn="l">
              <a:buFont typeface="Arial" panose="020B0604020202020204" pitchFamily="34" charset="0"/>
              <a:buChar char="•"/>
            </a:pPr>
            <a:r>
              <a:rPr lang="en-US" sz="1600" dirty="0" err="1">
                <a:latin typeface="Roboto" panose="02000000000000000000" pitchFamily="2" charset="0"/>
                <a:ea typeface="Roboto" panose="02000000000000000000" pitchFamily="2" charset="0"/>
              </a:rPr>
              <a:t>Datastructures</a:t>
            </a:r>
            <a:r>
              <a:rPr lang="en-US" sz="1600" dirty="0">
                <a:latin typeface="Roboto" panose="02000000000000000000" pitchFamily="2" charset="0"/>
                <a:ea typeface="Roboto" panose="02000000000000000000" pitchFamily="2" charset="0"/>
              </a:rPr>
              <a:t> and </a:t>
            </a:r>
            <a:r>
              <a:rPr lang="en-US" sz="1600" dirty="0" err="1">
                <a:latin typeface="Roboto" panose="02000000000000000000" pitchFamily="2" charset="0"/>
                <a:ea typeface="Roboto" panose="02000000000000000000" pitchFamily="2" charset="0"/>
              </a:rPr>
              <a:t>Algorythms</a:t>
            </a:r>
            <a:r>
              <a:rPr lang="en-US" sz="1600" dirty="0">
                <a:latin typeface="Roboto" panose="02000000000000000000" pitchFamily="2" charset="0"/>
                <a:ea typeface="Roboto" panose="02000000000000000000" pitchFamily="2" charset="0"/>
              </a:rPr>
              <a:t> for Indexing. </a:t>
            </a:r>
            <a:r>
              <a:rPr lang="ru-RU" sz="1600" dirty="0">
                <a:latin typeface="Roboto" panose="02000000000000000000" pitchFamily="2" charset="0"/>
                <a:ea typeface="Roboto" panose="02000000000000000000" pitchFamily="2" charset="0"/>
              </a:rPr>
              <a:t>[Электронный ресурс] //</a:t>
            </a:r>
            <a:r>
              <a:rPr lang="en-US" sz="1600" dirty="0">
                <a:latin typeface="Roboto" panose="02000000000000000000" pitchFamily="2" charset="0"/>
                <a:ea typeface="Roboto" panose="02000000000000000000" pitchFamily="2" charset="0"/>
              </a:rPr>
              <a:t>URL</a:t>
            </a:r>
            <a:r>
              <a:rPr lang="ru-RU" sz="1600" dirty="0">
                <a:latin typeface="Roboto" panose="02000000000000000000" pitchFamily="2" charset="0"/>
                <a:ea typeface="Roboto" panose="02000000000000000000" pitchFamily="2" charset="0"/>
              </a:rPr>
              <a:t>: </a:t>
            </a:r>
            <a:r>
              <a:rPr lang="en-US" sz="1600" u="sng" dirty="0">
                <a:latin typeface="Roboto" panose="02000000000000000000" pitchFamily="2" charset="0"/>
                <a:ea typeface="Roboto" panose="02000000000000000000" pitchFamily="2" charset="0"/>
                <a:hlinkClick r:id="rId3"/>
              </a:rPr>
              <a:t>https</a:t>
            </a:r>
            <a:r>
              <a:rPr lang="ru-RU" sz="1600" u="sng" dirty="0">
                <a:latin typeface="Roboto" panose="02000000000000000000" pitchFamily="2" charset="0"/>
                <a:ea typeface="Roboto" panose="02000000000000000000" pitchFamily="2" charset="0"/>
                <a:hlinkClick r:id="rId3"/>
              </a:rPr>
              <a:t>://</a:t>
            </a:r>
            <a:r>
              <a:rPr lang="en-US" sz="1600" u="sng" dirty="0">
                <a:latin typeface="Roboto" panose="02000000000000000000" pitchFamily="2" charset="0"/>
                <a:ea typeface="Roboto" panose="02000000000000000000" pitchFamily="2" charset="0"/>
                <a:hlinkClick r:id="rId3"/>
              </a:rPr>
              <a:t>www</a:t>
            </a:r>
            <a:r>
              <a:rPr lang="ru-RU" sz="1600" u="sng" dirty="0">
                <a:latin typeface="Roboto" panose="02000000000000000000" pitchFamily="2" charset="0"/>
                <a:ea typeface="Roboto" panose="02000000000000000000" pitchFamily="2" charset="0"/>
                <a:hlinkClick r:id="rId3"/>
              </a:rPr>
              <a:t>.</a:t>
            </a:r>
            <a:r>
              <a:rPr lang="en-US" sz="1600" u="sng" dirty="0">
                <a:latin typeface="Roboto" panose="02000000000000000000" pitchFamily="2" charset="0"/>
                <a:ea typeface="Roboto" panose="02000000000000000000" pitchFamily="2" charset="0"/>
                <a:hlinkClick r:id="rId3"/>
              </a:rPr>
              <a:t>cl</a:t>
            </a:r>
            <a:r>
              <a:rPr lang="ru-RU" sz="1600" u="sng" dirty="0">
                <a:latin typeface="Roboto" panose="02000000000000000000" pitchFamily="2" charset="0"/>
                <a:ea typeface="Roboto" panose="02000000000000000000" pitchFamily="2" charset="0"/>
                <a:hlinkClick r:id="rId3"/>
              </a:rPr>
              <a:t>.</a:t>
            </a:r>
            <a:r>
              <a:rPr lang="en-US" sz="1600" u="sng" dirty="0">
                <a:latin typeface="Roboto" panose="02000000000000000000" pitchFamily="2" charset="0"/>
                <a:ea typeface="Roboto" panose="02000000000000000000" pitchFamily="2" charset="0"/>
                <a:hlinkClick r:id="rId3"/>
              </a:rPr>
              <a:t>cam</a:t>
            </a:r>
            <a:r>
              <a:rPr lang="ru-RU" sz="1600" u="sng" dirty="0">
                <a:latin typeface="Roboto" panose="02000000000000000000" pitchFamily="2" charset="0"/>
                <a:ea typeface="Roboto" panose="02000000000000000000" pitchFamily="2" charset="0"/>
                <a:hlinkClick r:id="rId3"/>
              </a:rPr>
              <a:t>.</a:t>
            </a:r>
            <a:r>
              <a:rPr lang="en-US" sz="1600" u="sng" dirty="0">
                <a:latin typeface="Roboto" panose="02000000000000000000" pitchFamily="2" charset="0"/>
                <a:ea typeface="Roboto" panose="02000000000000000000" pitchFamily="2" charset="0"/>
                <a:hlinkClick r:id="rId3"/>
              </a:rPr>
              <a:t>ac</a:t>
            </a:r>
            <a:r>
              <a:rPr lang="ru-RU" sz="1600" u="sng" dirty="0">
                <a:latin typeface="Roboto" panose="02000000000000000000" pitchFamily="2" charset="0"/>
                <a:ea typeface="Roboto" panose="02000000000000000000" pitchFamily="2" charset="0"/>
                <a:hlinkClick r:id="rId3"/>
              </a:rPr>
              <a:t>.</a:t>
            </a:r>
            <a:r>
              <a:rPr lang="en-US" sz="1600" u="sng" dirty="0" err="1">
                <a:latin typeface="Roboto" panose="02000000000000000000" pitchFamily="2" charset="0"/>
                <a:ea typeface="Roboto" panose="02000000000000000000" pitchFamily="2" charset="0"/>
                <a:hlinkClick r:id="rId3"/>
              </a:rPr>
              <a:t>uk</a:t>
            </a:r>
            <a:r>
              <a:rPr lang="ru-RU" sz="1600" u="sng" dirty="0">
                <a:latin typeface="Roboto" panose="02000000000000000000" pitchFamily="2" charset="0"/>
                <a:ea typeface="Roboto" panose="02000000000000000000" pitchFamily="2" charset="0"/>
                <a:hlinkClick r:id="rId3"/>
              </a:rPr>
              <a:t>/</a:t>
            </a:r>
            <a:r>
              <a:rPr lang="en-US" sz="1600" u="sng" dirty="0">
                <a:latin typeface="Roboto" panose="02000000000000000000" pitchFamily="2" charset="0"/>
                <a:ea typeface="Roboto" panose="02000000000000000000" pitchFamily="2" charset="0"/>
                <a:hlinkClick r:id="rId3"/>
              </a:rPr>
              <a:t>teaching</a:t>
            </a:r>
            <a:r>
              <a:rPr lang="ru-RU" sz="1600" u="sng" dirty="0">
                <a:latin typeface="Roboto" panose="02000000000000000000" pitchFamily="2" charset="0"/>
                <a:ea typeface="Roboto" panose="02000000000000000000" pitchFamily="2" charset="0"/>
                <a:hlinkClick r:id="rId3"/>
              </a:rPr>
              <a:t>/1314/</a:t>
            </a:r>
            <a:r>
              <a:rPr lang="en-US" sz="1600" u="sng" dirty="0" err="1">
                <a:latin typeface="Roboto" panose="02000000000000000000" pitchFamily="2" charset="0"/>
                <a:ea typeface="Roboto" panose="02000000000000000000" pitchFamily="2" charset="0"/>
                <a:hlinkClick r:id="rId3"/>
              </a:rPr>
              <a:t>InfoRtrv</a:t>
            </a:r>
            <a:r>
              <a:rPr lang="ru-RU" sz="1600" u="sng" dirty="0">
                <a:latin typeface="Roboto" panose="02000000000000000000" pitchFamily="2" charset="0"/>
                <a:ea typeface="Roboto" panose="02000000000000000000" pitchFamily="2" charset="0"/>
                <a:hlinkClick r:id="rId3"/>
              </a:rPr>
              <a:t>/</a:t>
            </a:r>
            <a:r>
              <a:rPr lang="en-US" sz="1600" u="sng" dirty="0">
                <a:latin typeface="Roboto" panose="02000000000000000000" pitchFamily="2" charset="0"/>
                <a:ea typeface="Roboto" panose="02000000000000000000" pitchFamily="2" charset="0"/>
                <a:hlinkClick r:id="rId3"/>
              </a:rPr>
              <a:t>lecture</a:t>
            </a:r>
            <a:r>
              <a:rPr lang="ru-RU" sz="1600" u="sng" dirty="0">
                <a:latin typeface="Roboto" panose="02000000000000000000" pitchFamily="2" charset="0"/>
                <a:ea typeface="Roboto" panose="02000000000000000000" pitchFamily="2" charset="0"/>
                <a:hlinkClick r:id="rId3"/>
              </a:rPr>
              <a:t>2.</a:t>
            </a:r>
            <a:r>
              <a:rPr lang="en-US" sz="1600" u="sng" dirty="0">
                <a:latin typeface="Roboto" panose="02000000000000000000" pitchFamily="2" charset="0"/>
                <a:ea typeface="Roboto" panose="02000000000000000000" pitchFamily="2" charset="0"/>
                <a:hlinkClick r:id="rId3"/>
              </a:rPr>
              <a:t>pdf</a:t>
            </a:r>
            <a:r>
              <a:rPr lang="ru-RU" sz="1600" dirty="0">
                <a:latin typeface="Roboto" panose="02000000000000000000" pitchFamily="2" charset="0"/>
                <a:ea typeface="Roboto" panose="02000000000000000000" pitchFamily="2" charset="0"/>
              </a:rPr>
              <a:t> (дата обращения: 21.12.2016, режим доступа: свободный)</a:t>
            </a:r>
            <a:br>
              <a:rPr lang="ru-RU" sz="1600" dirty="0">
                <a:latin typeface="Roboto" panose="02000000000000000000" pitchFamily="2" charset="0"/>
                <a:ea typeface="Roboto" panose="02000000000000000000" pitchFamily="2" charset="0"/>
              </a:rPr>
            </a:br>
            <a:endParaRPr lang="ru-RU" sz="1600" dirty="0">
              <a:latin typeface="Roboto" panose="02000000000000000000" pitchFamily="2" charset="0"/>
              <a:ea typeface="Roboto" panose="02000000000000000000" pitchFamily="2" charset="0"/>
            </a:endParaRPr>
          </a:p>
          <a:p>
            <a:pPr marL="285750" lvl="0" indent="-285750" algn="l">
              <a:buFont typeface="Arial" panose="020B0604020202020204" pitchFamily="34" charset="0"/>
              <a:buChar char="•"/>
            </a:pPr>
            <a:r>
              <a:rPr lang="ru-RU" sz="1600" dirty="0" err="1">
                <a:latin typeface="Roboto" panose="02000000000000000000" pitchFamily="2" charset="0"/>
                <a:ea typeface="Roboto" panose="02000000000000000000" pitchFamily="2" charset="0"/>
              </a:rPr>
              <a:t>Токен</a:t>
            </a:r>
            <a:r>
              <a:rPr lang="ru-RU" sz="1600" dirty="0">
                <a:latin typeface="Roboto" panose="02000000000000000000" pitchFamily="2" charset="0"/>
                <a:ea typeface="Roboto" panose="02000000000000000000" pitchFamily="2" charset="0"/>
              </a:rPr>
              <a:t>, словарь терминов. [Электронный ресурс] // </a:t>
            </a:r>
            <a:r>
              <a:rPr lang="en-US" sz="1600" dirty="0">
                <a:latin typeface="Roboto" panose="02000000000000000000" pitchFamily="2" charset="0"/>
                <a:ea typeface="Roboto" panose="02000000000000000000" pitchFamily="2" charset="0"/>
              </a:rPr>
              <a:t>URL</a:t>
            </a:r>
            <a:r>
              <a:rPr lang="ru-RU" sz="1600" dirty="0">
                <a:latin typeface="Roboto" panose="02000000000000000000" pitchFamily="2" charset="0"/>
                <a:ea typeface="Roboto" panose="02000000000000000000" pitchFamily="2" charset="0"/>
              </a:rPr>
              <a:t>: </a:t>
            </a:r>
            <a:r>
              <a:rPr lang="en-US" sz="1600" u="sng" dirty="0">
                <a:latin typeface="Roboto" panose="02000000000000000000" pitchFamily="2" charset="0"/>
                <a:ea typeface="Roboto" panose="02000000000000000000" pitchFamily="2" charset="0"/>
                <a:hlinkClick r:id="rId4"/>
              </a:rPr>
              <a:t>https</a:t>
            </a:r>
            <a:r>
              <a:rPr lang="ru-RU" sz="1600" u="sng" dirty="0">
                <a:latin typeface="Roboto" panose="02000000000000000000" pitchFamily="2" charset="0"/>
                <a:ea typeface="Roboto" panose="02000000000000000000" pitchFamily="2" charset="0"/>
                <a:hlinkClick r:id="rId4"/>
              </a:rPr>
              <a:t>://</a:t>
            </a:r>
            <a:r>
              <a:rPr lang="en-US" sz="1600" u="sng" dirty="0" err="1">
                <a:latin typeface="Roboto" panose="02000000000000000000" pitchFamily="2" charset="0"/>
                <a:ea typeface="Roboto" panose="02000000000000000000" pitchFamily="2" charset="0"/>
                <a:hlinkClick r:id="rId4"/>
              </a:rPr>
              <a:t>ru</a:t>
            </a:r>
            <a:r>
              <a:rPr lang="ru-RU" sz="1600" u="sng" dirty="0">
                <a:latin typeface="Roboto" panose="02000000000000000000" pitchFamily="2" charset="0"/>
                <a:ea typeface="Roboto" panose="02000000000000000000" pitchFamily="2" charset="0"/>
                <a:hlinkClick r:id="rId4"/>
              </a:rPr>
              <a:t>.</a:t>
            </a:r>
            <a:r>
              <a:rPr lang="en-US" sz="1600" u="sng" dirty="0" err="1">
                <a:latin typeface="Roboto" panose="02000000000000000000" pitchFamily="2" charset="0"/>
                <a:ea typeface="Roboto" panose="02000000000000000000" pitchFamily="2" charset="0"/>
                <a:hlinkClick r:id="rId4"/>
              </a:rPr>
              <a:t>wikipedia</a:t>
            </a:r>
            <a:r>
              <a:rPr lang="ru-RU" sz="1600" u="sng" dirty="0">
                <a:latin typeface="Roboto" panose="02000000000000000000" pitchFamily="2" charset="0"/>
                <a:ea typeface="Roboto" panose="02000000000000000000" pitchFamily="2" charset="0"/>
                <a:hlinkClick r:id="rId4"/>
              </a:rPr>
              <a:t>.</a:t>
            </a:r>
            <a:r>
              <a:rPr lang="en-US" sz="1600" u="sng" dirty="0">
                <a:latin typeface="Roboto" panose="02000000000000000000" pitchFamily="2" charset="0"/>
                <a:ea typeface="Roboto" panose="02000000000000000000" pitchFamily="2" charset="0"/>
                <a:hlinkClick r:id="rId4"/>
              </a:rPr>
              <a:t>org</a:t>
            </a:r>
            <a:r>
              <a:rPr lang="ru-RU" sz="1600" u="sng" dirty="0">
                <a:latin typeface="Roboto" panose="02000000000000000000" pitchFamily="2" charset="0"/>
                <a:ea typeface="Roboto" panose="02000000000000000000" pitchFamily="2" charset="0"/>
                <a:hlinkClick r:id="rId4"/>
              </a:rPr>
              <a:t>/</a:t>
            </a:r>
            <a:r>
              <a:rPr lang="en-US" sz="1600" u="sng" dirty="0">
                <a:latin typeface="Roboto" panose="02000000000000000000" pitchFamily="2" charset="0"/>
                <a:ea typeface="Roboto" panose="02000000000000000000" pitchFamily="2" charset="0"/>
                <a:hlinkClick r:id="rId4"/>
              </a:rPr>
              <a:t>wiki</a:t>
            </a:r>
            <a:r>
              <a:rPr lang="ru-RU" sz="1600" u="sng" dirty="0">
                <a:latin typeface="Roboto" panose="02000000000000000000" pitchFamily="2" charset="0"/>
                <a:ea typeface="Roboto" panose="02000000000000000000" pitchFamily="2" charset="0"/>
                <a:hlinkClick r:id="rId4"/>
              </a:rPr>
              <a:t>/%</a:t>
            </a:r>
            <a:r>
              <a:rPr lang="en-US" sz="1600" u="sng" dirty="0">
                <a:latin typeface="Roboto" panose="02000000000000000000" pitchFamily="2" charset="0"/>
                <a:ea typeface="Roboto" panose="02000000000000000000" pitchFamily="2" charset="0"/>
                <a:hlinkClick r:id="rId4"/>
              </a:rPr>
              <a:t>D</a:t>
            </a:r>
            <a:r>
              <a:rPr lang="ru-RU" sz="1600" u="sng" dirty="0">
                <a:latin typeface="Roboto" panose="02000000000000000000" pitchFamily="2" charset="0"/>
                <a:ea typeface="Roboto" panose="02000000000000000000" pitchFamily="2" charset="0"/>
                <a:hlinkClick r:id="rId4"/>
              </a:rPr>
              <a:t>0%</a:t>
            </a:r>
            <a:r>
              <a:rPr lang="en-US" sz="1600" u="sng" dirty="0">
                <a:latin typeface="Roboto" panose="02000000000000000000" pitchFamily="2" charset="0"/>
                <a:ea typeface="Roboto" panose="02000000000000000000" pitchFamily="2" charset="0"/>
                <a:hlinkClick r:id="rId4"/>
              </a:rPr>
              <a:t>A</a:t>
            </a:r>
            <a:r>
              <a:rPr lang="ru-RU" sz="1600" u="sng" dirty="0">
                <a:latin typeface="Roboto" panose="02000000000000000000" pitchFamily="2" charset="0"/>
                <a:ea typeface="Roboto" panose="02000000000000000000" pitchFamily="2" charset="0"/>
                <a:hlinkClick r:id="rId4"/>
              </a:rPr>
              <a:t>2%</a:t>
            </a:r>
            <a:r>
              <a:rPr lang="en-US" sz="1600" u="sng" dirty="0">
                <a:latin typeface="Roboto" panose="02000000000000000000" pitchFamily="2" charset="0"/>
                <a:ea typeface="Roboto" panose="02000000000000000000" pitchFamily="2" charset="0"/>
                <a:hlinkClick r:id="rId4"/>
              </a:rPr>
              <a:t>D</a:t>
            </a:r>
            <a:r>
              <a:rPr lang="ru-RU" sz="1600" u="sng" dirty="0">
                <a:latin typeface="Roboto" panose="02000000000000000000" pitchFamily="2" charset="0"/>
                <a:ea typeface="Roboto" panose="02000000000000000000" pitchFamily="2" charset="0"/>
                <a:hlinkClick r:id="rId4"/>
              </a:rPr>
              <a:t>0%</a:t>
            </a:r>
            <a:r>
              <a:rPr lang="en-US" sz="1600" u="sng" dirty="0">
                <a:latin typeface="Roboto" panose="02000000000000000000" pitchFamily="2" charset="0"/>
                <a:ea typeface="Roboto" panose="02000000000000000000" pitchFamily="2" charset="0"/>
                <a:hlinkClick r:id="rId4"/>
              </a:rPr>
              <a:t>BE</a:t>
            </a:r>
            <a:r>
              <a:rPr lang="ru-RU" sz="1600" u="sng" dirty="0">
                <a:latin typeface="Roboto" panose="02000000000000000000" pitchFamily="2" charset="0"/>
                <a:ea typeface="Roboto" panose="02000000000000000000" pitchFamily="2" charset="0"/>
                <a:hlinkClick r:id="rId4"/>
              </a:rPr>
              <a:t>%</a:t>
            </a:r>
            <a:r>
              <a:rPr lang="en-US" sz="1600" u="sng" dirty="0">
                <a:latin typeface="Roboto" panose="02000000000000000000" pitchFamily="2" charset="0"/>
                <a:ea typeface="Roboto" panose="02000000000000000000" pitchFamily="2" charset="0"/>
                <a:hlinkClick r:id="rId4"/>
              </a:rPr>
              <a:t>D</a:t>
            </a:r>
            <a:r>
              <a:rPr lang="ru-RU" sz="1600" u="sng" dirty="0">
                <a:latin typeface="Roboto" panose="02000000000000000000" pitchFamily="2" charset="0"/>
                <a:ea typeface="Roboto" panose="02000000000000000000" pitchFamily="2" charset="0"/>
                <a:hlinkClick r:id="rId4"/>
              </a:rPr>
              <a:t>0%</a:t>
            </a:r>
            <a:r>
              <a:rPr lang="en-US" sz="1600" u="sng" dirty="0">
                <a:latin typeface="Roboto" panose="02000000000000000000" pitchFamily="2" charset="0"/>
                <a:ea typeface="Roboto" panose="02000000000000000000" pitchFamily="2" charset="0"/>
                <a:hlinkClick r:id="rId4"/>
              </a:rPr>
              <a:t>BA</a:t>
            </a:r>
            <a:r>
              <a:rPr lang="ru-RU" sz="1600" u="sng" dirty="0">
                <a:latin typeface="Roboto" panose="02000000000000000000" pitchFamily="2" charset="0"/>
                <a:ea typeface="Roboto" panose="02000000000000000000" pitchFamily="2" charset="0"/>
                <a:hlinkClick r:id="rId4"/>
              </a:rPr>
              <a:t>%</a:t>
            </a:r>
            <a:r>
              <a:rPr lang="en-US" sz="1600" u="sng" dirty="0">
                <a:latin typeface="Roboto" panose="02000000000000000000" pitchFamily="2" charset="0"/>
                <a:ea typeface="Roboto" panose="02000000000000000000" pitchFamily="2" charset="0"/>
                <a:hlinkClick r:id="rId4"/>
              </a:rPr>
              <a:t>D</a:t>
            </a:r>
            <a:r>
              <a:rPr lang="ru-RU" sz="1600" u="sng" dirty="0">
                <a:latin typeface="Roboto" panose="02000000000000000000" pitchFamily="2" charset="0"/>
                <a:ea typeface="Roboto" panose="02000000000000000000" pitchFamily="2" charset="0"/>
                <a:hlinkClick r:id="rId4"/>
              </a:rPr>
              <a:t>0%</a:t>
            </a:r>
            <a:r>
              <a:rPr lang="en-US" sz="1600" u="sng" dirty="0">
                <a:latin typeface="Roboto" panose="02000000000000000000" pitchFamily="2" charset="0"/>
                <a:ea typeface="Roboto" panose="02000000000000000000" pitchFamily="2" charset="0"/>
                <a:hlinkClick r:id="rId4"/>
              </a:rPr>
              <a:t>B</a:t>
            </a:r>
            <a:r>
              <a:rPr lang="ru-RU" sz="1600" u="sng" dirty="0">
                <a:latin typeface="Roboto" panose="02000000000000000000" pitchFamily="2" charset="0"/>
                <a:ea typeface="Roboto" panose="02000000000000000000" pitchFamily="2" charset="0"/>
                <a:hlinkClick r:id="rId4"/>
              </a:rPr>
              <a:t>5%</a:t>
            </a:r>
            <a:r>
              <a:rPr lang="en-US" sz="1600" u="sng" dirty="0">
                <a:latin typeface="Roboto" panose="02000000000000000000" pitchFamily="2" charset="0"/>
                <a:ea typeface="Roboto" panose="02000000000000000000" pitchFamily="2" charset="0"/>
                <a:hlinkClick r:id="rId4"/>
              </a:rPr>
              <a:t>D</a:t>
            </a:r>
            <a:r>
              <a:rPr lang="ru-RU" sz="1600" u="sng" dirty="0">
                <a:latin typeface="Roboto" panose="02000000000000000000" pitchFamily="2" charset="0"/>
                <a:ea typeface="Roboto" panose="02000000000000000000" pitchFamily="2" charset="0"/>
                <a:hlinkClick r:id="rId4"/>
              </a:rPr>
              <a:t>0%</a:t>
            </a:r>
            <a:r>
              <a:rPr lang="en-US" sz="1600" u="sng" dirty="0">
                <a:latin typeface="Roboto" panose="02000000000000000000" pitchFamily="2" charset="0"/>
                <a:ea typeface="Roboto" panose="02000000000000000000" pitchFamily="2" charset="0"/>
                <a:hlinkClick r:id="rId4"/>
              </a:rPr>
              <a:t>BD</a:t>
            </a:r>
            <a:r>
              <a:rPr lang="ru-RU" sz="1600" dirty="0">
                <a:latin typeface="Roboto" panose="02000000000000000000" pitchFamily="2" charset="0"/>
                <a:ea typeface="Roboto" panose="02000000000000000000" pitchFamily="2" charset="0"/>
              </a:rPr>
              <a:t> (дата обращения 18.04.17, режим доступа: свободный)</a:t>
            </a:r>
            <a:br>
              <a:rPr lang="ru-RU" sz="1600" dirty="0">
                <a:latin typeface="Roboto" panose="02000000000000000000" pitchFamily="2" charset="0"/>
                <a:ea typeface="Roboto" panose="02000000000000000000" pitchFamily="2" charset="0"/>
              </a:rPr>
            </a:br>
            <a:endParaRPr lang="ru-RU" sz="16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en-US" sz="1600" dirty="0">
                <a:latin typeface="Roboto" panose="02000000000000000000" pitchFamily="2" charset="0"/>
                <a:ea typeface="Roboto" panose="02000000000000000000" pitchFamily="2" charset="0"/>
              </a:rPr>
              <a:t>Executor</a:t>
            </a:r>
            <a:r>
              <a:rPr lang="ru-RU" sz="1600" dirty="0">
                <a:latin typeface="Roboto" panose="02000000000000000000" pitchFamily="2" charset="0"/>
                <a:ea typeface="Roboto" panose="02000000000000000000" pitchFamily="2" charset="0"/>
              </a:rPr>
              <a:t>. [Электронный ресурс] // </a:t>
            </a:r>
            <a:r>
              <a:rPr lang="en-US" sz="1600" dirty="0">
                <a:latin typeface="Roboto" panose="02000000000000000000" pitchFamily="2" charset="0"/>
                <a:ea typeface="Roboto" panose="02000000000000000000" pitchFamily="2" charset="0"/>
              </a:rPr>
              <a:t>URL</a:t>
            </a:r>
            <a:r>
              <a:rPr lang="ru-RU" sz="1600" dirty="0">
                <a:latin typeface="Roboto" panose="02000000000000000000" pitchFamily="2" charset="0"/>
                <a:ea typeface="Roboto" panose="02000000000000000000" pitchFamily="2" charset="0"/>
              </a:rPr>
              <a:t>: </a:t>
            </a:r>
            <a:r>
              <a:rPr lang="en-US" sz="1600" u="sng" dirty="0">
                <a:latin typeface="Roboto" panose="02000000000000000000" pitchFamily="2" charset="0"/>
                <a:ea typeface="Roboto" panose="02000000000000000000" pitchFamily="2" charset="0"/>
                <a:hlinkClick r:id="rId5"/>
              </a:rPr>
              <a:t>https</a:t>
            </a:r>
            <a:r>
              <a:rPr lang="ru-RU" sz="1600" u="sng" dirty="0">
                <a:latin typeface="Roboto" panose="02000000000000000000" pitchFamily="2" charset="0"/>
                <a:ea typeface="Roboto" panose="02000000000000000000" pitchFamily="2" charset="0"/>
                <a:hlinkClick r:id="rId5"/>
              </a:rPr>
              <a:t>://</a:t>
            </a:r>
            <a:r>
              <a:rPr lang="en-US" sz="1600" u="sng" dirty="0">
                <a:latin typeface="Roboto" panose="02000000000000000000" pitchFamily="2" charset="0"/>
                <a:ea typeface="Roboto" panose="02000000000000000000" pitchFamily="2" charset="0"/>
                <a:hlinkClick r:id="rId5"/>
              </a:rPr>
              <a:t>docs</a:t>
            </a:r>
            <a:r>
              <a:rPr lang="ru-RU" sz="1600" u="sng" dirty="0">
                <a:latin typeface="Roboto" panose="02000000000000000000" pitchFamily="2" charset="0"/>
                <a:ea typeface="Roboto" panose="02000000000000000000" pitchFamily="2" charset="0"/>
                <a:hlinkClick r:id="rId5"/>
              </a:rPr>
              <a:t>.</a:t>
            </a:r>
            <a:r>
              <a:rPr lang="en-US" sz="1600" u="sng" dirty="0">
                <a:latin typeface="Roboto" panose="02000000000000000000" pitchFamily="2" charset="0"/>
                <a:ea typeface="Roboto" panose="02000000000000000000" pitchFamily="2" charset="0"/>
                <a:hlinkClick r:id="rId5"/>
              </a:rPr>
              <a:t>oracle</a:t>
            </a:r>
            <a:r>
              <a:rPr lang="ru-RU" sz="1600" u="sng" dirty="0">
                <a:latin typeface="Roboto" panose="02000000000000000000" pitchFamily="2" charset="0"/>
                <a:ea typeface="Roboto" panose="02000000000000000000" pitchFamily="2" charset="0"/>
                <a:hlinkClick r:id="rId5"/>
              </a:rPr>
              <a:t>.</a:t>
            </a:r>
            <a:r>
              <a:rPr lang="en-US" sz="1600" u="sng" dirty="0">
                <a:latin typeface="Roboto" panose="02000000000000000000" pitchFamily="2" charset="0"/>
                <a:ea typeface="Roboto" panose="02000000000000000000" pitchFamily="2" charset="0"/>
                <a:hlinkClick r:id="rId5"/>
              </a:rPr>
              <a:t>com</a:t>
            </a:r>
            <a:r>
              <a:rPr lang="ru-RU" sz="1600" u="sng" dirty="0">
                <a:latin typeface="Roboto" panose="02000000000000000000" pitchFamily="2" charset="0"/>
                <a:ea typeface="Roboto" panose="02000000000000000000" pitchFamily="2" charset="0"/>
                <a:hlinkClick r:id="rId5"/>
              </a:rPr>
              <a:t>/</a:t>
            </a:r>
            <a:r>
              <a:rPr lang="en-US" sz="1600" u="sng" dirty="0" err="1">
                <a:latin typeface="Roboto" panose="02000000000000000000" pitchFamily="2" charset="0"/>
                <a:ea typeface="Roboto" panose="02000000000000000000" pitchFamily="2" charset="0"/>
                <a:hlinkClick r:id="rId5"/>
              </a:rPr>
              <a:t>javase</a:t>
            </a:r>
            <a:r>
              <a:rPr lang="ru-RU" sz="1600" u="sng" dirty="0">
                <a:latin typeface="Roboto" panose="02000000000000000000" pitchFamily="2" charset="0"/>
                <a:ea typeface="Roboto" panose="02000000000000000000" pitchFamily="2" charset="0"/>
                <a:hlinkClick r:id="rId5"/>
              </a:rPr>
              <a:t>/7/</a:t>
            </a:r>
            <a:r>
              <a:rPr lang="en-US" sz="1600" u="sng" dirty="0">
                <a:latin typeface="Roboto" panose="02000000000000000000" pitchFamily="2" charset="0"/>
                <a:ea typeface="Roboto" panose="02000000000000000000" pitchFamily="2" charset="0"/>
                <a:hlinkClick r:id="rId5"/>
              </a:rPr>
              <a:t>docs</a:t>
            </a:r>
            <a:r>
              <a:rPr lang="ru-RU" sz="1600" u="sng" dirty="0">
                <a:latin typeface="Roboto" panose="02000000000000000000" pitchFamily="2" charset="0"/>
                <a:ea typeface="Roboto" panose="02000000000000000000" pitchFamily="2" charset="0"/>
                <a:hlinkClick r:id="rId5"/>
              </a:rPr>
              <a:t>/</a:t>
            </a:r>
            <a:r>
              <a:rPr lang="en-US" sz="1600" u="sng" dirty="0" err="1">
                <a:latin typeface="Roboto" panose="02000000000000000000" pitchFamily="2" charset="0"/>
                <a:ea typeface="Roboto" panose="02000000000000000000" pitchFamily="2" charset="0"/>
                <a:hlinkClick r:id="rId5"/>
              </a:rPr>
              <a:t>api</a:t>
            </a:r>
            <a:r>
              <a:rPr lang="ru-RU" sz="1600" u="sng" dirty="0">
                <a:latin typeface="Roboto" panose="02000000000000000000" pitchFamily="2" charset="0"/>
                <a:ea typeface="Roboto" panose="02000000000000000000" pitchFamily="2" charset="0"/>
                <a:hlinkClick r:id="rId5"/>
              </a:rPr>
              <a:t>/</a:t>
            </a:r>
            <a:r>
              <a:rPr lang="en-US" sz="1600" u="sng" dirty="0">
                <a:latin typeface="Roboto" panose="02000000000000000000" pitchFamily="2" charset="0"/>
                <a:ea typeface="Roboto" panose="02000000000000000000" pitchFamily="2" charset="0"/>
                <a:hlinkClick r:id="rId5"/>
              </a:rPr>
              <a:t>java</a:t>
            </a:r>
            <a:r>
              <a:rPr lang="ru-RU" sz="1600" u="sng" dirty="0">
                <a:latin typeface="Roboto" panose="02000000000000000000" pitchFamily="2" charset="0"/>
                <a:ea typeface="Roboto" panose="02000000000000000000" pitchFamily="2" charset="0"/>
                <a:hlinkClick r:id="rId5"/>
              </a:rPr>
              <a:t>/</a:t>
            </a:r>
            <a:r>
              <a:rPr lang="en-US" sz="1600" u="sng" dirty="0" err="1">
                <a:latin typeface="Roboto" panose="02000000000000000000" pitchFamily="2" charset="0"/>
                <a:ea typeface="Roboto" panose="02000000000000000000" pitchFamily="2" charset="0"/>
                <a:hlinkClick r:id="rId5"/>
              </a:rPr>
              <a:t>util</a:t>
            </a:r>
            <a:r>
              <a:rPr lang="ru-RU" sz="1600" u="sng" dirty="0">
                <a:latin typeface="Roboto" panose="02000000000000000000" pitchFamily="2" charset="0"/>
                <a:ea typeface="Roboto" panose="02000000000000000000" pitchFamily="2" charset="0"/>
                <a:hlinkClick r:id="rId5"/>
              </a:rPr>
              <a:t>/</a:t>
            </a:r>
            <a:r>
              <a:rPr lang="en-US" sz="1600" u="sng" dirty="0">
                <a:latin typeface="Roboto" panose="02000000000000000000" pitchFamily="2" charset="0"/>
                <a:ea typeface="Roboto" panose="02000000000000000000" pitchFamily="2" charset="0"/>
                <a:hlinkClick r:id="rId5"/>
              </a:rPr>
              <a:t>concurrent</a:t>
            </a:r>
            <a:r>
              <a:rPr lang="ru-RU" sz="1600" u="sng" dirty="0">
                <a:latin typeface="Roboto" panose="02000000000000000000" pitchFamily="2" charset="0"/>
                <a:ea typeface="Roboto" panose="02000000000000000000" pitchFamily="2" charset="0"/>
                <a:hlinkClick r:id="rId5"/>
              </a:rPr>
              <a:t>/</a:t>
            </a:r>
            <a:r>
              <a:rPr lang="en-US" sz="1600" u="sng" dirty="0">
                <a:latin typeface="Roboto" panose="02000000000000000000" pitchFamily="2" charset="0"/>
                <a:ea typeface="Roboto" panose="02000000000000000000" pitchFamily="2" charset="0"/>
                <a:hlinkClick r:id="rId5"/>
              </a:rPr>
              <a:t>Executor</a:t>
            </a:r>
            <a:r>
              <a:rPr lang="ru-RU" sz="1600" u="sng" dirty="0">
                <a:latin typeface="Roboto" panose="02000000000000000000" pitchFamily="2" charset="0"/>
                <a:ea typeface="Roboto" panose="02000000000000000000" pitchFamily="2" charset="0"/>
                <a:hlinkClick r:id="rId5"/>
              </a:rPr>
              <a:t>.</a:t>
            </a:r>
            <a:r>
              <a:rPr lang="en-US" sz="1600" u="sng" dirty="0">
                <a:latin typeface="Roboto" panose="02000000000000000000" pitchFamily="2" charset="0"/>
                <a:ea typeface="Roboto" panose="02000000000000000000" pitchFamily="2" charset="0"/>
                <a:hlinkClick r:id="rId5"/>
              </a:rPr>
              <a:t>html</a:t>
            </a:r>
            <a:r>
              <a:rPr lang="ru-RU" sz="1600" dirty="0">
                <a:latin typeface="Roboto" panose="02000000000000000000" pitchFamily="2" charset="0"/>
                <a:ea typeface="Roboto" panose="02000000000000000000" pitchFamily="2" charset="0"/>
              </a:rPr>
              <a:t> (дата обращения: 18.04.17, режим доступа: свободный)</a:t>
            </a:r>
          </a:p>
          <a:p>
            <a:pPr marL="285750" lvl="0" indent="-285750" algn="l">
              <a:buFont typeface="Arial" panose="020B0604020202020204" pitchFamily="34" charset="0"/>
              <a:buChar char="•"/>
            </a:pPr>
            <a:endParaRPr lang="ru-RU"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66108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descr="photo-1434030216411-0b793f4b4173.jpg"/>
          <p:cNvPicPr preferRelativeResize="0"/>
          <p:nvPr/>
        </p:nvPicPr>
        <p:blipFill rotWithShape="1">
          <a:blip r:embed="rId3">
            <a:alphaModFix/>
          </a:blip>
          <a:srcRect l="28831" r="30600"/>
          <a:stretch/>
        </p:blipFill>
        <p:spPr>
          <a:xfrm>
            <a:off x="0" y="0"/>
            <a:ext cx="2782165" cy="6858000"/>
          </a:xfrm>
          <a:prstGeom prst="rect">
            <a:avLst/>
          </a:prstGeom>
          <a:noFill/>
          <a:ln>
            <a:noFill/>
          </a:ln>
        </p:spPr>
      </p:pic>
      <p:sp>
        <p:nvSpPr>
          <p:cNvPr id="330" name="Shape 330"/>
          <p:cNvSpPr txBox="1">
            <a:spLocks noGrp="1"/>
          </p:cNvSpPr>
          <p:nvPr>
            <p:ph type="sldNum" idx="12"/>
          </p:nvPr>
        </p:nvSpPr>
        <p:spPr>
          <a:xfrm>
            <a:off x="145433" y="194699"/>
            <a:ext cx="2409600" cy="1670400"/>
          </a:xfrm>
          <a:prstGeom prst="rect">
            <a:avLst/>
          </a:prstGeom>
        </p:spPr>
        <p:txBody>
          <a:bodyPr vert="horz" lIns="121900" tIns="121900" rIns="121900" bIns="121900" rtlCol="0" anchor="t" anchorCtr="0">
            <a:noAutofit/>
          </a:bodyPr>
          <a:lstStyle/>
          <a:p>
            <a:fld id="{00000000-1234-1234-1234-123412341234}" type="slidenum">
              <a:rPr lang="en">
                <a:solidFill>
                  <a:srgbClr val="073763"/>
                </a:solidFill>
              </a:rPr>
              <a:pPr/>
              <a:t>25</a:t>
            </a:fld>
            <a:endParaRPr lang="en">
              <a:solidFill>
                <a:srgbClr val="073763"/>
              </a:solidFill>
            </a:endParaRPr>
          </a:p>
        </p:txBody>
      </p:sp>
      <p:sp>
        <p:nvSpPr>
          <p:cNvPr id="331" name="Shape 331"/>
          <p:cNvSpPr txBox="1">
            <a:spLocks noGrp="1"/>
          </p:cNvSpPr>
          <p:nvPr>
            <p:ph type="ctrTitle" idx="4294967295"/>
          </p:nvPr>
        </p:nvSpPr>
        <p:spPr>
          <a:xfrm>
            <a:off x="3588866" y="194699"/>
            <a:ext cx="8469783" cy="2900926"/>
          </a:xfrm>
          <a:prstGeom prst="rect">
            <a:avLst/>
          </a:prstGeom>
        </p:spPr>
        <p:txBody>
          <a:bodyPr vert="horz" lIns="121900" tIns="121900" rIns="121900" bIns="121900" rtlCol="0" anchor="t" anchorCtr="0">
            <a:noAutofit/>
          </a:bodyPr>
          <a:lstStyle/>
          <a:p>
            <a:pPr>
              <a:spcBef>
                <a:spcPts val="0"/>
              </a:spcBef>
            </a:pPr>
            <a:r>
              <a:rPr lang="ru-RU" sz="10000" dirty="0">
                <a:solidFill>
                  <a:srgbClr val="073763"/>
                </a:solidFill>
                <a:latin typeface="Roboto" panose="02000000000000000000" pitchFamily="2" charset="0"/>
                <a:ea typeface="Roboto" panose="02000000000000000000" pitchFamily="2" charset="0"/>
              </a:rPr>
              <a:t>Спасибо за внимание</a:t>
            </a:r>
            <a:r>
              <a:rPr lang="en" sz="10000" dirty="0">
                <a:solidFill>
                  <a:srgbClr val="073763"/>
                </a:solidFill>
                <a:latin typeface="Roboto" panose="02000000000000000000" pitchFamily="2" charset="0"/>
                <a:ea typeface="Roboto" panose="02000000000000000000" pitchFamily="2" charset="0"/>
              </a:rPr>
              <a:t>!</a:t>
            </a:r>
          </a:p>
        </p:txBody>
      </p:sp>
      <p:sp>
        <p:nvSpPr>
          <p:cNvPr id="332" name="Shape 332"/>
          <p:cNvSpPr txBox="1">
            <a:spLocks noGrp="1"/>
          </p:cNvSpPr>
          <p:nvPr>
            <p:ph type="subTitle" idx="4294967295"/>
          </p:nvPr>
        </p:nvSpPr>
        <p:spPr>
          <a:xfrm>
            <a:off x="7305437" y="5248274"/>
            <a:ext cx="4753212" cy="1466851"/>
          </a:xfrm>
          <a:prstGeom prst="rect">
            <a:avLst/>
          </a:prstGeom>
        </p:spPr>
        <p:txBody>
          <a:bodyPr vert="horz" lIns="121900" tIns="121900" rIns="121900" bIns="121900" rtlCol="0" anchor="ctr" anchorCtr="0">
            <a:noAutofit/>
          </a:bodyPr>
          <a:lstStyle/>
          <a:p>
            <a:pPr algn="r">
              <a:spcBef>
                <a:spcPts val="0"/>
              </a:spcBef>
              <a:spcAft>
                <a:spcPts val="1333"/>
              </a:spcAft>
              <a:buNone/>
            </a:pPr>
            <a:r>
              <a:rPr lang="ru-RU" sz="3200" dirty="0">
                <a:solidFill>
                  <a:srgbClr val="073763"/>
                </a:solidFill>
                <a:latin typeface="Roboto" panose="02000000000000000000" pitchFamily="2" charset="0"/>
                <a:ea typeface="Roboto" panose="02000000000000000000" pitchFamily="2" charset="0"/>
              </a:rPr>
              <a:t>Студент 143 группы:</a:t>
            </a:r>
          </a:p>
          <a:p>
            <a:pPr algn="r">
              <a:spcBef>
                <a:spcPts val="0"/>
              </a:spcBef>
              <a:spcAft>
                <a:spcPts val="1333"/>
              </a:spcAft>
              <a:buNone/>
            </a:pPr>
            <a:r>
              <a:rPr lang="ru-RU" sz="3200" dirty="0">
                <a:solidFill>
                  <a:srgbClr val="073763"/>
                </a:solidFill>
                <a:latin typeface="Roboto" panose="02000000000000000000" pitchFamily="2" charset="0"/>
                <a:ea typeface="Roboto" panose="02000000000000000000" pitchFamily="2" charset="0"/>
              </a:rPr>
              <a:t>Смилянский А.А.</a:t>
            </a:r>
          </a:p>
        </p:txBody>
      </p:sp>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446" y="5496552"/>
            <a:ext cx="1218573" cy="1218573"/>
          </a:xfrm>
          <a:prstGeom prst="rect">
            <a:avLst/>
          </a:prstGeom>
        </p:spPr>
      </p:pic>
      <p:sp>
        <p:nvSpPr>
          <p:cNvPr id="10" name="Shape 332"/>
          <p:cNvSpPr txBox="1">
            <a:spLocks/>
          </p:cNvSpPr>
          <p:nvPr/>
        </p:nvSpPr>
        <p:spPr>
          <a:xfrm>
            <a:off x="4086226" y="5772463"/>
            <a:ext cx="1600200" cy="666750"/>
          </a:xfrm>
          <a:prstGeom prst="rect">
            <a:avLst/>
          </a:prstGeom>
        </p:spPr>
        <p:txBody>
          <a:bodyPr vert="horz"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333"/>
              </a:spcAft>
              <a:buFont typeface="Arial" panose="020B0604020202020204" pitchFamily="34" charset="0"/>
              <a:buNone/>
            </a:pPr>
            <a:r>
              <a:rPr lang="en-US" sz="2000" dirty="0" err="1">
                <a:latin typeface="Roboto" panose="02000000000000000000" pitchFamily="2" charset="0"/>
                <a:ea typeface="Roboto" panose="02000000000000000000" pitchFamily="2" charset="0"/>
              </a:rPr>
              <a:t>motoaleks</a:t>
            </a:r>
            <a:endParaRPr lang="ru-RU" sz="2000" dirty="0">
              <a:latin typeface="Roboto" panose="02000000000000000000" pitchFamily="2" charset="0"/>
              <a:ea typeface="Roboto" panose="02000000000000000000" pitchFamily="2" charset="0"/>
            </a:endParaRPr>
          </a:p>
        </p:txBody>
      </p:sp>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601" y="4781863"/>
            <a:ext cx="790262" cy="790262"/>
          </a:xfrm>
          <a:prstGeom prst="rect">
            <a:avLst/>
          </a:prstGeom>
        </p:spPr>
      </p:pic>
      <p:sp>
        <p:nvSpPr>
          <p:cNvPr id="13" name="Shape 332"/>
          <p:cNvSpPr txBox="1">
            <a:spLocks/>
          </p:cNvSpPr>
          <p:nvPr/>
        </p:nvSpPr>
        <p:spPr>
          <a:xfrm>
            <a:off x="4086225" y="4843619"/>
            <a:ext cx="2571750" cy="666750"/>
          </a:xfrm>
          <a:prstGeom prst="rect">
            <a:avLst/>
          </a:prstGeom>
        </p:spPr>
        <p:txBody>
          <a:bodyPr vert="horz"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333"/>
              </a:spcAft>
              <a:buFont typeface="Arial" panose="020B0604020202020204" pitchFamily="34" charset="0"/>
              <a:buNone/>
            </a:pPr>
            <a:r>
              <a:rPr lang="en-US" sz="2000" dirty="0">
                <a:latin typeface="Roboto" panose="02000000000000000000" pitchFamily="2" charset="0"/>
                <a:ea typeface="Roboto" panose="02000000000000000000" pitchFamily="2" charset="0"/>
              </a:rPr>
              <a:t>kerzkon@gmail.com</a:t>
            </a:r>
            <a:endParaRPr lang="ru-RU"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17163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6" name="Shape 86"/>
          <p:cNvSpPr txBox="1">
            <a:spLocks noGrp="1"/>
          </p:cNvSpPr>
          <p:nvPr>
            <p:ph type="sldNum" idx="12"/>
          </p:nvPr>
        </p:nvSpPr>
        <p:spPr>
          <a:xfrm>
            <a:off x="145433" y="194699"/>
            <a:ext cx="2409600" cy="1670400"/>
          </a:xfrm>
          <a:prstGeom prst="rect">
            <a:avLst/>
          </a:prstGeom>
        </p:spPr>
        <p:txBody>
          <a:bodyPr vert="horz" lIns="121900" tIns="121900" rIns="121900" bIns="121900" rtlCol="0" anchor="t" anchorCtr="0">
            <a:noAutofit/>
          </a:bodyPr>
          <a:lstStyle/>
          <a:p>
            <a:fld id="{00000000-1234-1234-1234-123412341234}" type="slidenum">
              <a:rPr lang="en"/>
              <a:pPr/>
              <a:t>3</a:t>
            </a:fld>
            <a:endParaRPr lang="en"/>
          </a:p>
        </p:txBody>
      </p:sp>
      <p:sp>
        <p:nvSpPr>
          <p:cNvPr id="7"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8"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3</a:t>
            </a:fld>
            <a:endParaRPr lang="ru-RU">
              <a:latin typeface="Roboto" panose="02000000000000000000" pitchFamily="2" charset="0"/>
              <a:ea typeface="Roboto" panose="02000000000000000000" pitchFamily="2" charset="0"/>
            </a:endParaRPr>
          </a:p>
        </p:txBody>
      </p:sp>
      <p:sp>
        <p:nvSpPr>
          <p:cNvPr id="3" name="Заголовок 2"/>
          <p:cNvSpPr>
            <a:spLocks noGrp="1"/>
          </p:cNvSpPr>
          <p:nvPr>
            <p:ph type="ctrTitle"/>
          </p:nvPr>
        </p:nvSpPr>
        <p:spPr>
          <a:xfrm>
            <a:off x="3960234" y="3886200"/>
            <a:ext cx="7723599" cy="1803333"/>
          </a:xfrm>
        </p:spPr>
        <p:txBody>
          <a:bodyPr>
            <a:noAutofit/>
          </a:bodyPr>
          <a:lstStyle/>
          <a:p>
            <a:r>
              <a:rPr lang="ru-RU" sz="2800" b="1" dirty="0">
                <a:solidFill>
                  <a:srgbClr val="00B050"/>
                </a:solidFill>
                <a:latin typeface="Roboto" panose="02000000000000000000" pitchFamily="2" charset="0"/>
                <a:ea typeface="Roboto" panose="02000000000000000000" pitchFamily="2" charset="0"/>
              </a:rPr>
              <a:t>Данные</a:t>
            </a:r>
            <a:r>
              <a:rPr lang="ru-RU" sz="2000" dirty="0">
                <a:latin typeface="Roboto" panose="02000000000000000000" pitchFamily="2" charset="0"/>
                <a:ea typeface="Roboto" panose="02000000000000000000" pitchFamily="2" charset="0"/>
              </a:rPr>
              <a:t> — зарегистрированная информация; представление фактов, понятий или инструкций в форме, приемлемой для общения, интерпретации, или обработки человеком или с помощью автоматических средств (ISO/IEC/IEEE 24765-2010).</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62" y="3871116"/>
            <a:ext cx="1904142" cy="1904142"/>
          </a:xfrm>
          <a:prstGeom prst="rect">
            <a:avLst/>
          </a:prstGeom>
        </p:spPr>
      </p:pic>
    </p:spTree>
    <p:extLst>
      <p:ext uri="{BB962C8B-B14F-4D97-AF65-F5344CB8AC3E}">
        <p14:creationId xmlns:p14="http://schemas.microsoft.com/office/powerpoint/2010/main" val="180476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4</a:t>
            </a:fld>
            <a:endParaRPr lang="ru-RU">
              <a:latin typeface="Roboto" panose="02000000000000000000" pitchFamily="2" charset="0"/>
              <a:ea typeface="Roboto" panose="02000000000000000000" pitchFamily="2" charset="0"/>
            </a:endParaRPr>
          </a:p>
        </p:txBody>
      </p:sp>
      <p:grpSp>
        <p:nvGrpSpPr>
          <p:cNvPr id="14" name="Shape 220"/>
          <p:cNvGrpSpPr/>
          <p:nvPr/>
        </p:nvGrpSpPr>
        <p:grpSpPr>
          <a:xfrm>
            <a:off x="3222206" y="368539"/>
            <a:ext cx="2007019" cy="2007019"/>
            <a:chOff x="5941025" y="3634400"/>
            <a:chExt cx="467650" cy="467650"/>
          </a:xfrm>
        </p:grpSpPr>
        <p:sp>
          <p:nvSpPr>
            <p:cNvPr id="19" name="Shape 221"/>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28575" cap="rnd" cmpd="sng">
              <a:solidFill>
                <a:srgbClr val="6D9EEB"/>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0" name="Shape 222"/>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28575" cap="rnd" cmpd="sng">
              <a:solidFill>
                <a:srgbClr val="6D9EEB"/>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1" name="Shape 223"/>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28575" cap="rnd" cmpd="sng">
              <a:solidFill>
                <a:srgbClr val="6D9EEB"/>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2" name="Shape 224"/>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28575" cap="rnd" cmpd="sng">
              <a:solidFill>
                <a:srgbClr val="6D9EEB"/>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3" name="Shape 225"/>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28575" cap="rnd" cmpd="sng">
              <a:solidFill>
                <a:srgbClr val="6D9EEB"/>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4" name="Shape 226"/>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28575" cap="rnd" cmpd="sng">
              <a:solidFill>
                <a:srgbClr val="6D9EEB"/>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sp>
        <p:nvSpPr>
          <p:cNvPr id="27" name="Shape 84"/>
          <p:cNvSpPr txBox="1">
            <a:spLocks/>
          </p:cNvSpPr>
          <p:nvPr/>
        </p:nvSpPr>
        <p:spPr>
          <a:xfrm>
            <a:off x="3048000" y="3081115"/>
            <a:ext cx="8944992" cy="2986310"/>
          </a:xfrm>
          <a:prstGeom prst="rect">
            <a:avLst/>
          </a:prstGeom>
        </p:spPr>
        <p:txBody>
          <a:bodyPr vert="horz" lIns="121900" tIns="121900" rIns="121900" bIns="121900" rtlCol="0" anchor="b"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marL="685800" indent="-685800" algn="l">
              <a:buFont typeface="Arial" panose="020B0604020202020204" pitchFamily="34" charset="0"/>
              <a:buChar char="•"/>
            </a:pPr>
            <a:r>
              <a:rPr lang="ru-RU" sz="2800" dirty="0">
                <a:latin typeface="Roboto" panose="02000000000000000000" pitchFamily="2" charset="0"/>
                <a:ea typeface="Roboto" panose="02000000000000000000" pitchFamily="2" charset="0"/>
              </a:rPr>
              <a:t>Делопроизводство</a:t>
            </a:r>
          </a:p>
          <a:p>
            <a:pPr marL="685800" indent="-685800" algn="l">
              <a:buFont typeface="Arial" panose="020B0604020202020204" pitchFamily="34" charset="0"/>
              <a:buChar char="•"/>
            </a:pPr>
            <a:r>
              <a:rPr lang="ru-RU" sz="2800" dirty="0">
                <a:latin typeface="Roboto" panose="02000000000000000000" pitchFamily="2" charset="0"/>
                <a:ea typeface="Roboto" panose="02000000000000000000" pitchFamily="2" charset="0"/>
              </a:rPr>
              <a:t>Активность пользователей сети</a:t>
            </a:r>
          </a:p>
          <a:p>
            <a:pPr marL="685800" indent="-685800" algn="l">
              <a:buFont typeface="Arial" panose="020B0604020202020204" pitchFamily="34" charset="0"/>
              <a:buChar char="•"/>
            </a:pPr>
            <a:r>
              <a:rPr lang="ru-RU" sz="2800" dirty="0">
                <a:latin typeface="Roboto" panose="02000000000000000000" pitchFamily="2" charset="0"/>
                <a:ea typeface="Roboto" panose="02000000000000000000" pitchFamily="2" charset="0"/>
              </a:rPr>
              <a:t>Работы творческого характера</a:t>
            </a:r>
          </a:p>
          <a:p>
            <a:pPr marL="685800" indent="-685800" algn="l">
              <a:buFont typeface="Arial" panose="020B0604020202020204" pitchFamily="34" charset="0"/>
              <a:buChar char="•"/>
            </a:pPr>
            <a:r>
              <a:rPr lang="ru-RU" sz="2800" dirty="0">
                <a:latin typeface="Roboto" panose="02000000000000000000" pitchFamily="2" charset="0"/>
                <a:ea typeface="Roboto" panose="02000000000000000000" pitchFamily="2" charset="0"/>
              </a:rPr>
              <a:t>Новости</a:t>
            </a:r>
          </a:p>
          <a:p>
            <a:pPr marL="685800" indent="-685800" algn="l">
              <a:buFont typeface="Arial" panose="020B0604020202020204" pitchFamily="34" charset="0"/>
              <a:buChar char="•"/>
            </a:pPr>
            <a:r>
              <a:rPr lang="ru-RU" sz="2800" dirty="0">
                <a:latin typeface="Roboto" panose="02000000000000000000" pitchFamily="2" charset="0"/>
                <a:ea typeface="Roboto" panose="02000000000000000000" pitchFamily="2" charset="0"/>
              </a:rPr>
              <a:t>Показатели датчиков</a:t>
            </a:r>
          </a:p>
          <a:p>
            <a:pPr marL="685800" indent="-685800" algn="l">
              <a:buFont typeface="Arial" panose="020B0604020202020204" pitchFamily="34" charset="0"/>
              <a:buChar char="•"/>
            </a:pPr>
            <a:r>
              <a:rPr lang="ru-RU" sz="2800" dirty="0">
                <a:latin typeface="Roboto" panose="02000000000000000000" pitchFamily="2" charset="0"/>
                <a:ea typeface="Roboto" panose="02000000000000000000" pitchFamily="2" charset="0"/>
              </a:rPr>
              <a:t>Наблюдения</a:t>
            </a:r>
          </a:p>
          <a:p>
            <a:pPr marL="685800" indent="-685800" algn="l">
              <a:buFont typeface="Arial" panose="020B0604020202020204" pitchFamily="34" charset="0"/>
              <a:buChar char="•"/>
            </a:pPr>
            <a:r>
              <a:rPr lang="ru-RU" sz="2800" dirty="0">
                <a:latin typeface="Roboto" panose="02000000000000000000" pitchFamily="2" charset="0"/>
                <a:ea typeface="Roboto" panose="02000000000000000000" pitchFamily="2" charset="0"/>
              </a:rPr>
              <a:t>…</a:t>
            </a:r>
          </a:p>
        </p:txBody>
      </p:sp>
      <p:sp>
        <p:nvSpPr>
          <p:cNvPr id="29" name="Shape 84"/>
          <p:cNvSpPr txBox="1">
            <a:spLocks/>
          </p:cNvSpPr>
          <p:nvPr/>
        </p:nvSpPr>
        <p:spPr>
          <a:xfrm>
            <a:off x="5600700" y="918736"/>
            <a:ext cx="6392292" cy="896059"/>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Откуда приходят данные</a:t>
            </a:r>
            <a:endParaRPr lang="en" sz="4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8914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5</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5600700" y="863158"/>
            <a:ext cx="6392292"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Возникающие невольно вопросы</a:t>
            </a:r>
            <a:endParaRPr lang="en" sz="4000" dirty="0">
              <a:latin typeface="Roboto" panose="02000000000000000000" pitchFamily="2" charset="0"/>
              <a:ea typeface="Roboto" panose="02000000000000000000" pitchFamily="2" charset="0"/>
            </a:endParaRPr>
          </a:p>
        </p:txBody>
      </p:sp>
      <p:grpSp>
        <p:nvGrpSpPr>
          <p:cNvPr id="13" name="Shape 463"/>
          <p:cNvGrpSpPr/>
          <p:nvPr/>
        </p:nvGrpSpPr>
        <p:grpSpPr>
          <a:xfrm>
            <a:off x="3599721" y="369031"/>
            <a:ext cx="1858104" cy="1995655"/>
            <a:chOff x="616425" y="2329600"/>
            <a:chExt cx="361700" cy="388475"/>
          </a:xfrm>
        </p:grpSpPr>
        <p:sp>
          <p:nvSpPr>
            <p:cNvPr id="15" name="Shape 464"/>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465"/>
            <p:cNvSpPr/>
            <p:nvPr/>
          </p:nvSpPr>
          <p:spPr>
            <a:xfrm>
              <a:off x="704725" y="2545750"/>
              <a:ext cx="185125" cy="25"/>
            </a:xfrm>
            <a:custGeom>
              <a:avLst/>
              <a:gdLst/>
              <a:ahLst/>
              <a:cxnLst/>
              <a:rect l="0" t="0" r="0" b="0"/>
              <a:pathLst>
                <a:path w="7405" h="1" fill="none" extrusionOk="0">
                  <a:moveTo>
                    <a:pt x="7404" y="0"/>
                  </a:moveTo>
                  <a:lnTo>
                    <a:pt x="0" y="0"/>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466"/>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467"/>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468"/>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469"/>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470"/>
            <p:cNvSpPr/>
            <p:nvPr/>
          </p:nvSpPr>
          <p:spPr>
            <a:xfrm>
              <a:off x="766825" y="2388050"/>
              <a:ext cx="60925" cy="25"/>
            </a:xfrm>
            <a:custGeom>
              <a:avLst/>
              <a:gdLst/>
              <a:ahLst/>
              <a:cxnLst/>
              <a:rect l="0" t="0" r="0" b="0"/>
              <a:pathLst>
                <a:path w="2437" h="1" fill="none" extrusionOk="0">
                  <a:moveTo>
                    <a:pt x="2436" y="0"/>
                  </a:moveTo>
                  <a:lnTo>
                    <a:pt x="1" y="0"/>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471"/>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 name="Shape 84"/>
          <p:cNvSpPr txBox="1">
            <a:spLocks/>
          </p:cNvSpPr>
          <p:nvPr/>
        </p:nvSpPr>
        <p:spPr>
          <a:xfrm>
            <a:off x="3048000" y="5119479"/>
            <a:ext cx="2962275" cy="609600"/>
          </a:xfrm>
          <a:prstGeom prst="rect">
            <a:avLst/>
          </a:prstGeom>
        </p:spPr>
        <p:txBody>
          <a:bodyPr vert="horz" lIns="121900" tIns="121900" rIns="121900" bIns="121900" rtlCol="0" anchor="b"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2800" dirty="0">
                <a:solidFill>
                  <a:srgbClr val="0070C0"/>
                </a:solidFill>
                <a:latin typeface="Roboto" panose="02000000000000000000" pitchFamily="2" charset="0"/>
                <a:ea typeface="Roboto" panose="02000000000000000000" pitchFamily="2" charset="0"/>
              </a:rPr>
              <a:t>Хранение</a:t>
            </a:r>
          </a:p>
        </p:txBody>
      </p:sp>
      <p:sp>
        <p:nvSpPr>
          <p:cNvPr id="32" name="Shape 84"/>
          <p:cNvSpPr txBox="1">
            <a:spLocks/>
          </p:cNvSpPr>
          <p:nvPr/>
        </p:nvSpPr>
        <p:spPr>
          <a:xfrm>
            <a:off x="6096000" y="5119479"/>
            <a:ext cx="2962275" cy="609600"/>
          </a:xfrm>
          <a:prstGeom prst="rect">
            <a:avLst/>
          </a:prstGeom>
        </p:spPr>
        <p:txBody>
          <a:bodyPr vert="horz" lIns="121900" tIns="121900" rIns="121900" bIns="121900" rtlCol="0" anchor="b"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3200" b="1" dirty="0">
                <a:solidFill>
                  <a:srgbClr val="FF0000"/>
                </a:solidFill>
                <a:latin typeface="Roboto" panose="02000000000000000000" pitchFamily="2" charset="0"/>
                <a:ea typeface="Roboto" panose="02000000000000000000" pitchFamily="2" charset="0"/>
              </a:rPr>
              <a:t>Поиск</a:t>
            </a:r>
          </a:p>
        </p:txBody>
      </p:sp>
      <p:sp>
        <p:nvSpPr>
          <p:cNvPr id="33" name="Shape 84"/>
          <p:cNvSpPr txBox="1">
            <a:spLocks/>
          </p:cNvSpPr>
          <p:nvPr/>
        </p:nvSpPr>
        <p:spPr>
          <a:xfrm>
            <a:off x="9140254" y="5119479"/>
            <a:ext cx="2962275" cy="609600"/>
          </a:xfrm>
          <a:prstGeom prst="rect">
            <a:avLst/>
          </a:prstGeom>
        </p:spPr>
        <p:txBody>
          <a:bodyPr vert="horz" lIns="121900" tIns="121900" rIns="121900" bIns="121900" rtlCol="0" anchor="b"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2800" dirty="0">
                <a:solidFill>
                  <a:srgbClr val="0070C0"/>
                </a:solidFill>
                <a:latin typeface="Roboto" panose="02000000000000000000" pitchFamily="2" charset="0"/>
                <a:ea typeface="Roboto" panose="02000000000000000000" pitchFamily="2" charset="0"/>
              </a:rPr>
              <a:t>Обработка</a:t>
            </a:r>
          </a:p>
        </p:txBody>
      </p:sp>
    </p:spTree>
    <p:extLst>
      <p:ext uri="{BB962C8B-B14F-4D97-AF65-F5344CB8AC3E}">
        <p14:creationId xmlns:p14="http://schemas.microsoft.com/office/powerpoint/2010/main" val="124318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6</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048000" y="177358"/>
            <a:ext cx="6392292"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Терминология</a:t>
            </a:r>
            <a:endParaRPr lang="en" sz="4000" dirty="0">
              <a:latin typeface="Roboto" panose="02000000000000000000" pitchFamily="2" charset="0"/>
              <a:ea typeface="Roboto" panose="02000000000000000000" pitchFamily="2" charset="0"/>
            </a:endParaRPr>
          </a:p>
        </p:txBody>
      </p:sp>
      <p:sp>
        <p:nvSpPr>
          <p:cNvPr id="19" name="Shape 84"/>
          <p:cNvSpPr txBox="1">
            <a:spLocks/>
          </p:cNvSpPr>
          <p:nvPr/>
        </p:nvSpPr>
        <p:spPr>
          <a:xfrm>
            <a:off x="3048000" y="1514475"/>
            <a:ext cx="8944992" cy="4552950"/>
          </a:xfrm>
          <a:prstGeom prst="rect">
            <a:avLst/>
          </a:prstGeom>
        </p:spPr>
        <p:txBody>
          <a:bodyPr vert="horz" lIns="121900" tIns="121900" rIns="121900" bIns="121900" rtlCol="0" anchor="t"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marL="685800" indent="-685800" algn="l">
              <a:lnSpc>
                <a:spcPct val="100000"/>
              </a:lnSpc>
              <a:buFont typeface="Arial" panose="020B0604020202020204" pitchFamily="34" charset="0"/>
              <a:buChar char="•"/>
            </a:pPr>
            <a:r>
              <a:rPr lang="ru-RU" sz="2800" dirty="0">
                <a:latin typeface="Roboto" panose="02000000000000000000" pitchFamily="2" charset="0"/>
                <a:ea typeface="Roboto" panose="02000000000000000000" pitchFamily="2" charset="0"/>
              </a:rPr>
              <a:t>Директория </a:t>
            </a:r>
            <a:r>
              <a:rPr lang="ru-RU" sz="2000" dirty="0">
                <a:solidFill>
                  <a:srgbClr val="6087CC"/>
                </a:solidFill>
                <a:latin typeface="Roboto" panose="02000000000000000000" pitchFamily="2" charset="0"/>
                <a:ea typeface="Roboto" panose="02000000000000000000" pitchFamily="2" charset="0"/>
              </a:rPr>
              <a:t>(каталог, папка) - объект в файловой системе, упрощающий организацию файлов.</a:t>
            </a:r>
            <a:br>
              <a:rPr lang="ru-RU" sz="2000" dirty="0">
                <a:solidFill>
                  <a:srgbClr val="6087CC"/>
                </a:solidFill>
                <a:latin typeface="Roboto" panose="02000000000000000000" pitchFamily="2" charset="0"/>
                <a:ea typeface="Roboto" panose="02000000000000000000" pitchFamily="2" charset="0"/>
              </a:rPr>
            </a:br>
            <a:endParaRPr lang="ru-RU" sz="2000" dirty="0">
              <a:solidFill>
                <a:srgbClr val="6087CC"/>
              </a:solidFill>
              <a:latin typeface="Roboto" panose="02000000000000000000" pitchFamily="2" charset="0"/>
              <a:ea typeface="Roboto" panose="02000000000000000000" pitchFamily="2" charset="0"/>
            </a:endParaRPr>
          </a:p>
          <a:p>
            <a:pPr marL="685800" indent="-685800" algn="l">
              <a:lnSpc>
                <a:spcPct val="100000"/>
              </a:lnSpc>
              <a:buFont typeface="Arial" panose="020B0604020202020204" pitchFamily="34" charset="0"/>
              <a:buChar char="•"/>
            </a:pPr>
            <a:r>
              <a:rPr lang="ru-RU" sz="2800" dirty="0">
                <a:latin typeface="Roboto" panose="02000000000000000000" pitchFamily="2" charset="0"/>
                <a:ea typeface="Roboto" panose="02000000000000000000" pitchFamily="2" charset="0"/>
              </a:rPr>
              <a:t>Индекс</a:t>
            </a:r>
            <a:r>
              <a:rPr lang="ru-RU" sz="2800" dirty="0">
                <a:solidFill>
                  <a:srgbClr val="6087CC"/>
                </a:solidFill>
                <a:latin typeface="Roboto" panose="02000000000000000000" pitchFamily="2" charset="0"/>
                <a:ea typeface="Roboto" panose="02000000000000000000" pitchFamily="2" charset="0"/>
              </a:rPr>
              <a:t> </a:t>
            </a:r>
            <a:r>
              <a:rPr lang="ru-RU" sz="2000" dirty="0">
                <a:solidFill>
                  <a:srgbClr val="6087CC"/>
                </a:solidFill>
                <a:latin typeface="Roboto" panose="02000000000000000000" pitchFamily="2" charset="0"/>
                <a:ea typeface="Roboto" panose="02000000000000000000" pitchFamily="2" charset="0"/>
              </a:rPr>
              <a:t>– указателем в общем смысле, в данной работе – указатель на место слов в файлах директорий под его управлением.</a:t>
            </a:r>
            <a:br>
              <a:rPr lang="ru-RU" sz="2000" dirty="0">
                <a:solidFill>
                  <a:srgbClr val="6087CC"/>
                </a:solidFill>
                <a:latin typeface="Roboto" panose="02000000000000000000" pitchFamily="2" charset="0"/>
                <a:ea typeface="Roboto" panose="02000000000000000000" pitchFamily="2" charset="0"/>
              </a:rPr>
            </a:br>
            <a:endParaRPr lang="ru-RU" sz="2000" dirty="0">
              <a:solidFill>
                <a:srgbClr val="6087CC"/>
              </a:solidFill>
              <a:latin typeface="Roboto" panose="02000000000000000000" pitchFamily="2" charset="0"/>
              <a:ea typeface="Roboto" panose="02000000000000000000" pitchFamily="2" charset="0"/>
            </a:endParaRPr>
          </a:p>
          <a:p>
            <a:pPr marL="685800" indent="-685800" algn="l">
              <a:lnSpc>
                <a:spcPct val="100000"/>
              </a:lnSpc>
              <a:buFont typeface="Arial" panose="020B0604020202020204" pitchFamily="34" charset="0"/>
              <a:buChar char="•"/>
            </a:pPr>
            <a:r>
              <a:rPr lang="ru-RU" sz="2800" dirty="0">
                <a:latin typeface="Roboto" panose="02000000000000000000" pitchFamily="2" charset="0"/>
                <a:ea typeface="Roboto" panose="02000000000000000000" pitchFamily="2" charset="0"/>
              </a:rPr>
              <a:t>Индексирование</a:t>
            </a:r>
            <a:r>
              <a:rPr lang="ru-RU" sz="3600" dirty="0">
                <a:solidFill>
                  <a:srgbClr val="6087CC"/>
                </a:solidFill>
                <a:latin typeface="Roboto" panose="02000000000000000000" pitchFamily="2" charset="0"/>
                <a:ea typeface="Roboto" panose="02000000000000000000" pitchFamily="2" charset="0"/>
              </a:rPr>
              <a:t> </a:t>
            </a:r>
            <a:r>
              <a:rPr lang="ru-RU" sz="2000" dirty="0">
                <a:solidFill>
                  <a:srgbClr val="6087CC"/>
                </a:solidFill>
                <a:latin typeface="Roboto" panose="02000000000000000000" pitchFamily="2" charset="0"/>
                <a:ea typeface="Roboto" panose="02000000000000000000" pitchFamily="2" charset="0"/>
              </a:rPr>
              <a:t>– процесс записи данных в индекс.</a:t>
            </a:r>
            <a:br>
              <a:rPr lang="ru-RU" sz="2000" dirty="0">
                <a:solidFill>
                  <a:srgbClr val="6087CC"/>
                </a:solidFill>
                <a:latin typeface="Roboto" panose="02000000000000000000" pitchFamily="2" charset="0"/>
                <a:ea typeface="Roboto" panose="02000000000000000000" pitchFamily="2" charset="0"/>
              </a:rPr>
            </a:br>
            <a:endParaRPr lang="ru-RU" sz="2000" dirty="0">
              <a:solidFill>
                <a:srgbClr val="6087CC"/>
              </a:solidFill>
              <a:latin typeface="Roboto" panose="02000000000000000000" pitchFamily="2" charset="0"/>
              <a:ea typeface="Roboto" panose="02000000000000000000" pitchFamily="2" charset="0"/>
            </a:endParaRPr>
          </a:p>
          <a:p>
            <a:pPr marL="685800" indent="-685800" algn="l">
              <a:lnSpc>
                <a:spcPct val="100000"/>
              </a:lnSpc>
              <a:buFont typeface="Arial" panose="020B0604020202020204" pitchFamily="34" charset="0"/>
              <a:buChar char="•"/>
            </a:pPr>
            <a:r>
              <a:rPr lang="ru-RU" sz="2800" dirty="0">
                <a:latin typeface="Roboto" panose="02000000000000000000" pitchFamily="2" charset="0"/>
                <a:ea typeface="Roboto" panose="02000000000000000000" pitchFamily="2" charset="0"/>
              </a:rPr>
              <a:t>Запрос на …</a:t>
            </a:r>
            <a:r>
              <a:rPr lang="ru-RU" sz="3600" dirty="0">
                <a:solidFill>
                  <a:srgbClr val="6087CC"/>
                </a:solidFill>
                <a:latin typeface="Roboto" panose="02000000000000000000" pitchFamily="2" charset="0"/>
                <a:ea typeface="Roboto" panose="02000000000000000000" pitchFamily="2" charset="0"/>
              </a:rPr>
              <a:t> </a:t>
            </a:r>
            <a:r>
              <a:rPr lang="ru-RU" sz="2000" dirty="0">
                <a:solidFill>
                  <a:srgbClr val="6087CC"/>
                </a:solidFill>
                <a:latin typeface="Roboto" panose="02000000000000000000" pitchFamily="2" charset="0"/>
                <a:ea typeface="Roboto" panose="02000000000000000000" pitchFamily="2" charset="0"/>
              </a:rPr>
              <a:t>– сущность (объект), к которой может быть применено действие и которая содержит всю необходимую для операции информацию.</a:t>
            </a:r>
          </a:p>
          <a:p>
            <a:pPr marL="685800" indent="-685800" algn="l">
              <a:buFont typeface="Arial" panose="020B0604020202020204" pitchFamily="34" charset="0"/>
              <a:buChar char="•"/>
            </a:pPr>
            <a:endParaRPr lang="ru-RU" sz="2800" dirty="0">
              <a:solidFill>
                <a:srgbClr val="6087CC"/>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93050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7</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3152775" y="167833"/>
            <a:ext cx="7953375"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Самый простой пример</a:t>
            </a:r>
          </a:p>
          <a:p>
            <a:pPr algn="l"/>
            <a:r>
              <a:rPr lang="ru-RU" sz="2400" dirty="0">
                <a:latin typeface="Roboto" panose="02000000000000000000" pitchFamily="2" charset="0"/>
                <a:ea typeface="Roboto" panose="02000000000000000000" pitchFamily="2" charset="0"/>
              </a:rPr>
              <a:t>Поиск в </a:t>
            </a:r>
            <a:r>
              <a:rPr lang="en-US" sz="2400" dirty="0">
                <a:latin typeface="Roboto" panose="02000000000000000000" pitchFamily="2" charset="0"/>
                <a:ea typeface="Roboto" panose="02000000000000000000" pitchFamily="2" charset="0"/>
              </a:rPr>
              <a:t>Windows </a:t>
            </a:r>
            <a:r>
              <a:rPr lang="ru-RU" sz="2400" dirty="0">
                <a:latin typeface="Roboto" panose="02000000000000000000" pitchFamily="2" charset="0"/>
                <a:ea typeface="Roboto" panose="02000000000000000000" pitchFamily="2" charset="0"/>
              </a:rPr>
              <a:t>проводнике</a:t>
            </a:r>
            <a:endParaRPr lang="en" sz="2400" dirty="0">
              <a:latin typeface="Roboto" panose="02000000000000000000" pitchFamily="2" charset="0"/>
              <a:ea typeface="Roboto" panose="02000000000000000000" pitchFamily="2" charset="0"/>
            </a:endParaRPr>
          </a:p>
        </p:txBody>
      </p:sp>
      <p:pic>
        <p:nvPicPr>
          <p:cNvPr id="40" name="Рисунок 3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2775" y="4121653"/>
            <a:ext cx="2231027" cy="2231027"/>
          </a:xfrm>
          <a:prstGeom prst="rect">
            <a:avLst/>
          </a:prstGeom>
        </p:spPr>
      </p:pic>
      <p:pic>
        <p:nvPicPr>
          <p:cNvPr id="42" name="Рисунок 4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2775" y="1579925"/>
            <a:ext cx="2228246" cy="2228246"/>
          </a:xfrm>
          <a:prstGeom prst="rect">
            <a:avLst/>
          </a:prstGeom>
        </p:spPr>
      </p:pic>
      <p:sp>
        <p:nvSpPr>
          <p:cNvPr id="43" name="Shape 84"/>
          <p:cNvSpPr txBox="1">
            <a:spLocks/>
          </p:cNvSpPr>
          <p:nvPr/>
        </p:nvSpPr>
        <p:spPr>
          <a:xfrm>
            <a:off x="5603132" y="1584794"/>
            <a:ext cx="6389859" cy="2223377"/>
          </a:xfrm>
          <a:prstGeom prst="rect">
            <a:avLst/>
          </a:prstGeom>
        </p:spPr>
        <p:txBody>
          <a:bodyPr vert="horz" lIns="121900" tIns="121900" rIns="121900" bIns="121900" rtlCol="0" anchor="t"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3600" dirty="0">
                <a:latin typeface="Roboto" panose="02000000000000000000" pitchFamily="2" charset="0"/>
                <a:ea typeface="Roboto" panose="02000000000000000000" pitchFamily="2" charset="0"/>
              </a:rPr>
              <a:t>Преимущества</a:t>
            </a:r>
            <a:br>
              <a:rPr lang="ru-RU" sz="3600" dirty="0">
                <a:latin typeface="Roboto" panose="02000000000000000000" pitchFamily="2" charset="0"/>
                <a:ea typeface="Roboto" panose="02000000000000000000" pitchFamily="2" charset="0"/>
              </a:rPr>
            </a:br>
            <a:endParaRPr lang="ru-RU" sz="2400" dirty="0">
              <a:latin typeface="Roboto" panose="02000000000000000000" pitchFamily="2" charset="0"/>
              <a:ea typeface="Roboto" panose="02000000000000000000" pitchFamily="2" charset="0"/>
            </a:endParaRPr>
          </a:p>
          <a:p>
            <a:pPr marL="457200" indent="-457200" algn="l">
              <a:buFont typeface="Roboto" panose="02000000000000000000" pitchFamily="2" charset="0"/>
              <a:buChar char="+"/>
            </a:pPr>
            <a:r>
              <a:rPr lang="ru-RU" sz="2400" dirty="0">
                <a:latin typeface="Roboto" panose="02000000000000000000" pitchFamily="2" charset="0"/>
                <a:ea typeface="Roboto" panose="02000000000000000000" pitchFamily="2" charset="0"/>
              </a:rPr>
              <a:t>Встроен в</a:t>
            </a:r>
            <a:r>
              <a:rPr lang="en-US" sz="2400" dirty="0">
                <a:latin typeface="Roboto" panose="02000000000000000000" pitchFamily="2" charset="0"/>
                <a:ea typeface="Roboto" panose="02000000000000000000" pitchFamily="2" charset="0"/>
              </a:rPr>
              <a:t> Windows</a:t>
            </a:r>
            <a:endParaRPr lang="ru-RU" sz="2400" dirty="0">
              <a:latin typeface="Roboto" panose="02000000000000000000" pitchFamily="2" charset="0"/>
              <a:ea typeface="Roboto" panose="02000000000000000000" pitchFamily="2" charset="0"/>
            </a:endParaRPr>
          </a:p>
          <a:p>
            <a:pPr marL="457200" indent="-457200" algn="l">
              <a:buFont typeface="Roboto" panose="02000000000000000000" pitchFamily="2" charset="0"/>
              <a:buChar char="+"/>
            </a:pPr>
            <a:r>
              <a:rPr lang="ru-RU" sz="2400" dirty="0">
                <a:latin typeface="Roboto" panose="02000000000000000000" pitchFamily="2" charset="0"/>
                <a:ea typeface="Roboto" panose="02000000000000000000" pitchFamily="2" charset="0"/>
              </a:rPr>
              <a:t>Не требует времени на создание индекса</a:t>
            </a:r>
            <a:endParaRPr lang="en-US" sz="2400" dirty="0">
              <a:latin typeface="Roboto" panose="02000000000000000000" pitchFamily="2" charset="0"/>
              <a:ea typeface="Roboto" panose="02000000000000000000" pitchFamily="2" charset="0"/>
            </a:endParaRPr>
          </a:p>
        </p:txBody>
      </p:sp>
      <p:sp>
        <p:nvSpPr>
          <p:cNvPr id="45" name="Shape 84"/>
          <p:cNvSpPr txBox="1">
            <a:spLocks/>
          </p:cNvSpPr>
          <p:nvPr/>
        </p:nvSpPr>
        <p:spPr>
          <a:xfrm>
            <a:off x="5603131" y="4121653"/>
            <a:ext cx="6389859" cy="2231027"/>
          </a:xfrm>
          <a:prstGeom prst="rect">
            <a:avLst/>
          </a:prstGeom>
        </p:spPr>
        <p:txBody>
          <a:bodyPr vert="horz" lIns="121900" tIns="121900" rIns="121900" bIns="121900" rtlCol="0" anchor="t"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3600" dirty="0">
                <a:latin typeface="Roboto" panose="02000000000000000000" pitchFamily="2" charset="0"/>
                <a:ea typeface="Roboto" panose="02000000000000000000" pitchFamily="2" charset="0"/>
              </a:rPr>
              <a:t>Недостатки</a:t>
            </a:r>
            <a:br>
              <a:rPr lang="ru-RU" sz="3600" dirty="0">
                <a:latin typeface="Roboto" panose="02000000000000000000" pitchFamily="2" charset="0"/>
                <a:ea typeface="Roboto" panose="02000000000000000000" pitchFamily="2" charset="0"/>
              </a:rPr>
            </a:br>
            <a:endParaRPr lang="ru-RU" sz="2000" dirty="0">
              <a:latin typeface="Roboto" panose="02000000000000000000" pitchFamily="2" charset="0"/>
              <a:ea typeface="Roboto" panose="02000000000000000000" pitchFamily="2" charset="0"/>
            </a:endParaRPr>
          </a:p>
          <a:p>
            <a:pPr marL="457200" indent="-457200" algn="l">
              <a:buFontTx/>
              <a:buChar char="-"/>
            </a:pPr>
            <a:r>
              <a:rPr lang="ru-RU" sz="2400" dirty="0">
                <a:latin typeface="Roboto" panose="02000000000000000000" pitchFamily="2" charset="0"/>
                <a:ea typeface="Roboto" panose="02000000000000000000" pitchFamily="2" charset="0"/>
              </a:rPr>
              <a:t>Медленный</a:t>
            </a:r>
          </a:p>
          <a:p>
            <a:pPr marL="457200" indent="-457200" algn="l">
              <a:buFontTx/>
              <a:buChar char="-"/>
            </a:pPr>
            <a:r>
              <a:rPr lang="ru-RU" sz="2400" dirty="0">
                <a:latin typeface="Roboto" panose="02000000000000000000" pitchFamily="2" charset="0"/>
                <a:ea typeface="Roboto" panose="02000000000000000000" pitchFamily="2" charset="0"/>
              </a:rPr>
              <a:t>Очень долгий поиск по содержимому</a:t>
            </a:r>
            <a:endParaRPr lang="e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7988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7"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8</a:t>
            </a:fld>
            <a:endParaRPr lang="ru-RU">
              <a:latin typeface="Roboto" panose="02000000000000000000" pitchFamily="2" charset="0"/>
              <a:ea typeface="Roboto" panose="02000000000000000000" pitchFamily="2" charset="0"/>
            </a:endParaRPr>
          </a:p>
        </p:txBody>
      </p:sp>
      <p:sp>
        <p:nvSpPr>
          <p:cNvPr id="29" name="Shape 84"/>
          <p:cNvSpPr txBox="1">
            <a:spLocks/>
          </p:cNvSpPr>
          <p:nvPr/>
        </p:nvSpPr>
        <p:spPr>
          <a:xfrm>
            <a:off x="4539025" y="349244"/>
            <a:ext cx="6119396"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Цель разработки</a:t>
            </a:r>
            <a:endParaRPr lang="en" sz="2400" dirty="0">
              <a:latin typeface="Roboto" panose="02000000000000000000" pitchFamily="2" charset="0"/>
              <a:ea typeface="Roboto" panose="02000000000000000000" pitchFamily="2" charset="0"/>
            </a:endParaRPr>
          </a:p>
        </p:txBody>
      </p:sp>
      <p:sp>
        <p:nvSpPr>
          <p:cNvPr id="9" name="Shape 84"/>
          <p:cNvSpPr txBox="1">
            <a:spLocks/>
          </p:cNvSpPr>
          <p:nvPr/>
        </p:nvSpPr>
        <p:spPr>
          <a:xfrm>
            <a:off x="3048000" y="1940732"/>
            <a:ext cx="8944992" cy="2304166"/>
          </a:xfrm>
          <a:prstGeom prst="rect">
            <a:avLst/>
          </a:prstGeom>
        </p:spPr>
        <p:txBody>
          <a:bodyPr vert="horz" lIns="121900" tIns="121900" rIns="121900" bIns="121900" rtlCol="0" anchor="t"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2400" i="1" dirty="0">
                <a:latin typeface="Roboto" panose="02000000000000000000" pitchFamily="2" charset="0"/>
                <a:ea typeface="Roboto" panose="02000000000000000000" pitchFamily="2" charset="0"/>
              </a:rPr>
              <a:t>Неформально</a:t>
            </a:r>
            <a:r>
              <a:rPr lang="ru-RU" sz="2400" dirty="0">
                <a:latin typeface="Roboto" panose="02000000000000000000" pitchFamily="2" charset="0"/>
                <a:ea typeface="Roboto" panose="02000000000000000000" pitchFamily="2" charset="0"/>
              </a:rPr>
              <a:t>: сделать программу, позволяющую производить поиск по файлам в директории, ищущую по содержимому и именам файлов </a:t>
            </a:r>
            <a:r>
              <a:rPr lang="ru-RU" sz="2800" b="1" dirty="0">
                <a:solidFill>
                  <a:srgbClr val="00B050"/>
                </a:solidFill>
                <a:latin typeface="Roboto" panose="02000000000000000000" pitchFamily="2" charset="0"/>
                <a:ea typeface="Roboto" panose="02000000000000000000" pitchFamily="2" charset="0"/>
              </a:rPr>
              <a:t>быстрее</a:t>
            </a:r>
            <a:r>
              <a:rPr lang="ru-RU" sz="2400" dirty="0">
                <a:latin typeface="Roboto" panose="02000000000000000000" pitchFamily="2" charset="0"/>
                <a:ea typeface="Roboto" panose="02000000000000000000" pitchFamily="2" charset="0"/>
              </a:rPr>
              <a:t>, чем стандартные средства </a:t>
            </a:r>
            <a:r>
              <a:rPr lang="en-US" sz="2400" dirty="0">
                <a:latin typeface="Roboto" panose="02000000000000000000" pitchFamily="2" charset="0"/>
                <a:ea typeface="Roboto" panose="02000000000000000000" pitchFamily="2" charset="0"/>
              </a:rPr>
              <a:t>MS WINDOWS.</a:t>
            </a:r>
            <a:endParaRPr lang="ru-RU" sz="2400" dirty="0">
              <a:latin typeface="Roboto" panose="02000000000000000000" pitchFamily="2" charset="0"/>
              <a:ea typeface="Roboto" panose="02000000000000000000" pitchFamily="2" charset="0"/>
            </a:endParaRPr>
          </a:p>
        </p:txBody>
      </p:sp>
      <p:grpSp>
        <p:nvGrpSpPr>
          <p:cNvPr id="10" name="Shape 391"/>
          <p:cNvGrpSpPr/>
          <p:nvPr/>
        </p:nvGrpSpPr>
        <p:grpSpPr>
          <a:xfrm>
            <a:off x="3276920" y="246959"/>
            <a:ext cx="1108971" cy="1162742"/>
            <a:chOff x="5961125" y="1623900"/>
            <a:chExt cx="427450" cy="448175"/>
          </a:xfrm>
        </p:grpSpPr>
        <p:sp>
          <p:nvSpPr>
            <p:cNvPr id="11" name="Shape 392"/>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dirty="0">
                <a:highlight>
                  <a:srgbClr val="434343"/>
                </a:highlight>
              </a:endParaRPr>
            </a:p>
          </p:txBody>
        </p:sp>
        <p:sp>
          <p:nvSpPr>
            <p:cNvPr id="12" name="Shape 393"/>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dirty="0">
                <a:highlight>
                  <a:srgbClr val="434343"/>
                </a:highlight>
              </a:endParaRPr>
            </a:p>
          </p:txBody>
        </p:sp>
        <p:sp>
          <p:nvSpPr>
            <p:cNvPr id="13" name="Shape 394"/>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highlight>
                  <a:srgbClr val="434343"/>
                </a:highlight>
              </a:endParaRPr>
            </a:p>
          </p:txBody>
        </p:sp>
        <p:sp>
          <p:nvSpPr>
            <p:cNvPr id="14" name="Shape 395"/>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highlight>
                  <a:srgbClr val="434343"/>
                </a:highlight>
              </a:endParaRPr>
            </a:p>
          </p:txBody>
        </p:sp>
        <p:sp>
          <p:nvSpPr>
            <p:cNvPr id="15" name="Shape 396"/>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highlight>
                  <a:srgbClr val="434343"/>
                </a:highlight>
              </a:endParaRPr>
            </a:p>
          </p:txBody>
        </p:sp>
        <p:sp>
          <p:nvSpPr>
            <p:cNvPr id="16" name="Shape 397"/>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highlight>
                  <a:srgbClr val="434343"/>
                </a:highlight>
              </a:endParaRPr>
            </a:p>
          </p:txBody>
        </p:sp>
        <p:sp>
          <p:nvSpPr>
            <p:cNvPr id="17" name="Shape 398"/>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38100" cap="rnd" cmpd="sng">
              <a:solidFill>
                <a:srgbClr val="073763"/>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highlight>
                  <a:srgbClr val="434343"/>
                </a:highlight>
              </a:endParaRPr>
            </a:p>
          </p:txBody>
        </p:sp>
      </p:gr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014" y="5110910"/>
            <a:ext cx="1042417" cy="1042417"/>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8060" y="5157643"/>
            <a:ext cx="1030085" cy="1030085"/>
          </a:xfrm>
          <a:prstGeom prst="rect">
            <a:avLst/>
          </a:prstGeom>
        </p:spPr>
      </p:pic>
      <p:sp>
        <p:nvSpPr>
          <p:cNvPr id="8" name="TextBox 7"/>
          <p:cNvSpPr txBox="1"/>
          <p:nvPr/>
        </p:nvSpPr>
        <p:spPr>
          <a:xfrm>
            <a:off x="4254810" y="4955011"/>
            <a:ext cx="906752" cy="1354217"/>
          </a:xfrm>
          <a:prstGeom prst="rect">
            <a:avLst/>
          </a:prstGeom>
          <a:noFill/>
        </p:spPr>
        <p:txBody>
          <a:bodyPr wrap="square" rtlCol="0">
            <a:spAutoFit/>
          </a:bodyPr>
          <a:lstStyle/>
          <a:p>
            <a:pPr algn="ctr"/>
            <a:r>
              <a:rPr lang="en-US" sz="6600" b="1" dirty="0"/>
              <a:t>&gt;</a:t>
            </a:r>
          </a:p>
          <a:p>
            <a:pPr algn="ctr"/>
            <a:r>
              <a:rPr lang="ru-RU" sz="1600" b="1" dirty="0"/>
              <a:t>больше</a:t>
            </a:r>
          </a:p>
        </p:txBody>
      </p:sp>
      <p:sp>
        <p:nvSpPr>
          <p:cNvPr id="24" name="TextBox 23"/>
          <p:cNvSpPr txBox="1"/>
          <p:nvPr/>
        </p:nvSpPr>
        <p:spPr>
          <a:xfrm>
            <a:off x="8265262" y="4955011"/>
            <a:ext cx="906752" cy="1354217"/>
          </a:xfrm>
          <a:prstGeom prst="rect">
            <a:avLst/>
          </a:prstGeom>
          <a:noFill/>
        </p:spPr>
        <p:txBody>
          <a:bodyPr wrap="square" rtlCol="0">
            <a:spAutoFit/>
          </a:bodyPr>
          <a:lstStyle/>
          <a:p>
            <a:pPr algn="ctr"/>
            <a:r>
              <a:rPr lang="en-US" sz="6600" b="1" dirty="0"/>
              <a:t>&lt;</a:t>
            </a:r>
          </a:p>
          <a:p>
            <a:pPr algn="ctr"/>
            <a:r>
              <a:rPr lang="ru-RU" sz="1600" b="1" dirty="0"/>
              <a:t>меньше</a:t>
            </a:r>
          </a:p>
        </p:txBody>
      </p:sp>
    </p:spTree>
    <p:extLst>
      <p:ext uri="{BB962C8B-B14F-4D97-AF65-F5344CB8AC3E}">
        <p14:creationId xmlns:p14="http://schemas.microsoft.com/office/powerpoint/2010/main" val="307466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descr="photo-1434030216411-0b793f4b4173.jpg"/>
          <p:cNvPicPr preferRelativeResize="0"/>
          <p:nvPr/>
        </p:nvPicPr>
        <p:blipFill rotWithShape="1">
          <a:blip r:embed="rId3">
            <a:alphaModFix/>
          </a:blip>
          <a:srcRect l="28831" r="30600"/>
          <a:stretch/>
        </p:blipFill>
        <p:spPr>
          <a:xfrm>
            <a:off x="0" y="0"/>
            <a:ext cx="2782165" cy="6858000"/>
          </a:xfrm>
          <a:prstGeom prst="rect">
            <a:avLst/>
          </a:prstGeom>
          <a:noFill/>
          <a:ln>
            <a:noFill/>
          </a:ln>
        </p:spPr>
      </p:pic>
      <p:sp>
        <p:nvSpPr>
          <p:cNvPr id="6" name="Shape 84"/>
          <p:cNvSpPr txBox="1">
            <a:spLocks/>
          </p:cNvSpPr>
          <p:nvPr/>
        </p:nvSpPr>
        <p:spPr>
          <a:xfrm>
            <a:off x="3076575" y="194699"/>
            <a:ext cx="8677275" cy="1017780"/>
          </a:xfrm>
          <a:prstGeom prst="rect">
            <a:avLst/>
          </a:prstGeom>
        </p:spPr>
        <p:txBody>
          <a:bodyPr vert="horz" lIns="121900" tIns="121900" rIns="121900" bIns="121900" rtlCol="0" anchor="ctr"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r>
              <a:rPr lang="ru-RU" sz="4000" dirty="0">
                <a:latin typeface="Roboto" panose="02000000000000000000" pitchFamily="2" charset="0"/>
                <a:ea typeface="Roboto" panose="02000000000000000000" pitchFamily="2" charset="0"/>
              </a:rPr>
              <a:t>Существующие решения</a:t>
            </a:r>
            <a:endParaRPr lang="en" sz="4000" dirty="0">
              <a:latin typeface="Roboto" panose="02000000000000000000" pitchFamily="2" charset="0"/>
              <a:ea typeface="Roboto" panose="02000000000000000000" pitchFamily="2" charset="0"/>
            </a:endParaRPr>
          </a:p>
        </p:txBody>
      </p:sp>
      <p:sp>
        <p:nvSpPr>
          <p:cNvPr id="7" name="Нижний колонтитул 3"/>
          <p:cNvSpPr txBox="1">
            <a:spLocks/>
          </p:cNvSpPr>
          <p:nvPr/>
        </p:nvSpPr>
        <p:spPr>
          <a:xfrm>
            <a:off x="4038600" y="6430729"/>
            <a:ext cx="41148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200" dirty="0">
                <a:solidFill>
                  <a:schemeClr val="tx1">
                    <a:lumMod val="50000"/>
                    <a:lumOff val="50000"/>
                  </a:schemeClr>
                </a:solidFill>
                <a:latin typeface="Roboto" panose="02000000000000000000" pitchFamily="2" charset="0"/>
                <a:ea typeface="Roboto" panose="02000000000000000000" pitchFamily="2" charset="0"/>
              </a:rPr>
              <a:t>Высшая школа экономики, 2017</a:t>
            </a:r>
          </a:p>
        </p:txBody>
      </p:sp>
      <p:sp>
        <p:nvSpPr>
          <p:cNvPr id="8" name="Номер слайда 4"/>
          <p:cNvSpPr txBox="1">
            <a:spLocks/>
          </p:cNvSpPr>
          <p:nvPr/>
        </p:nvSpPr>
        <p:spPr>
          <a:xfrm>
            <a:off x="9249792" y="6430730"/>
            <a:ext cx="2743200" cy="365125"/>
          </a:xfrm>
          <a:prstGeom prst="rect">
            <a:avLst/>
          </a:prstGeom>
        </p:spPr>
        <p:txBody>
          <a:bodyPr vert="horz" lIns="91425" tIns="91425" rIns="91425" bIns="91425" rtlCol="0" anchor="t" anchorCtr="0">
            <a:noAutofit/>
          </a:bodyP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3C75E4-F0F4-4E70-A21D-227802847F16}" type="slidenum">
              <a:rPr lang="ru-RU" smtClean="0">
                <a:latin typeface="Roboto" panose="02000000000000000000" pitchFamily="2" charset="0"/>
                <a:ea typeface="Roboto" panose="02000000000000000000" pitchFamily="2" charset="0"/>
              </a:rPr>
              <a:pPr/>
              <a:t>9</a:t>
            </a:fld>
            <a:endParaRPr lang="ru-RU">
              <a:latin typeface="Roboto" panose="02000000000000000000" pitchFamily="2" charset="0"/>
              <a:ea typeface="Roboto" panose="02000000000000000000" pitchFamily="2" charset="0"/>
            </a:endParaRPr>
          </a:p>
        </p:txBody>
      </p:sp>
      <p:grpSp>
        <p:nvGrpSpPr>
          <p:cNvPr id="12" name="Группа 11"/>
          <p:cNvGrpSpPr/>
          <p:nvPr/>
        </p:nvGrpSpPr>
        <p:grpSpPr>
          <a:xfrm>
            <a:off x="6700681" y="4083554"/>
            <a:ext cx="5053169" cy="2052033"/>
            <a:chOff x="7415212" y="4044644"/>
            <a:chExt cx="5053169" cy="2052033"/>
          </a:xfrm>
        </p:grpSpPr>
        <p:pic>
          <p:nvPicPr>
            <p:cNvPr id="11" name="Рисунок 10"/>
            <p:cNvPicPr>
              <a:picLocks noChangeAspect="1"/>
            </p:cNvPicPr>
            <p:nvPr/>
          </p:nvPicPr>
          <p:blipFill>
            <a:blip r:embed="rId4"/>
            <a:stretch>
              <a:fillRect/>
            </a:stretch>
          </p:blipFill>
          <p:spPr>
            <a:xfrm>
              <a:off x="8606854" y="4441671"/>
              <a:ext cx="1677302" cy="1257977"/>
            </a:xfrm>
            <a:prstGeom prst="rect">
              <a:avLst/>
            </a:prstGeom>
          </p:spPr>
        </p:pic>
        <p:pic>
          <p:nvPicPr>
            <p:cNvPr id="9" name="Рисунок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5212" y="4044644"/>
              <a:ext cx="1472057" cy="2052033"/>
            </a:xfrm>
            <a:prstGeom prst="rect">
              <a:avLst/>
            </a:prstGeom>
          </p:spPr>
        </p:pic>
        <p:pic>
          <p:nvPicPr>
            <p:cNvPr id="2052" name="Picture 4" descr="Картинки по запросу архивариус программа"/>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8911" y="4292692"/>
              <a:ext cx="2389470" cy="1555934"/>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Shape 84"/>
          <p:cNvSpPr txBox="1">
            <a:spLocks/>
          </p:cNvSpPr>
          <p:nvPr/>
        </p:nvSpPr>
        <p:spPr>
          <a:xfrm>
            <a:off x="3076575" y="1286233"/>
            <a:ext cx="8944992" cy="2986310"/>
          </a:xfrm>
          <a:prstGeom prst="rect">
            <a:avLst/>
          </a:prstGeom>
        </p:spPr>
        <p:txBody>
          <a:bodyPr vert="horz" lIns="121900" tIns="121900" rIns="121900" bIns="121900" rtlCol="0" anchor="t" anchorCtr="0">
            <a:noAutofit/>
          </a:bodyPr>
          <a:lstStyle>
            <a:lvl1pPr lvl="0" algn="r" defTabSz="914400" rtl="0" eaLnBrk="1" latinLnBrk="0" hangingPunct="1">
              <a:lnSpc>
                <a:spcPct val="90000"/>
              </a:lnSpc>
              <a:spcBef>
                <a:spcPts val="0"/>
              </a:spcBef>
              <a:buClr>
                <a:srgbClr val="073763"/>
              </a:buClr>
              <a:buSzPct val="100000"/>
              <a:buNone/>
              <a:defRPr sz="6400" kern="1200">
                <a:solidFill>
                  <a:srgbClr val="073763"/>
                </a:solidFill>
                <a:latin typeface="+mj-lt"/>
                <a:ea typeface="+mj-ea"/>
                <a:cs typeface="+mj-cs"/>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marL="685800" indent="-685800" algn="l">
              <a:buFont typeface="Arial" panose="020B0604020202020204" pitchFamily="34" charset="0"/>
              <a:buChar char="•"/>
            </a:pPr>
            <a:r>
              <a:rPr lang="en-US" sz="2800" dirty="0">
                <a:latin typeface="Roboto" panose="02000000000000000000" pitchFamily="2" charset="0"/>
                <a:ea typeface="Roboto" panose="02000000000000000000" pitchFamily="2" charset="0"/>
              </a:rPr>
              <a:t>Copernic</a:t>
            </a:r>
          </a:p>
          <a:p>
            <a:pPr marL="685800" indent="-685800" algn="l">
              <a:buFont typeface="Arial" panose="020B0604020202020204" pitchFamily="34" charset="0"/>
              <a:buChar char="•"/>
            </a:pPr>
            <a:r>
              <a:rPr lang="en-US" sz="2800" dirty="0" err="1">
                <a:latin typeface="Roboto" panose="02000000000000000000" pitchFamily="2" charset="0"/>
                <a:ea typeface="Roboto" panose="02000000000000000000" pitchFamily="2" charset="0"/>
              </a:rPr>
              <a:t>FileSearchy</a:t>
            </a:r>
            <a:endParaRPr lang="en-US" sz="2800" dirty="0">
              <a:latin typeface="Roboto" panose="02000000000000000000" pitchFamily="2" charset="0"/>
              <a:ea typeface="Roboto" panose="02000000000000000000" pitchFamily="2" charset="0"/>
            </a:endParaRPr>
          </a:p>
          <a:p>
            <a:pPr marL="685800" indent="-685800" algn="l">
              <a:buFont typeface="Arial" panose="020B0604020202020204" pitchFamily="34" charset="0"/>
              <a:buChar char="•"/>
            </a:pPr>
            <a:r>
              <a:rPr lang="ru-RU" sz="2800" dirty="0">
                <a:latin typeface="Roboto" panose="02000000000000000000" pitchFamily="2" charset="0"/>
                <a:ea typeface="Roboto" panose="02000000000000000000" pitchFamily="2" charset="0"/>
              </a:rPr>
              <a:t>Архивариус 3000</a:t>
            </a:r>
          </a:p>
        </p:txBody>
      </p:sp>
    </p:spTree>
    <p:extLst>
      <p:ext uri="{BB962C8B-B14F-4D97-AF65-F5344CB8AC3E}">
        <p14:creationId xmlns:p14="http://schemas.microsoft.com/office/powerpoint/2010/main" val="157836343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1225</Words>
  <Application>Microsoft Office PowerPoint</Application>
  <PresentationFormat>Широкоэкранный</PresentationFormat>
  <Paragraphs>198</Paragraphs>
  <Slides>25</Slides>
  <Notes>22</Notes>
  <HiddenSlides>0</HiddenSlides>
  <MMClips>1</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25</vt:i4>
      </vt:variant>
    </vt:vector>
  </HeadingPairs>
  <TitlesOfParts>
    <vt:vector size="31" baseType="lpstr">
      <vt:lpstr>Arial</vt:lpstr>
      <vt:lpstr>Calibri</vt:lpstr>
      <vt:lpstr>Calibri Light</vt:lpstr>
      <vt:lpstr>Nunito Sans</vt:lpstr>
      <vt:lpstr>Roboto</vt:lpstr>
      <vt:lpstr>Тема Office</vt:lpstr>
      <vt:lpstr>Факультет компьютерных наук Департамент программной инженерии Курсовая работа</vt:lpstr>
      <vt:lpstr>Вводная часть</vt:lpstr>
      <vt:lpstr>Данные — зарегистрированная информация; представление фактов, понятий или инструкций в форме, приемлемой для общения, интерпретации, или обработки человеком или с помощью автоматических средств (ISO/IEC/IEEE 24765-2010).</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2 часть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Github</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Факультет компьютерных наук Департамент программной инженерии Курсовая работа</dc:title>
  <dc:creator>Смилянский Александр Андреевич</dc:creator>
  <cp:lastModifiedBy>Смилянский Александр Андреевич</cp:lastModifiedBy>
  <cp:revision>35</cp:revision>
  <dcterms:created xsi:type="dcterms:W3CDTF">2017-04-20T17:12:52Z</dcterms:created>
  <dcterms:modified xsi:type="dcterms:W3CDTF">2017-04-20T23:55:15Z</dcterms:modified>
</cp:coreProperties>
</file>