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0F4E-B1EA-405A-831E-279784135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73CCB-A461-4623-B689-1B9D7B2BC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92D47-2362-41E4-A70A-1BFC9CC6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7045-158C-4B8D-BB8E-DF1CB566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82CB1-C925-4F61-890C-FE7D0CF0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2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47A5-1CB3-458F-A188-79BC628A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AE097-DFEA-4555-B246-94C69032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30C6-346D-44F4-B92E-48F3F203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D0FA7-BEB6-4BD8-BDB6-81C4FC75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864FF-E269-4275-839F-D56720CE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17607B-54ED-4786-9DC2-C819965147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E43E5-1F19-4056-9821-E9D76774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9E2-CB57-484C-BAA1-662B1F57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E49A-FBE9-4CCE-A0F6-74E2949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EDB24-DC3C-458E-948F-019C2E7F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3503-887B-4C01-BD8C-D05DFBCE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AD204-3D92-431D-9551-805943C59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D1ACD-AABB-4B02-B962-2E4DB9B72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C1DE7-D441-4E1B-B114-5AE9679C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2F2B9-04F9-4112-BD16-FE023CBE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9564-362F-4FC9-A9D8-6DFE2226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3A926-EF29-4567-8B6D-0441AAA19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79911-EE47-4E2C-A638-3E7AA98D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E63C-FC7C-4603-A232-7C33E10E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AB16-FC31-42BF-839A-D51DB7C4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A569-0B52-4CD3-B07D-34AD7AA9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F2C2-27AD-4B45-887C-11234B03A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EC8D-1596-4A23-8019-C62BF0301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CF6CD-B887-451D-9FEC-A69D561B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1468-5775-4E5C-A501-ED9F28DE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5FD30-6B41-4362-A957-219D9258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66EC-F6D4-4030-993E-A9080CD4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D6511-29B6-4C10-9CE6-ACDA86FDF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9CA40-456B-4D4A-B674-4CD656A70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ECB3-57BC-439B-AF31-7EFD4B7C6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324C-5D70-41E8-A4D9-13DE5CBE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BB54-4982-4657-90F3-6A357F840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57504-F00E-4245-A8E0-04F6B51C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CB9D-1630-4FD4-8570-63674D91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0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5928-EBD9-4EEC-82B6-857F017D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6E0B26-F88A-4E22-A3F4-FC137E42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00E0-0925-4359-8D43-EC19EDDD1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39E7F-65C4-48B0-9ECA-C4139157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E8867-E57F-40F9-86BB-93B21261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920BC-C6A5-4174-8F36-1CC47B4E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EB55-AB22-4460-B00F-966249C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23AB-F781-4B2D-9DE1-8B57DA2B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373D-06D2-4837-863D-3FD674685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475C-476B-4DAB-A355-A41E492EF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EE87E-E803-48A3-8F09-28706D94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63C4A-4692-410B-BE6E-3F39B60DA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983F7-65CF-4AE8-A093-D6E43D2B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7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CF7C-9480-4F6C-922D-A73043A2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98BE4-342E-467B-BC03-E0FDCBBDC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9CDF5-C7CF-42AB-89DE-9AB47E01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88A4E-3741-433A-AF12-AD97B538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584AB-8B81-40B1-9B41-3DCF6824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A9B68-23CB-416B-AD40-131DC34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4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2753A-8332-4E4E-B821-A5513648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A62D6-14F2-46ED-AD4A-977F1893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018FB-B4FF-487D-A473-C694C3036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C541-71C0-43FA-B841-C6A9FD087892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4ABA-5522-4F11-90E5-A76722180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E36D-6D2D-4D45-9332-0B7CE36DD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3212A-B7B1-424F-A856-6B7F42098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3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5B9CF43F-EF31-43BB-B62B-DAAAECF316BD}"/>
              </a:ext>
            </a:extLst>
          </p:cNvPr>
          <p:cNvSpPr/>
          <p:nvPr/>
        </p:nvSpPr>
        <p:spPr>
          <a:xfrm>
            <a:off x="233788" y="62521"/>
            <a:ext cx="780201" cy="504465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Cohort definition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1277780A-F569-43BD-BBDB-930755E34F2D}"/>
              </a:ext>
            </a:extLst>
          </p:cNvPr>
          <p:cNvSpPr/>
          <p:nvPr/>
        </p:nvSpPr>
        <p:spPr>
          <a:xfrm>
            <a:off x="1355540" y="648152"/>
            <a:ext cx="949511" cy="407949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6FA5EBF0-B00B-4B49-98D0-DBF7BFF4C35C}"/>
              </a:ext>
            </a:extLst>
          </p:cNvPr>
          <p:cNvSpPr/>
          <p:nvPr/>
        </p:nvSpPr>
        <p:spPr>
          <a:xfrm>
            <a:off x="227068" y="2739940"/>
            <a:ext cx="793640" cy="582982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 CDM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DC52E89-AE3E-4C04-BF13-BEEFB425B185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 rot="5400000">
            <a:off x="555922" y="601602"/>
            <a:ext cx="13593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4248130-2681-48F2-A3FA-1BDE1B277DDE}"/>
              </a:ext>
            </a:extLst>
          </p:cNvPr>
          <p:cNvSpPr/>
          <p:nvPr/>
        </p:nvSpPr>
        <p:spPr>
          <a:xfrm>
            <a:off x="66675" y="669570"/>
            <a:ext cx="111442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</a:t>
            </a:r>
            <a:r>
              <a:rPr lang="en-US" sz="1100" dirty="0" err="1"/>
              <a:t>xSpec</a:t>
            </a:r>
            <a:r>
              <a:rPr lang="en-US" sz="1100" dirty="0"/>
              <a:t> cohort </a:t>
            </a:r>
            <a:r>
              <a:rPr lang="en-US" sz="1100" dirty="0" err="1"/>
              <a:t>defintion</a:t>
            </a:r>
            <a:endParaRPr lang="en-US" sz="11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709D364-E4C0-4515-9080-0AB1B78A5AAC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>
          <a:xfrm>
            <a:off x="1181101" y="852127"/>
            <a:ext cx="174439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Flowchart: Document 31">
            <a:extLst>
              <a:ext uri="{FF2B5EF4-FFF2-40B4-BE49-F238E27FC236}">
                <a16:creationId xmlns:a16="http://schemas.microsoft.com/office/drawing/2014/main" id="{3988462C-1F7C-497F-AE80-65A58BE99655}"/>
              </a:ext>
            </a:extLst>
          </p:cNvPr>
          <p:cNvSpPr/>
          <p:nvPr/>
        </p:nvSpPr>
        <p:spPr>
          <a:xfrm>
            <a:off x="997688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Cases</a:t>
            </a:r>
          </a:p>
        </p:txBody>
      </p: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FE6EDEDE-70F2-4BBB-B08E-37CBB7604EB8}"/>
              </a:ext>
            </a:extLst>
          </p:cNvPr>
          <p:cNvSpPr/>
          <p:nvPr/>
        </p:nvSpPr>
        <p:spPr>
          <a:xfrm>
            <a:off x="1869263" y="1773607"/>
            <a:ext cx="793640" cy="365114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Non-cases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46A1115-595C-4079-9B0B-7DC6DFF3FD65}"/>
              </a:ext>
            </a:extLst>
          </p:cNvPr>
          <p:cNvCxnSpPr>
            <a:cxnSpLocks/>
            <a:stCxn id="59" idx="2"/>
            <a:endCxn id="32" idx="0"/>
          </p:cNvCxnSpPr>
          <p:nvPr/>
        </p:nvCxnSpPr>
        <p:spPr>
          <a:xfrm rot="5400000">
            <a:off x="1522125" y="1465436"/>
            <a:ext cx="180555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1862958-6306-4FA3-B8AA-F9304CAE9021}"/>
              </a:ext>
            </a:extLst>
          </p:cNvPr>
          <p:cNvCxnSpPr>
            <a:cxnSpLocks/>
            <a:stCxn id="59" idx="2"/>
            <a:endCxn id="37" idx="0"/>
          </p:cNvCxnSpPr>
          <p:nvPr/>
        </p:nvCxnSpPr>
        <p:spPr>
          <a:xfrm rot="16200000" flipH="1">
            <a:off x="1957912" y="1465435"/>
            <a:ext cx="180555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61AAC8D-7C8B-4609-A030-09927D78876A}"/>
              </a:ext>
            </a:extLst>
          </p:cNvPr>
          <p:cNvSpPr/>
          <p:nvPr/>
        </p:nvSpPr>
        <p:spPr>
          <a:xfrm>
            <a:off x="1252452" y="2330227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 predictive model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FB2B8FC3-1768-4A90-B02A-806D7D0F8D98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rot="16200000" flipH="1">
            <a:off x="1504579" y="2004511"/>
            <a:ext cx="215644" cy="435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E14AE4-6512-4970-86FA-777DA9296139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1940367" y="2004511"/>
            <a:ext cx="215644" cy="43578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E0925F2-85CE-466B-8E4D-E82D98BCD174}"/>
              </a:ext>
            </a:extLst>
          </p:cNvPr>
          <p:cNvSpPr/>
          <p:nvPr/>
        </p:nvSpPr>
        <p:spPr>
          <a:xfrm>
            <a:off x="1253079" y="2842524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trained model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6E5AB5-7BFA-43C5-9915-43655E7F9263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 rot="16200000" flipH="1">
            <a:off x="1757016" y="2768618"/>
            <a:ext cx="147184" cy="6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DE52A71-E30A-47F9-8F4E-ED9C88C1AB7D}"/>
              </a:ext>
            </a:extLst>
          </p:cNvPr>
          <p:cNvCxnSpPr>
            <a:cxnSpLocks/>
            <a:stCxn id="34" idx="4"/>
            <a:endCxn id="49" idx="1"/>
          </p:cNvCxnSpPr>
          <p:nvPr/>
        </p:nvCxnSpPr>
        <p:spPr>
          <a:xfrm flipV="1">
            <a:off x="1020708" y="3025081"/>
            <a:ext cx="232371" cy="63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FF8DC7F-7188-4C9A-84DB-C2B26C28F8BE}"/>
              </a:ext>
            </a:extLst>
          </p:cNvPr>
          <p:cNvCxnSpPr>
            <a:cxnSpLocks/>
            <a:stCxn id="34" idx="1"/>
            <a:endCxn id="59" idx="1"/>
          </p:cNvCxnSpPr>
          <p:nvPr/>
        </p:nvCxnSpPr>
        <p:spPr>
          <a:xfrm rot="5400000" flipH="1" flipV="1">
            <a:off x="273448" y="1760936"/>
            <a:ext cx="1329444" cy="62856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78AE461-096E-415E-BCA4-6D1D829E1665}"/>
              </a:ext>
            </a:extLst>
          </p:cNvPr>
          <p:cNvSpPr/>
          <p:nvPr/>
        </p:nvSpPr>
        <p:spPr>
          <a:xfrm>
            <a:off x="1252452" y="1227939"/>
            <a:ext cx="1155686" cy="365113"/>
          </a:xfrm>
          <a:prstGeom prst="rect">
            <a:avLst/>
          </a:prstGeom>
          <a:solidFill>
            <a:srgbClr val="44AED8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Apply </a:t>
            </a:r>
            <a:r>
              <a:rPr lang="en-US" sz="1100" dirty="0" err="1"/>
              <a:t>xSpec</a:t>
            </a:r>
            <a:r>
              <a:rPr lang="en-US" sz="1100" dirty="0"/>
              <a:t> cohort definition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B2FD3B4-F90F-4ED7-B453-6AF4D033C90B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1730892" y="1128535"/>
            <a:ext cx="19880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5B704AD-4812-4426-AB26-ABE7F303C320}"/>
              </a:ext>
            </a:extLst>
          </p:cNvPr>
          <p:cNvCxnSpPr>
            <a:cxnSpLocks/>
            <a:stCxn id="49" idx="3"/>
            <a:endCxn id="88" idx="1"/>
          </p:cNvCxnSpPr>
          <p:nvPr/>
        </p:nvCxnSpPr>
        <p:spPr>
          <a:xfrm>
            <a:off x="2408765" y="3025081"/>
            <a:ext cx="433396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Flowchart: Document 87">
            <a:extLst>
              <a:ext uri="{FF2B5EF4-FFF2-40B4-BE49-F238E27FC236}">
                <a16:creationId xmlns:a16="http://schemas.microsoft.com/office/drawing/2014/main" id="{45DC717C-0802-47DF-ACE5-46ACF3E0FD1E}"/>
              </a:ext>
            </a:extLst>
          </p:cNvPr>
          <p:cNvSpPr/>
          <p:nvPr/>
        </p:nvSpPr>
        <p:spPr>
          <a:xfrm>
            <a:off x="2842161" y="2793629"/>
            <a:ext cx="1035508" cy="462903"/>
          </a:xfrm>
          <a:prstGeom prst="flowChartDocument">
            <a:avLst/>
          </a:prstGeom>
          <a:solidFill>
            <a:srgbClr val="1B6583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Probabilistic gold standard</a:t>
            </a:r>
          </a:p>
        </p:txBody>
      </p:sp>
    </p:spTree>
    <p:extLst>
      <p:ext uri="{BB962C8B-B14F-4D97-AF65-F5344CB8AC3E}">
        <p14:creationId xmlns:p14="http://schemas.microsoft.com/office/powerpoint/2010/main" val="341888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4856D5-18B0-4890-8AD4-E65D7096E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86616"/>
              </p:ext>
            </p:extLst>
          </p:nvPr>
        </p:nvGraphicFramePr>
        <p:xfrm>
          <a:off x="0" y="0"/>
          <a:ext cx="6641275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8267">
                  <a:extLst>
                    <a:ext uri="{9D8B030D-6E8A-4147-A177-3AD203B41FA5}">
                      <a16:colId xmlns:a16="http://schemas.microsoft.com/office/drawing/2014/main" val="2679336836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3952059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233046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57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Gold Standard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8813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="1" dirty="0"/>
                        <a:t>Cohort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True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8075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False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2529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43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60BBD32-927C-41EB-836A-8934B7F11222}"/>
              </a:ext>
            </a:extLst>
          </p:cNvPr>
          <p:cNvSpPr/>
          <p:nvPr/>
        </p:nvSpPr>
        <p:spPr>
          <a:xfrm>
            <a:off x="638073" y="4836677"/>
            <a:ext cx="4676877" cy="1145473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41273BA-A9DE-4EC7-86D2-6C4223460FAF}"/>
              </a:ext>
            </a:extLst>
          </p:cNvPr>
          <p:cNvSpPr/>
          <p:nvPr/>
        </p:nvSpPr>
        <p:spPr>
          <a:xfrm>
            <a:off x="2162309" y="1032069"/>
            <a:ext cx="3152641" cy="2949381"/>
          </a:xfrm>
          <a:prstGeom prst="roundRect">
            <a:avLst>
              <a:gd name="adj" fmla="val 7624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1668C60-7D7B-4873-ACDA-8D1C8FA6971F}"/>
              </a:ext>
            </a:extLst>
          </p:cNvPr>
          <p:cNvSpPr/>
          <p:nvPr/>
        </p:nvSpPr>
        <p:spPr>
          <a:xfrm>
            <a:off x="638073" y="709613"/>
            <a:ext cx="1249305" cy="405133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E98F32-4D14-493E-92F9-F4B976DF6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69"/>
          <a:stretch/>
        </p:blipFill>
        <p:spPr>
          <a:xfrm>
            <a:off x="2200289" y="1339325"/>
            <a:ext cx="3054353" cy="23515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ED3FCD-DF09-47A0-A74E-033589ABC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23"/>
          <a:stretch/>
        </p:blipFill>
        <p:spPr>
          <a:xfrm>
            <a:off x="828186" y="2553637"/>
            <a:ext cx="933146" cy="18306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728B8A-CFB3-4F62-B175-692C4D6728E3}"/>
              </a:ext>
            </a:extLst>
          </p:cNvPr>
          <p:cNvSpPr txBox="1"/>
          <p:nvPr/>
        </p:nvSpPr>
        <p:spPr>
          <a:xfrm>
            <a:off x="1100661" y="6627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0FE81-6073-4180-879D-368B6BE150D5}"/>
              </a:ext>
            </a:extLst>
          </p:cNvPr>
          <p:cNvSpPr txBox="1"/>
          <p:nvPr/>
        </p:nvSpPr>
        <p:spPr>
          <a:xfrm>
            <a:off x="3581374" y="10010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F126A-7041-4F44-B823-D8378FFFF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4957"/>
          <a:stretch/>
        </p:blipFill>
        <p:spPr>
          <a:xfrm>
            <a:off x="890359" y="985192"/>
            <a:ext cx="870972" cy="9192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2199C46-0D86-485B-B8AE-3CC7563F0484}"/>
              </a:ext>
            </a:extLst>
          </p:cNvPr>
          <p:cNvSpPr/>
          <p:nvPr/>
        </p:nvSpPr>
        <p:spPr>
          <a:xfrm>
            <a:off x="638073" y="1855449"/>
            <a:ext cx="130993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Cohort according to definition to evaluate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1981B0-6864-4CEA-A9B9-F935EDB6A652}"/>
              </a:ext>
            </a:extLst>
          </p:cNvPr>
          <p:cNvSpPr/>
          <p:nvPr/>
        </p:nvSpPr>
        <p:spPr>
          <a:xfrm>
            <a:off x="638073" y="4330056"/>
            <a:ext cx="13099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Predicted probabilities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DA0629-B21A-49FB-807A-4C68B8C80CAF}"/>
              </a:ext>
            </a:extLst>
          </p:cNvPr>
          <p:cNvSpPr/>
          <p:nvPr/>
        </p:nvSpPr>
        <p:spPr>
          <a:xfrm>
            <a:off x="2200289" y="3661672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(weighted) confusion matrix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1A1105A-8B91-427E-A5BE-EED1951CF491}"/>
              </a:ext>
            </a:extLst>
          </p:cNvPr>
          <p:cNvCxnSpPr>
            <a:cxnSpLocks/>
            <a:stCxn id="21" idx="3"/>
            <a:endCxn id="43" idx="1"/>
          </p:cNvCxnSpPr>
          <p:nvPr/>
        </p:nvCxnSpPr>
        <p:spPr>
          <a:xfrm>
            <a:off x="1761331" y="1444808"/>
            <a:ext cx="400978" cy="106195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F3BCE47-0C13-436A-987E-653233697081}"/>
              </a:ext>
            </a:extLst>
          </p:cNvPr>
          <p:cNvCxnSpPr>
            <a:cxnSpLocks/>
            <a:stCxn id="13" idx="3"/>
            <a:endCxn id="43" idx="1"/>
          </p:cNvCxnSpPr>
          <p:nvPr/>
        </p:nvCxnSpPr>
        <p:spPr>
          <a:xfrm flipV="1">
            <a:off x="1761332" y="2506760"/>
            <a:ext cx="400977" cy="96221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F73A00E-F084-4754-BD78-C48482419780}"/>
              </a:ext>
            </a:extLst>
          </p:cNvPr>
          <p:cNvSpPr/>
          <p:nvPr/>
        </p:nvSpPr>
        <p:spPr>
          <a:xfrm>
            <a:off x="714375" y="4926163"/>
            <a:ext cx="4540267" cy="72897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</a:rPr>
              <a:t>Sensitivity = 		TP/(TP + FN) = 	2.08/(2.08 + 0.03) =   0.99</a:t>
            </a:r>
          </a:p>
          <a:p>
            <a:r>
              <a:rPr lang="en-US" sz="1100" dirty="0">
                <a:solidFill>
                  <a:schemeClr val="tx1"/>
                </a:solidFill>
              </a:rPr>
              <a:t>Specificity = 		TN/(TN + FP) = 	4.97/(4.97 + 2.92) =   0.63</a:t>
            </a:r>
          </a:p>
          <a:p>
            <a:r>
              <a:rPr lang="en-US" sz="1100" dirty="0">
                <a:solidFill>
                  <a:schemeClr val="tx1"/>
                </a:solidFill>
              </a:rPr>
              <a:t>Positive Predictive Value = 	TP/(TP + FP) = 	2.08/(2.08 + 2.92) =   0.42</a:t>
            </a:r>
          </a:p>
          <a:p>
            <a:r>
              <a:rPr lang="en-US" sz="1100" dirty="0">
                <a:solidFill>
                  <a:schemeClr val="tx1"/>
                </a:solidFill>
              </a:rPr>
              <a:t>Negative Predictive Value = 	TN/(TN + FN) = 	4.97/(4.97 + 0.03) =   0.99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3C36C4A-4D5F-4C68-BC9D-94FAB2C2A311}"/>
              </a:ext>
            </a:extLst>
          </p:cNvPr>
          <p:cNvCxnSpPr>
            <a:cxnSpLocks/>
            <a:endCxn id="47" idx="0"/>
          </p:cNvCxnSpPr>
          <p:nvPr/>
        </p:nvCxnSpPr>
        <p:spPr>
          <a:xfrm rot="5400000">
            <a:off x="2859661" y="4114951"/>
            <a:ext cx="838577" cy="6048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9AAF0094-719C-4B45-8106-D2EABE5C2DF2}"/>
              </a:ext>
            </a:extLst>
          </p:cNvPr>
          <p:cNvSpPr/>
          <p:nvPr/>
        </p:nvSpPr>
        <p:spPr>
          <a:xfrm>
            <a:off x="1501722" y="5611198"/>
            <a:ext cx="294957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Computation of cohort evaluation metrics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D32F06-C2A5-4BF8-922F-EFD8211FA6E0}"/>
              </a:ext>
            </a:extLst>
          </p:cNvPr>
          <p:cNvSpPr txBox="1"/>
          <p:nvPr/>
        </p:nvSpPr>
        <p:spPr>
          <a:xfrm>
            <a:off x="628706" y="561883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1936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C2C71EA-8E06-4364-A5F1-1E63D76A80A3}"/>
</file>

<file path=customXml/itemProps2.xml><?xml version="1.0" encoding="utf-8"?>
<ds:datastoreItem xmlns:ds="http://schemas.openxmlformats.org/officeDocument/2006/customXml" ds:itemID="{BC063807-9470-4991-A24D-B0A89362CEFC}"/>
</file>

<file path=customXml/itemProps3.xml><?xml version="1.0" encoding="utf-8"?>
<ds:datastoreItem xmlns:ds="http://schemas.openxmlformats.org/officeDocument/2006/customXml" ds:itemID="{1397047C-73AC-47D1-8AD2-42C0F70ADA94}"/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68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24</cp:revision>
  <dcterms:created xsi:type="dcterms:W3CDTF">2019-07-10T10:35:03Z</dcterms:created>
  <dcterms:modified xsi:type="dcterms:W3CDTF">2020-04-16T04:09:02Z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