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8BD1-E1AC-4FFD-A055-696008EDE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E17DD-923D-4ACD-9E46-1B27E668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931D-771D-4292-8081-FB2DE281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0726A-A7EC-4CD6-B316-EF66F261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5ACF-92F1-4A3D-9D1F-5E6FA4EB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283A-4D2D-4D3A-9376-AB349DBE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1E74E-9145-41C9-958B-83EEDCE62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4240D-0866-41AC-B195-F9BF1C8B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E746-1007-46D2-B37F-08A044EF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103D6-7F2F-4FD9-BD89-334B6ED2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3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73742-5536-45CA-B92B-846070447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EBA6B-E6FA-4073-A5BE-FB459846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85FF7-7072-4418-96BF-E3150091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14CF3-F41B-4EA9-B5F0-D4E965B9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0496-09C9-4DDF-91F4-D327FEBD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DD31-8858-4128-8B40-2209E916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29065-D569-4077-88F2-8C9FE706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F352D-4679-4FA9-B0F8-8E8F2C53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672D1-65A3-4583-9EA1-5B5F771F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288C9-03A1-498F-A84A-803109A3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6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3706-3E70-44BA-8E97-7F024BCA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3156D-60B4-4E2E-BCCF-A7F05C44E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03638-5B80-471A-82D3-CAABC30E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2E3B-7053-4CBB-82D7-B5FBE040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339D-7A35-4362-9A23-80FB9E7C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8061-72F4-4D88-AEE3-818E3A64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BD40-F2A1-49BE-955A-0B82D421F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D1465-770D-44E8-AA25-014F26548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BD345-C0E1-42D3-BBE0-EE6AA0B1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F22F-9C3D-4455-98E5-4B9C7A9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5698F-BC46-4B54-91C4-1A2E69F2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5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75DF-E1E1-462E-9197-AA2BCE76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0EF50-75AE-49F9-9175-01D3E14E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532CA-AE42-47E0-BEE1-F9B4ED1F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960FA-45B1-4A2A-A8F1-9035442BF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6D78B-C1BB-4A21-B17E-461C68C7F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D68EB-D5BA-406F-AA76-FCD50F7E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23F9B-F789-441B-8DE2-95BB3171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A9AD5-67F9-4A19-87B3-2784CBBC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2EDB-CC43-4B4F-BBEB-87697915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391A6-BB12-4F3B-8D01-1CF608A7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6DA81-4F26-4102-AC03-50095C35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736A9-7672-40D2-9A5F-D2F5A154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7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3B59F-29DF-42FC-BE35-9CA7A20E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75DED-F333-464B-8D40-7BBB445A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6B0A7-6201-4E15-AF35-A395BEA1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1416-0B0C-4A3A-ACFF-330B97B4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285F-1742-4AD7-9795-40EF20F01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4B019-7EC7-4F0C-8ED3-D6C9A5379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45A92-A8F9-449F-816B-E5183648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FB916-DD9C-4195-85DB-7BC5A772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07B5-49B9-4C64-BBDE-7CA6E896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2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D071-F73B-4AF5-AC10-F93B152C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FFD29-EA45-4F28-8DF8-041BB7C3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26593-78C4-4C74-BFE0-BFDB6D0EF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09B7D-7A21-4FEE-9F63-5BA0C410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AB3D3-51FB-46DD-8FAA-45A6C4C8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86C70-31E7-43CE-887E-3CCA028B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0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6731D-6DF9-4D7C-B7F4-9C4763A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C8F1B-4F2C-4C0E-AE84-6D3489F08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98369-341C-4E55-9A4C-66104C94C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9FF2-5BE9-4C79-8CA1-A227CED4C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4B183-63C3-408E-9A4E-8A03B3E9C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5ED348-2F37-453E-A474-335CE2F6A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57" y="0"/>
            <a:ext cx="5723485" cy="6858000"/>
          </a:xfrm>
          <a:prstGeom prst="rect">
            <a:avLst/>
          </a:prstGeom>
        </p:spPr>
      </p:pic>
      <p:sp>
        <p:nvSpPr>
          <p:cNvPr id="8" name="Rounded Rectangle 153">
            <a:extLst>
              <a:ext uri="{FF2B5EF4-FFF2-40B4-BE49-F238E27FC236}">
                <a16:creationId xmlns:a16="http://schemas.microsoft.com/office/drawing/2014/main" id="{E14E9645-A6C4-4E8D-BB4A-8F12CE668FF2}"/>
              </a:ext>
            </a:extLst>
          </p:cNvPr>
          <p:cNvSpPr/>
          <p:nvPr/>
        </p:nvSpPr>
        <p:spPr>
          <a:xfrm>
            <a:off x="5533785" y="129374"/>
            <a:ext cx="963519" cy="58907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10517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900" kern="0">
                <a:solidFill>
                  <a:prstClr val="white"/>
                </a:solidFill>
                <a:latin typeface="Calibri"/>
              </a:rPr>
              <a:t>s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473C1BAF-7A74-42D1-A374-DEF858327A38}"/>
              </a:ext>
            </a:extLst>
          </p:cNvPr>
          <p:cNvSpPr/>
          <p:nvPr/>
        </p:nvSpPr>
        <p:spPr>
          <a:xfrm>
            <a:off x="5533785" y="129374"/>
            <a:ext cx="963519" cy="163048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10517F"/>
          </a:solidFill>
          <a:ln w="25400" cap="flat" cmpd="sng" algn="ctr">
            <a:solidFill>
              <a:srgbClr val="10517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9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131448-9466-4B49-A505-4AF09C0797A8}"/>
              </a:ext>
            </a:extLst>
          </p:cNvPr>
          <p:cNvSpPr txBox="1"/>
          <p:nvPr/>
        </p:nvSpPr>
        <p:spPr>
          <a:xfrm>
            <a:off x="5533786" y="312139"/>
            <a:ext cx="940834" cy="172355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defRPr>
            </a:lvl1pPr>
          </a:lstStyle>
          <a:p>
            <a:pPr algn="ctr"/>
            <a:r>
              <a:rPr lang="en-US" dirty="0"/>
              <a:t>MY NAME 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B669C-236C-41E9-B8EB-13B1A086866B}"/>
              </a:ext>
            </a:extLst>
          </p:cNvPr>
          <p:cNvSpPr txBox="1"/>
          <p:nvPr/>
        </p:nvSpPr>
        <p:spPr>
          <a:xfrm>
            <a:off x="5718828" y="72398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HELLO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AE4734-8CBA-4285-A2E1-9D108ABDACB5}"/>
              </a:ext>
            </a:extLst>
          </p:cNvPr>
          <p:cNvSpPr/>
          <p:nvPr/>
        </p:nvSpPr>
        <p:spPr>
          <a:xfrm>
            <a:off x="3838575" y="1157288"/>
            <a:ext cx="1362076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the OHDSI forum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OHDSI Tip: Follow topics to receive emails when new posts are added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394D56-EB8A-4CD5-ADFA-00013864DBEF}"/>
              </a:ext>
            </a:extLst>
          </p:cNvPr>
          <p:cNvSpPr/>
          <p:nvPr/>
        </p:nvSpPr>
        <p:spPr>
          <a:xfrm>
            <a:off x="5329238" y="1157288"/>
            <a:ext cx="1624012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Introduce yourself!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Let the community know you’re here by introducing yourself in the forum or at a community meeting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EF1E68-D058-4EA9-8730-F91FF2E5CABB}"/>
              </a:ext>
            </a:extLst>
          </p:cNvPr>
          <p:cNvSpPr/>
          <p:nvPr/>
        </p:nvSpPr>
        <p:spPr>
          <a:xfrm>
            <a:off x="7081837" y="1157288"/>
            <a:ext cx="118586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an OHDSI meeting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Sit in on our weekly community meetings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46C10B-B3CF-42DA-BB13-635705B72762}"/>
              </a:ext>
            </a:extLst>
          </p:cNvPr>
          <p:cNvSpPr/>
          <p:nvPr/>
        </p:nvSpPr>
        <p:spPr>
          <a:xfrm>
            <a:off x="3919535" y="3512344"/>
            <a:ext cx="249079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the OHDSI research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8CFA77-58D8-48F7-A186-130FE49F981E}"/>
              </a:ext>
            </a:extLst>
          </p:cNvPr>
          <p:cNvSpPr/>
          <p:nvPr/>
        </p:nvSpPr>
        <p:spPr>
          <a:xfrm>
            <a:off x="3775990" y="3719513"/>
            <a:ext cx="1252539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By leading a study across the network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6B5507-65B9-4DFD-A763-C65AFBB8BA33}"/>
              </a:ext>
            </a:extLst>
          </p:cNvPr>
          <p:cNvSpPr/>
          <p:nvPr/>
        </p:nvSpPr>
        <p:spPr>
          <a:xfrm>
            <a:off x="5398554" y="3719513"/>
            <a:ext cx="132397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By converting data to the OMOP Common Data 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F8BAF0-BADD-4853-BC4E-B51FCB662623}"/>
              </a:ext>
            </a:extLst>
          </p:cNvPr>
          <p:cNvSpPr/>
          <p:nvPr/>
        </p:nvSpPr>
        <p:spPr>
          <a:xfrm>
            <a:off x="4986095" y="3875483"/>
            <a:ext cx="412459" cy="26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727C7-E800-4F33-B816-1756315BA8AC}"/>
              </a:ext>
            </a:extLst>
          </p:cNvPr>
          <p:cNvSpPr/>
          <p:nvPr/>
        </p:nvSpPr>
        <p:spPr>
          <a:xfrm>
            <a:off x="7150374" y="3512343"/>
            <a:ext cx="118586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an working group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Or start your own work group!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2469A2-07DE-4F4D-817E-F827D41C594B}"/>
              </a:ext>
            </a:extLst>
          </p:cNvPr>
          <p:cNvSpPr/>
          <p:nvPr/>
        </p:nvSpPr>
        <p:spPr>
          <a:xfrm>
            <a:off x="3775990" y="6023370"/>
            <a:ext cx="1874564" cy="834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Provide feedback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Identify and evaluate ways to use real-world evidence to inform decision making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621F2A-0147-4101-9406-F1E3078BA790}"/>
              </a:ext>
            </a:extLst>
          </p:cNvPr>
          <p:cNvSpPr/>
          <p:nvPr/>
        </p:nvSpPr>
        <p:spPr>
          <a:xfrm>
            <a:off x="7152236" y="4856556"/>
            <a:ext cx="1874564" cy="1077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700"/>
              </a:lnSpc>
              <a:spcAft>
                <a:spcPts val="500"/>
              </a:spcAft>
            </a:pPr>
            <a:r>
              <a:rPr lang="en-US" sz="2400" b="1" dirty="0">
                <a:solidFill>
                  <a:schemeClr val="tx1"/>
                </a:solidFill>
              </a:rPr>
              <a:t>Join the Journey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Help improve medical decision making today!</a:t>
            </a:r>
          </a:p>
        </p:txBody>
      </p:sp>
    </p:spTree>
    <p:extLst>
      <p:ext uri="{BB962C8B-B14F-4D97-AF65-F5344CB8AC3E}">
        <p14:creationId xmlns:p14="http://schemas.microsoft.com/office/powerpoint/2010/main" val="91045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D93ACCF9B89429D5F814A1B934813" ma:contentTypeVersion="11" ma:contentTypeDescription="Create a new document." ma:contentTypeScope="" ma:versionID="c5c63bff8a359a6ab33b92909908db76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a706559743ebde53aa85e9332b4f11fc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0D25F8D-6DDA-473B-8C5C-8A87A45512C8}"/>
</file>

<file path=customXml/itemProps2.xml><?xml version="1.0" encoding="utf-8"?>
<ds:datastoreItem xmlns:ds="http://schemas.openxmlformats.org/officeDocument/2006/customXml" ds:itemID="{94F46638-22CE-497E-9474-C8FDB63F0DB8}"/>
</file>

<file path=customXml/itemProps3.xml><?xml version="1.0" encoding="utf-8"?>
<ds:datastoreItem xmlns:ds="http://schemas.openxmlformats.org/officeDocument/2006/customXml" ds:itemID="{7C3173BE-5533-499B-B6F6-32E90920AF82}"/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4</cp:revision>
  <dcterms:created xsi:type="dcterms:W3CDTF">2019-08-28T08:21:59Z</dcterms:created>
  <dcterms:modified xsi:type="dcterms:W3CDTF">2019-08-28T08:41:38Z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