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3FB2FA6C-D33E-4BFF-86B3-9B13AB995ADE}"/>
              </a:ext>
            </a:extLst>
          </p:cNvPr>
          <p:cNvSpPr/>
          <p:nvPr/>
        </p:nvSpPr>
        <p:spPr>
          <a:xfrm>
            <a:off x="73706" y="785510"/>
            <a:ext cx="993188" cy="72644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Patient-level data in CDM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07125-AD33-4145-A280-9DDBF9000798}"/>
              </a:ext>
            </a:extLst>
          </p:cNvPr>
          <p:cNvSpPr/>
          <p:nvPr/>
        </p:nvSpPr>
        <p:spPr>
          <a:xfrm>
            <a:off x="1999074" y="83892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Write code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35042D-F6A9-4C82-B548-6901D5072B1B}"/>
              </a:ext>
            </a:extLst>
          </p:cNvPr>
          <p:cNvSpPr/>
          <p:nvPr/>
        </p:nvSpPr>
        <p:spPr>
          <a:xfrm>
            <a:off x="1998553" y="867547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Apply R packages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OHDSI Methods Library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76C6C8-687E-4307-90E3-A74CE64CB66A}"/>
              </a:ext>
            </a:extLst>
          </p:cNvPr>
          <p:cNvSpPr/>
          <p:nvPr/>
        </p:nvSpPr>
        <p:spPr>
          <a:xfrm>
            <a:off x="1998553" y="1649022"/>
            <a:ext cx="2095534" cy="56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 interactive analysis platform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ATLAS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D104C-CCFE-45CD-8A36-8807BAC35D1D}"/>
              </a:ext>
            </a:extLst>
          </p:cNvPr>
          <p:cNvSpPr/>
          <p:nvPr/>
        </p:nvSpPr>
        <p:spPr>
          <a:xfrm>
            <a:off x="2071498" y="1257739"/>
            <a:ext cx="977721" cy="142285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D6A29-68C5-43DC-A3DD-75DA56FBE398}"/>
              </a:ext>
            </a:extLst>
          </p:cNvPr>
          <p:cNvSpPr/>
          <p:nvPr/>
        </p:nvSpPr>
        <p:spPr>
          <a:xfrm>
            <a:off x="3046320" y="1257739"/>
            <a:ext cx="977721" cy="142285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982A1-1365-49C6-B909-7C4EFB54AEE1}"/>
              </a:ext>
            </a:extLst>
          </p:cNvPr>
          <p:cNvSpPr/>
          <p:nvPr/>
        </p:nvSpPr>
        <p:spPr>
          <a:xfrm>
            <a:off x="2062444" y="457934"/>
            <a:ext cx="1961596" cy="142285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Custom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F145-9BBF-453A-ACC1-1335532045EA}"/>
              </a:ext>
            </a:extLst>
          </p:cNvPr>
          <p:cNvSpPr/>
          <p:nvPr/>
        </p:nvSpPr>
        <p:spPr>
          <a:xfrm>
            <a:off x="2068599" y="2040304"/>
            <a:ext cx="1955441" cy="142285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867A97-4C3D-40A4-A191-CB66038138C7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V="1">
            <a:off x="1066894" y="368461"/>
            <a:ext cx="932180" cy="7802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6D75B7-5EF3-441A-ACED-F793771C86E6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066894" y="1148730"/>
            <a:ext cx="931659" cy="3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CF5B5D-C765-454E-AB88-E62D17F46795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066894" y="1148730"/>
            <a:ext cx="931659" cy="784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D0B777-B727-4EAD-817C-2556C7E0D74D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4094608" y="368461"/>
            <a:ext cx="825370" cy="7802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2DD4395-E60A-4C8B-AB29-FEA968BAF6A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4094087" y="1148730"/>
            <a:ext cx="825891" cy="33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8AF37F-3217-462E-9340-FDCD61D419C4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 flipV="1">
            <a:off x="4094087" y="1148730"/>
            <a:ext cx="825891" cy="7848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Up 16">
            <a:extLst>
              <a:ext uri="{FF2B5EF4-FFF2-40B4-BE49-F238E27FC236}">
                <a16:creationId xmlns:a16="http://schemas.microsoft.com/office/drawing/2014/main" id="{50652144-F701-4735-B5F9-72EBBB01004C}"/>
              </a:ext>
            </a:extLst>
          </p:cNvPr>
          <p:cNvSpPr/>
          <p:nvPr/>
        </p:nvSpPr>
        <p:spPr>
          <a:xfrm>
            <a:off x="2816717" y="1474675"/>
            <a:ext cx="181059" cy="14010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F634AE68-886C-40C9-ACAC-41659932C81B}"/>
              </a:ext>
            </a:extLst>
          </p:cNvPr>
          <p:cNvSpPr/>
          <p:nvPr/>
        </p:nvSpPr>
        <p:spPr>
          <a:xfrm rot="10800000">
            <a:off x="3100899" y="1488168"/>
            <a:ext cx="181059" cy="14010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58C126-99FF-438D-A897-A29B43C1AB70}"/>
              </a:ext>
            </a:extLst>
          </p:cNvPr>
          <p:cNvSpPr/>
          <p:nvPr/>
        </p:nvSpPr>
        <p:spPr>
          <a:xfrm>
            <a:off x="4919978" y="864161"/>
            <a:ext cx="1094874" cy="5691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Reliable evidence</a:t>
            </a:r>
          </a:p>
        </p:txBody>
      </p:sp>
    </p:spTree>
    <p:extLst>
      <p:ext uri="{BB962C8B-B14F-4D97-AF65-F5344CB8AC3E}">
        <p14:creationId xmlns:p14="http://schemas.microsoft.com/office/powerpoint/2010/main" val="15022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3FB2FA6C-D33E-4BFF-86B3-9B13AB995ADE}"/>
              </a:ext>
            </a:extLst>
          </p:cNvPr>
          <p:cNvSpPr/>
          <p:nvPr/>
        </p:nvSpPr>
        <p:spPr>
          <a:xfrm>
            <a:off x="79803" y="819612"/>
            <a:ext cx="993188" cy="72644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Patient-level data in CDM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E07125-AD33-4145-A280-9DDBF9000798}"/>
              </a:ext>
            </a:extLst>
          </p:cNvPr>
          <p:cNvSpPr/>
          <p:nvPr/>
        </p:nvSpPr>
        <p:spPr>
          <a:xfrm>
            <a:off x="1382990" y="76200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study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35042D-F6A9-4C82-B548-6901D5072B1B}"/>
              </a:ext>
            </a:extLst>
          </p:cNvPr>
          <p:cNvSpPr/>
          <p:nvPr/>
        </p:nvSpPr>
        <p:spPr>
          <a:xfrm>
            <a:off x="1382469" y="859855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Real-time query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76C6C8-687E-4307-90E3-A74CE64CB66A}"/>
              </a:ext>
            </a:extLst>
          </p:cNvPr>
          <p:cNvSpPr/>
          <p:nvPr/>
        </p:nvSpPr>
        <p:spPr>
          <a:xfrm>
            <a:off x="1382469" y="1641330"/>
            <a:ext cx="3234128" cy="645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Large-scale analytics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F145-9BBF-453A-ACC1-1335532045EA}"/>
              </a:ext>
            </a:extLst>
          </p:cNvPr>
          <p:cNvSpPr/>
          <p:nvPr/>
        </p:nvSpPr>
        <p:spPr>
          <a:xfrm>
            <a:off x="79803" y="2414954"/>
            <a:ext cx="923497" cy="159971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One-time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867A97-4C3D-40A4-A191-CB66038138C7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V="1">
            <a:off x="1072991" y="399178"/>
            <a:ext cx="309999" cy="78365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6D75B7-5EF3-441A-ACED-F793771C86E6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072991" y="1182832"/>
            <a:ext cx="3094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CF5B5D-C765-454E-AB88-E62D17F46795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072991" y="1182832"/>
            <a:ext cx="309478" cy="781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D0B777-B727-4EAD-817C-2556C7E0D74D}"/>
              </a:ext>
            </a:extLst>
          </p:cNvPr>
          <p:cNvCxnSpPr>
            <a:cxnSpLocks/>
            <a:stCxn id="4" idx="3"/>
            <a:endCxn id="20" idx="2"/>
          </p:cNvCxnSpPr>
          <p:nvPr/>
        </p:nvCxnSpPr>
        <p:spPr>
          <a:xfrm>
            <a:off x="4617118" y="399178"/>
            <a:ext cx="308957" cy="783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2DD4395-E60A-4C8B-AB29-FEA968BAF6A6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 flipV="1">
            <a:off x="4616597" y="1182832"/>
            <a:ext cx="30947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8AF37F-3217-462E-9340-FDCD61D419C4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 flipV="1">
            <a:off x="4616597" y="1182832"/>
            <a:ext cx="309478" cy="781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58C126-99FF-438D-A897-A29B43C1AB70}"/>
              </a:ext>
            </a:extLst>
          </p:cNvPr>
          <p:cNvSpPr/>
          <p:nvPr/>
        </p:nvSpPr>
        <p:spPr>
          <a:xfrm>
            <a:off x="4926075" y="898263"/>
            <a:ext cx="1094874" cy="5691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Reliable evidence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27CFDB-30B4-4738-8F45-94C15A08334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37376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A6463-5A4E-4C50-BAC3-6B3B8DF664F3}"/>
              </a:ext>
            </a:extLst>
          </p:cNvPr>
          <p:cNvSpPr/>
          <p:nvPr/>
        </p:nvSpPr>
        <p:spPr>
          <a:xfrm>
            <a:off x="1452516" y="1864231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app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1CB238-A2CF-4490-9BC7-17F20B5568E9}"/>
              </a:ext>
            </a:extLst>
          </p:cNvPr>
          <p:cNvSpPr/>
          <p:nvPr/>
        </p:nvSpPr>
        <p:spPr>
          <a:xfrm>
            <a:off x="2652832" y="1864229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93AF-5153-4E61-A5E5-8D931DB50A80}"/>
              </a:ext>
            </a:extLst>
          </p:cNvPr>
          <p:cNvSpPr/>
          <p:nvPr/>
        </p:nvSpPr>
        <p:spPr>
          <a:xfrm>
            <a:off x="3850673" y="1864230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Explore results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90F35E3-9D09-46BA-AE53-EEB63EE3CB38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2138613" y="2042018"/>
            <a:ext cx="51421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272F6F3-BE2E-45EE-BACD-9EC65D904700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3338929" y="2042018"/>
            <a:ext cx="51174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DE2E03B-A1D0-490E-BFD6-DA4C98B0B759}"/>
              </a:ext>
            </a:extLst>
          </p:cNvPr>
          <p:cNvSpPr/>
          <p:nvPr/>
        </p:nvSpPr>
        <p:spPr>
          <a:xfrm>
            <a:off x="1003299" y="2414953"/>
            <a:ext cx="923497" cy="159971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Repeated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2B6473C-0FF1-44C3-A547-FF57AD7213EB}"/>
              </a:ext>
            </a:extLst>
          </p:cNvPr>
          <p:cNvCxnSpPr>
            <a:cxnSpLocks/>
          </p:cNvCxnSpPr>
          <p:nvPr/>
        </p:nvCxnSpPr>
        <p:spPr>
          <a:xfrm>
            <a:off x="2940861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320C1522-301B-4742-AD28-EBCC23C2C905}"/>
              </a:ext>
            </a:extLst>
          </p:cNvPr>
          <p:cNvCxnSpPr>
            <a:cxnSpLocks/>
          </p:cNvCxnSpPr>
          <p:nvPr/>
        </p:nvCxnSpPr>
        <p:spPr>
          <a:xfrm>
            <a:off x="3737179" y="486269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03F469E-2108-4D63-80F1-F0DF2E96F501}"/>
              </a:ext>
            </a:extLst>
          </p:cNvPr>
          <p:cNvCxnSpPr>
            <a:cxnSpLocks/>
          </p:cNvCxnSpPr>
          <p:nvPr/>
        </p:nvCxnSpPr>
        <p:spPr>
          <a:xfrm>
            <a:off x="2137376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0E7C75E-E802-46F1-9B9C-30DA93591A4E}"/>
              </a:ext>
            </a:extLst>
          </p:cNvPr>
          <p:cNvCxnSpPr>
            <a:cxnSpLocks/>
          </p:cNvCxnSpPr>
          <p:nvPr/>
        </p:nvCxnSpPr>
        <p:spPr>
          <a:xfrm>
            <a:off x="2940861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A1304A9-EEC7-4D7C-8775-B59D3CB68823}"/>
              </a:ext>
            </a:extLst>
          </p:cNvPr>
          <p:cNvCxnSpPr>
            <a:cxnSpLocks/>
          </p:cNvCxnSpPr>
          <p:nvPr/>
        </p:nvCxnSpPr>
        <p:spPr>
          <a:xfrm>
            <a:off x="3737179" y="1262556"/>
            <a:ext cx="1153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48982A1-1365-49C6-B909-7C4EFB54AEE1}"/>
              </a:ext>
            </a:extLst>
          </p:cNvPr>
          <p:cNvSpPr/>
          <p:nvPr/>
        </p:nvSpPr>
        <p:spPr>
          <a:xfrm>
            <a:off x="1452516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EFEDD6-6F9C-4D41-89A0-03908864F53D}"/>
              </a:ext>
            </a:extLst>
          </p:cNvPr>
          <p:cNvSpPr/>
          <p:nvPr/>
        </p:nvSpPr>
        <p:spPr>
          <a:xfrm>
            <a:off x="2252727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199C-ECAC-4F76-9FF4-C795996A2DE7}"/>
              </a:ext>
            </a:extLst>
          </p:cNvPr>
          <p:cNvSpPr/>
          <p:nvPr/>
        </p:nvSpPr>
        <p:spPr>
          <a:xfrm>
            <a:off x="3052938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B5A312-D953-420B-BAE7-6F6ED018BB95}"/>
              </a:ext>
            </a:extLst>
          </p:cNvPr>
          <p:cNvSpPr/>
          <p:nvPr/>
        </p:nvSpPr>
        <p:spPr>
          <a:xfrm>
            <a:off x="3850674" y="308481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Compile result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F6BE00-7F54-4B77-B605-2F81EAF1E008}"/>
              </a:ext>
            </a:extLst>
          </p:cNvPr>
          <p:cNvSpPr/>
          <p:nvPr/>
        </p:nvSpPr>
        <p:spPr>
          <a:xfrm>
            <a:off x="1452516" y="1084493"/>
            <a:ext cx="686097" cy="355577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 app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34A9B4-6DBE-4680-9B84-BB00C6050231}"/>
              </a:ext>
            </a:extLst>
          </p:cNvPr>
          <p:cNvSpPr/>
          <p:nvPr/>
        </p:nvSpPr>
        <p:spPr>
          <a:xfrm>
            <a:off x="2252727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 query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88C7E9-BD24-4B6F-AC0B-6225C492A0BC}"/>
              </a:ext>
            </a:extLst>
          </p:cNvPr>
          <p:cNvSpPr/>
          <p:nvPr/>
        </p:nvSpPr>
        <p:spPr>
          <a:xfrm>
            <a:off x="3052938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job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D55DBB-6A9D-4C78-85CD-D694F672B6C7}"/>
              </a:ext>
            </a:extLst>
          </p:cNvPr>
          <p:cNvSpPr/>
          <p:nvPr/>
        </p:nvSpPr>
        <p:spPr>
          <a:xfrm>
            <a:off x="3850674" y="1084493"/>
            <a:ext cx="686097" cy="355577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result</a:t>
            </a:r>
          </a:p>
        </p:txBody>
      </p:sp>
    </p:spTree>
    <p:extLst>
      <p:ext uri="{BB962C8B-B14F-4D97-AF65-F5344CB8AC3E}">
        <p14:creationId xmlns:p14="http://schemas.microsoft.com/office/powerpoint/2010/main" val="242253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ounded Rectangle 8">
            <a:extLst>
              <a:ext uri="{FF2B5EF4-FFF2-40B4-BE49-F238E27FC236}">
                <a16:creationId xmlns:a16="http://schemas.microsoft.com/office/drawing/2014/main" id="{921C9022-033F-4CF9-85F7-7AB21F415C76}"/>
              </a:ext>
            </a:extLst>
          </p:cNvPr>
          <p:cNvSpPr/>
          <p:nvPr/>
        </p:nvSpPr>
        <p:spPr>
          <a:xfrm>
            <a:off x="258145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36" name="Rounded Rectangle 10">
            <a:extLst>
              <a:ext uri="{FF2B5EF4-FFF2-40B4-BE49-F238E27FC236}">
                <a16:creationId xmlns:a16="http://schemas.microsoft.com/office/drawing/2014/main" id="{B35C8DC3-9EBD-44AB-9C75-195A008BC51D}"/>
              </a:ext>
            </a:extLst>
          </p:cNvPr>
          <p:cNvSpPr/>
          <p:nvPr/>
        </p:nvSpPr>
        <p:spPr>
          <a:xfrm>
            <a:off x="258145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1684408-DF52-4D91-BFE3-0D7147DCAF9E}"/>
              </a:ext>
            </a:extLst>
          </p:cNvPr>
          <p:cNvGrpSpPr/>
          <p:nvPr/>
        </p:nvGrpSpPr>
        <p:grpSpPr>
          <a:xfrm>
            <a:off x="338539" y="11612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40" name="Freeform 3">
              <a:extLst>
                <a:ext uri="{FF2B5EF4-FFF2-40B4-BE49-F238E27FC236}">
                  <a16:creationId xmlns:a16="http://schemas.microsoft.com/office/drawing/2014/main" id="{451E26CC-EBDD-4CA3-94ED-60A7F48D29D2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4">
              <a:extLst>
                <a:ext uri="{FF2B5EF4-FFF2-40B4-BE49-F238E27FC236}">
                  <a16:creationId xmlns:a16="http://schemas.microsoft.com/office/drawing/2014/main" id="{7B6D68F1-1566-454D-A02B-2A575644FE15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A9EA2AF8-A1D3-4A16-9589-96C130B5D237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3930CDB-6DC8-4CE7-83C9-92D26C00C88D}"/>
              </a:ext>
            </a:extLst>
          </p:cNvPr>
          <p:cNvSpPr txBox="1"/>
          <p:nvPr/>
        </p:nvSpPr>
        <p:spPr>
          <a:xfrm>
            <a:off x="258145" y="281701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New-user cohort studies using large-scale regression for propensity and outcome models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6B16E27-F64A-4CED-B787-4AB21993B99E}"/>
              </a:ext>
            </a:extLst>
          </p:cNvPr>
          <p:cNvSpPr txBox="1"/>
          <p:nvPr/>
        </p:nvSpPr>
        <p:spPr>
          <a:xfrm>
            <a:off x="469751" y="76200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Cohort Method</a:t>
            </a:r>
          </a:p>
        </p:txBody>
      </p:sp>
      <p:sp>
        <p:nvSpPr>
          <p:cNvPr id="144" name="Rounded Rectangle 33">
            <a:extLst>
              <a:ext uri="{FF2B5EF4-FFF2-40B4-BE49-F238E27FC236}">
                <a16:creationId xmlns:a16="http://schemas.microsoft.com/office/drawing/2014/main" id="{55DD6366-862C-4347-8D87-1F65C317A993}"/>
              </a:ext>
            </a:extLst>
          </p:cNvPr>
          <p:cNvSpPr/>
          <p:nvPr/>
        </p:nvSpPr>
        <p:spPr>
          <a:xfrm>
            <a:off x="1988005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45" name="Rounded Rectangle 10">
            <a:extLst>
              <a:ext uri="{FF2B5EF4-FFF2-40B4-BE49-F238E27FC236}">
                <a16:creationId xmlns:a16="http://schemas.microsoft.com/office/drawing/2014/main" id="{49BA3556-0995-4E40-9C35-84AACC0A87B3}"/>
              </a:ext>
            </a:extLst>
          </p:cNvPr>
          <p:cNvSpPr/>
          <p:nvPr/>
        </p:nvSpPr>
        <p:spPr>
          <a:xfrm>
            <a:off x="1988005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D2EF9EE-79E0-4594-8136-9E8700381449}"/>
              </a:ext>
            </a:extLst>
          </p:cNvPr>
          <p:cNvSpPr txBox="1"/>
          <p:nvPr/>
        </p:nvSpPr>
        <p:spPr>
          <a:xfrm>
            <a:off x="1988005" y="281701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Self-Controlled Case Series analysis using few or many predictors, includes splines for age and seasonality.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850D44D-6E77-43AC-AC61-4EFE841BB69E}"/>
              </a:ext>
            </a:extLst>
          </p:cNvPr>
          <p:cNvSpPr txBox="1"/>
          <p:nvPr/>
        </p:nvSpPr>
        <p:spPr>
          <a:xfrm>
            <a:off x="2199611" y="76200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Self-Controlled Case Series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3823CD4-DC5A-4A8A-974E-666F97159631}"/>
              </a:ext>
            </a:extLst>
          </p:cNvPr>
          <p:cNvGrpSpPr/>
          <p:nvPr/>
        </p:nvGrpSpPr>
        <p:grpSpPr>
          <a:xfrm>
            <a:off x="2074939" y="12045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49" name="Freeform 42">
              <a:extLst>
                <a:ext uri="{FF2B5EF4-FFF2-40B4-BE49-F238E27FC236}">
                  <a16:creationId xmlns:a16="http://schemas.microsoft.com/office/drawing/2014/main" id="{F16AB831-3637-4536-AFF2-C5384FCEB8A9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09AA3FF5-9ACD-479D-8A96-D215311A4C3C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CB273A37-433E-4C0F-9A33-C060FCF2DE95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3" name="Rounded Rectangle 48">
            <a:extLst>
              <a:ext uri="{FF2B5EF4-FFF2-40B4-BE49-F238E27FC236}">
                <a16:creationId xmlns:a16="http://schemas.microsoft.com/office/drawing/2014/main" id="{171ED7CE-85C4-4486-ABE4-A18F775E59B5}"/>
              </a:ext>
            </a:extLst>
          </p:cNvPr>
          <p:cNvSpPr/>
          <p:nvPr/>
        </p:nvSpPr>
        <p:spPr>
          <a:xfrm>
            <a:off x="3734814" y="9893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154" name="Rounded Rectangle 10">
            <a:extLst>
              <a:ext uri="{FF2B5EF4-FFF2-40B4-BE49-F238E27FC236}">
                <a16:creationId xmlns:a16="http://schemas.microsoft.com/office/drawing/2014/main" id="{21E28198-E202-4F3D-873B-45CF59147AFF}"/>
              </a:ext>
            </a:extLst>
          </p:cNvPr>
          <p:cNvSpPr/>
          <p:nvPr/>
        </p:nvSpPr>
        <p:spPr>
          <a:xfrm>
            <a:off x="3734814" y="9893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15B061-CE80-4CE0-A53F-143294F97279}"/>
              </a:ext>
            </a:extLst>
          </p:cNvPr>
          <p:cNvSpPr txBox="1"/>
          <p:nvPr/>
        </p:nvSpPr>
        <p:spPr>
          <a:xfrm>
            <a:off x="3734814" y="281701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A self-controlled cohort design, where time preceding exposure is used as control.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6032B59-CF55-462F-A5B1-9AD4BFF4AE66}"/>
              </a:ext>
            </a:extLst>
          </p:cNvPr>
          <p:cNvSpPr txBox="1"/>
          <p:nvPr/>
        </p:nvSpPr>
        <p:spPr>
          <a:xfrm>
            <a:off x="3946420" y="7620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Self-Controlled Cohort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76BB64-A670-4F07-9A2C-03AEAEE04754}"/>
              </a:ext>
            </a:extLst>
          </p:cNvPr>
          <p:cNvGrpSpPr/>
          <p:nvPr/>
        </p:nvGrpSpPr>
        <p:grpSpPr>
          <a:xfrm>
            <a:off x="3821748" y="12045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58" name="Freeform 53">
              <a:extLst>
                <a:ext uri="{FF2B5EF4-FFF2-40B4-BE49-F238E27FC236}">
                  <a16:creationId xmlns:a16="http://schemas.microsoft.com/office/drawing/2014/main" id="{6D60E634-726D-425C-BA02-1FC19952EB66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54">
              <a:extLst>
                <a:ext uri="{FF2B5EF4-FFF2-40B4-BE49-F238E27FC236}">
                  <a16:creationId xmlns:a16="http://schemas.microsoft.com/office/drawing/2014/main" id="{BFD477B0-93DE-43AB-A4DE-1D5498066AE3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55">
              <a:extLst>
                <a:ext uri="{FF2B5EF4-FFF2-40B4-BE49-F238E27FC236}">
                  <a16:creationId xmlns:a16="http://schemas.microsoft.com/office/drawing/2014/main" id="{10445D4D-467D-42D3-AC3F-8A3925F48BBD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2" name="Rounded Rectangle 66">
            <a:extLst>
              <a:ext uri="{FF2B5EF4-FFF2-40B4-BE49-F238E27FC236}">
                <a16:creationId xmlns:a16="http://schemas.microsoft.com/office/drawing/2014/main" id="{CDC27E53-5069-42E7-9734-AFF6852F9C5F}"/>
              </a:ext>
            </a:extLst>
          </p:cNvPr>
          <p:cNvSpPr/>
          <p:nvPr/>
        </p:nvSpPr>
        <p:spPr>
          <a:xfrm>
            <a:off x="262345" y="119562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63" name="Rounded Rectangle 10">
            <a:extLst>
              <a:ext uri="{FF2B5EF4-FFF2-40B4-BE49-F238E27FC236}">
                <a16:creationId xmlns:a16="http://schemas.microsoft.com/office/drawing/2014/main" id="{2A993608-497A-4B2C-8A08-AF075AAB5157}"/>
              </a:ext>
            </a:extLst>
          </p:cNvPr>
          <p:cNvSpPr/>
          <p:nvPr/>
        </p:nvSpPr>
        <p:spPr>
          <a:xfrm>
            <a:off x="262345" y="119562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589B90-909F-4085-9167-7880A9F4B9C9}"/>
              </a:ext>
            </a:extLst>
          </p:cNvPr>
          <p:cNvGrpSpPr/>
          <p:nvPr/>
        </p:nvGrpSpPr>
        <p:grpSpPr>
          <a:xfrm>
            <a:off x="342739" y="121281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463B50B5-1FC6-4382-83F3-A35AAB8C4AB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12F0D02-44B8-4816-A3E5-57C448EE24AE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73">
              <a:extLst>
                <a:ext uri="{FF2B5EF4-FFF2-40B4-BE49-F238E27FC236}">
                  <a16:creationId xmlns:a16="http://schemas.microsoft.com/office/drawing/2014/main" id="{BD446006-7105-49EB-B372-BFA271FC65E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0892D-B86E-4CB1-A285-1F9C6834BDBD}"/>
              </a:ext>
            </a:extLst>
          </p:cNvPr>
          <p:cNvSpPr txBox="1"/>
          <p:nvPr/>
        </p:nvSpPr>
        <p:spPr>
          <a:xfrm>
            <a:off x="262345" y="1378391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Build and evaluate predictive models for user-specified outcomes, using a wide array of machine learning algorithms.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20D8CA-8DF0-44D4-AD3C-72A212E02D43}"/>
              </a:ext>
            </a:extLst>
          </p:cNvPr>
          <p:cNvSpPr txBox="1"/>
          <p:nvPr/>
        </p:nvSpPr>
        <p:spPr>
          <a:xfrm>
            <a:off x="473951" y="1172890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Patient Level Prediction</a:t>
            </a:r>
          </a:p>
        </p:txBody>
      </p:sp>
      <p:sp>
        <p:nvSpPr>
          <p:cNvPr id="171" name="Rounded Rectangle 75">
            <a:extLst>
              <a:ext uri="{FF2B5EF4-FFF2-40B4-BE49-F238E27FC236}">
                <a16:creationId xmlns:a16="http://schemas.microsoft.com/office/drawing/2014/main" id="{F488A637-68D8-4852-ABEE-D4E6D219A0BC}"/>
              </a:ext>
            </a:extLst>
          </p:cNvPr>
          <p:cNvSpPr/>
          <p:nvPr/>
        </p:nvSpPr>
        <p:spPr>
          <a:xfrm>
            <a:off x="258145" y="245835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72" name="Rounded Rectangle 10">
            <a:extLst>
              <a:ext uri="{FF2B5EF4-FFF2-40B4-BE49-F238E27FC236}">
                <a16:creationId xmlns:a16="http://schemas.microsoft.com/office/drawing/2014/main" id="{E448483E-9BF8-44C9-B2CD-3FEC0D66E970}"/>
              </a:ext>
            </a:extLst>
          </p:cNvPr>
          <p:cNvSpPr/>
          <p:nvPr/>
        </p:nvSpPr>
        <p:spPr>
          <a:xfrm>
            <a:off x="258145" y="245835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4FDE133-DC78-4AAE-83DC-E127E563A793}"/>
              </a:ext>
            </a:extLst>
          </p:cNvPr>
          <p:cNvGrpSpPr/>
          <p:nvPr/>
        </p:nvGrpSpPr>
        <p:grpSpPr>
          <a:xfrm>
            <a:off x="338539" y="2475546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81666B2E-DD48-40CE-BD2E-70DF3C0ADF39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CF1EFCBA-D13A-4FFB-9947-8355348E9523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82">
              <a:extLst>
                <a:ext uri="{FF2B5EF4-FFF2-40B4-BE49-F238E27FC236}">
                  <a16:creationId xmlns:a16="http://schemas.microsoft.com/office/drawing/2014/main" id="{0B25CA25-7418-4B3B-A28A-EA92161C99B7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4F6ACF6-BF0A-4059-8A6E-2EC6EEEFCF6F}"/>
              </a:ext>
            </a:extLst>
          </p:cNvPr>
          <p:cNvSpPr txBox="1"/>
          <p:nvPr/>
        </p:nvSpPr>
        <p:spPr>
          <a:xfrm>
            <a:off x="258145" y="2641119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Use negative control exposure-outcome pairs to profile and calibrate a particular analysis design.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BCC3ECE-5A19-4793-A24F-DA5D54EBA05E}"/>
              </a:ext>
            </a:extLst>
          </p:cNvPr>
          <p:cNvSpPr txBox="1"/>
          <p:nvPr/>
        </p:nvSpPr>
        <p:spPr>
          <a:xfrm>
            <a:off x="469751" y="2435620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Empirical Calibration</a:t>
            </a:r>
          </a:p>
        </p:txBody>
      </p:sp>
      <p:sp>
        <p:nvSpPr>
          <p:cNvPr id="180" name="Rounded Rectangle 84">
            <a:extLst>
              <a:ext uri="{FF2B5EF4-FFF2-40B4-BE49-F238E27FC236}">
                <a16:creationId xmlns:a16="http://schemas.microsoft.com/office/drawing/2014/main" id="{6EDF8110-86F7-4D0F-BB8E-225336DD71C2}"/>
              </a:ext>
            </a:extLst>
          </p:cNvPr>
          <p:cNvSpPr/>
          <p:nvPr/>
        </p:nvSpPr>
        <p:spPr>
          <a:xfrm>
            <a:off x="1993471" y="2445901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81" name="Rounded Rectangle 10">
            <a:extLst>
              <a:ext uri="{FF2B5EF4-FFF2-40B4-BE49-F238E27FC236}">
                <a16:creationId xmlns:a16="http://schemas.microsoft.com/office/drawing/2014/main" id="{D2DC3DD0-39C4-425D-803F-5264DBF08464}"/>
              </a:ext>
            </a:extLst>
          </p:cNvPr>
          <p:cNvSpPr/>
          <p:nvPr/>
        </p:nvSpPr>
        <p:spPr>
          <a:xfrm>
            <a:off x="1993471" y="2445901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9E7FA41-74A6-42F3-8B99-74872681E46D}"/>
              </a:ext>
            </a:extLst>
          </p:cNvPr>
          <p:cNvGrpSpPr/>
          <p:nvPr/>
        </p:nvGrpSpPr>
        <p:grpSpPr>
          <a:xfrm>
            <a:off x="2073865" y="2463091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85" name="Freeform 89">
              <a:extLst>
                <a:ext uri="{FF2B5EF4-FFF2-40B4-BE49-F238E27FC236}">
                  <a16:creationId xmlns:a16="http://schemas.microsoft.com/office/drawing/2014/main" id="{48BFC13C-3D3E-4244-B3E1-B2DDE0EBB941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90">
              <a:extLst>
                <a:ext uri="{FF2B5EF4-FFF2-40B4-BE49-F238E27FC236}">
                  <a16:creationId xmlns:a16="http://schemas.microsoft.com/office/drawing/2014/main" id="{9CB15360-0712-43A8-846F-99694F7AF3E6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91">
              <a:extLst>
                <a:ext uri="{FF2B5EF4-FFF2-40B4-BE49-F238E27FC236}">
                  <a16:creationId xmlns:a16="http://schemas.microsoft.com/office/drawing/2014/main" id="{C1ED56FC-19B8-4731-B7F2-2D536BD1A55E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46E6FBD-6770-43B5-82E0-B8F8AC3B819F}"/>
              </a:ext>
            </a:extLst>
          </p:cNvPr>
          <p:cNvSpPr txBox="1"/>
          <p:nvPr/>
        </p:nvSpPr>
        <p:spPr>
          <a:xfrm>
            <a:off x="1993471" y="2628666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Use real data and established reference sets as well as simulations injected in real data to evaluate the performance of methods.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81E8CBA-7AAA-4344-8279-97842D2FE8A4}"/>
              </a:ext>
            </a:extLst>
          </p:cNvPr>
          <p:cNvSpPr txBox="1"/>
          <p:nvPr/>
        </p:nvSpPr>
        <p:spPr>
          <a:xfrm>
            <a:off x="2205077" y="242316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Method Evaluation</a:t>
            </a:r>
          </a:p>
        </p:txBody>
      </p:sp>
      <p:sp>
        <p:nvSpPr>
          <p:cNvPr id="189" name="Rounded Rectangle 93">
            <a:extLst>
              <a:ext uri="{FF2B5EF4-FFF2-40B4-BE49-F238E27FC236}">
                <a16:creationId xmlns:a16="http://schemas.microsoft.com/office/drawing/2014/main" id="{B01B5318-D065-4D8F-80CC-1494BDBD689F}"/>
              </a:ext>
            </a:extLst>
          </p:cNvPr>
          <p:cNvSpPr/>
          <p:nvPr/>
        </p:nvSpPr>
        <p:spPr>
          <a:xfrm>
            <a:off x="258145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90" name="Rounded Rectangle 10">
            <a:extLst>
              <a:ext uri="{FF2B5EF4-FFF2-40B4-BE49-F238E27FC236}">
                <a16:creationId xmlns:a16="http://schemas.microsoft.com/office/drawing/2014/main" id="{1BFD6BA4-8668-4E98-A229-B265FD7A4031}"/>
              </a:ext>
            </a:extLst>
          </p:cNvPr>
          <p:cNvSpPr/>
          <p:nvPr/>
        </p:nvSpPr>
        <p:spPr>
          <a:xfrm>
            <a:off x="258145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61323CB-793C-4BFB-9A46-6EF7F3FB5E77}"/>
              </a:ext>
            </a:extLst>
          </p:cNvPr>
          <p:cNvGrpSpPr/>
          <p:nvPr/>
        </p:nvGrpSpPr>
        <p:grpSpPr>
          <a:xfrm>
            <a:off x="338539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194" name="Freeform 98">
              <a:extLst>
                <a:ext uri="{FF2B5EF4-FFF2-40B4-BE49-F238E27FC236}">
                  <a16:creationId xmlns:a16="http://schemas.microsoft.com/office/drawing/2014/main" id="{5D5DB238-14CF-4A30-A1EA-6BFA8793EE1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99">
              <a:extLst>
                <a:ext uri="{FF2B5EF4-FFF2-40B4-BE49-F238E27FC236}">
                  <a16:creationId xmlns:a16="http://schemas.microsoft.com/office/drawing/2014/main" id="{2C3FF1D8-1C40-48EA-B176-5D748247AB2E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100">
              <a:extLst>
                <a:ext uri="{FF2B5EF4-FFF2-40B4-BE49-F238E27FC236}">
                  <a16:creationId xmlns:a16="http://schemas.microsoft.com/office/drawing/2014/main" id="{D0519F09-3F1F-47D4-AE35-C78EBE873103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BF6D79C-F043-44A3-8BF0-70DF0DE11B99}"/>
              </a:ext>
            </a:extLst>
          </p:cNvPr>
          <p:cNvSpPr txBox="1"/>
          <p:nvPr/>
        </p:nvSpPr>
        <p:spPr>
          <a:xfrm>
            <a:off x="258145" y="3877640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Connect directly to a wide range of database platforms, including SQL Server, Oracle, and PostgreSQL.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273FAF0-5C1C-438F-9E93-7AFF3098E856}"/>
              </a:ext>
            </a:extLst>
          </p:cNvPr>
          <p:cNvSpPr txBox="1"/>
          <p:nvPr/>
        </p:nvSpPr>
        <p:spPr>
          <a:xfrm>
            <a:off x="469751" y="3672139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Database Connector</a:t>
            </a:r>
          </a:p>
        </p:txBody>
      </p:sp>
      <p:sp>
        <p:nvSpPr>
          <p:cNvPr id="198" name="Rounded Rectangle 111">
            <a:extLst>
              <a:ext uri="{FF2B5EF4-FFF2-40B4-BE49-F238E27FC236}">
                <a16:creationId xmlns:a16="http://schemas.microsoft.com/office/drawing/2014/main" id="{021E676B-0AE8-4C88-830C-9BF4EB14FEF0}"/>
              </a:ext>
            </a:extLst>
          </p:cNvPr>
          <p:cNvSpPr/>
          <p:nvPr/>
        </p:nvSpPr>
        <p:spPr>
          <a:xfrm>
            <a:off x="1993471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99" name="Rounded Rectangle 10">
            <a:extLst>
              <a:ext uri="{FF2B5EF4-FFF2-40B4-BE49-F238E27FC236}">
                <a16:creationId xmlns:a16="http://schemas.microsoft.com/office/drawing/2014/main" id="{FBC40990-86A4-453B-9E03-A7B4D908BF3A}"/>
              </a:ext>
            </a:extLst>
          </p:cNvPr>
          <p:cNvSpPr/>
          <p:nvPr/>
        </p:nvSpPr>
        <p:spPr>
          <a:xfrm>
            <a:off x="1993471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BF20996-207A-458D-9D28-F67F37D087CF}"/>
              </a:ext>
            </a:extLst>
          </p:cNvPr>
          <p:cNvGrpSpPr/>
          <p:nvPr/>
        </p:nvGrpSpPr>
        <p:grpSpPr>
          <a:xfrm>
            <a:off x="2073865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03" name="Freeform 116">
              <a:extLst>
                <a:ext uri="{FF2B5EF4-FFF2-40B4-BE49-F238E27FC236}">
                  <a16:creationId xmlns:a16="http://schemas.microsoft.com/office/drawing/2014/main" id="{A46EC721-6115-4B79-B6D5-2DF10EFB33A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117">
              <a:extLst>
                <a:ext uri="{FF2B5EF4-FFF2-40B4-BE49-F238E27FC236}">
                  <a16:creationId xmlns:a16="http://schemas.microsoft.com/office/drawing/2014/main" id="{9EC2612F-4835-4D09-808E-5EFFD1367302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118">
              <a:extLst>
                <a:ext uri="{FF2B5EF4-FFF2-40B4-BE49-F238E27FC236}">
                  <a16:creationId xmlns:a16="http://schemas.microsoft.com/office/drawing/2014/main" id="{C7418DF6-4E05-418D-B3B5-C70577D1892B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564F57FE-5EAA-400D-8596-DF5FB20B4ADE}"/>
              </a:ext>
            </a:extLst>
          </p:cNvPr>
          <p:cNvSpPr txBox="1"/>
          <p:nvPr/>
        </p:nvSpPr>
        <p:spPr>
          <a:xfrm>
            <a:off x="1993471" y="3877640"/>
            <a:ext cx="1667743" cy="326243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Generate SQL on the fly for the various SQL dialects.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72BAFC-4376-475B-8631-B09F6A017E11}"/>
              </a:ext>
            </a:extLst>
          </p:cNvPr>
          <p:cNvSpPr txBox="1"/>
          <p:nvPr/>
        </p:nvSpPr>
        <p:spPr>
          <a:xfrm>
            <a:off x="2205077" y="36721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Sql Render</a:t>
            </a:r>
          </a:p>
        </p:txBody>
      </p:sp>
      <p:sp>
        <p:nvSpPr>
          <p:cNvPr id="207" name="Rounded Rectangle 120">
            <a:extLst>
              <a:ext uri="{FF2B5EF4-FFF2-40B4-BE49-F238E27FC236}">
                <a16:creationId xmlns:a16="http://schemas.microsoft.com/office/drawing/2014/main" id="{5C75DF78-A825-419D-8A78-855BBB6E62DD}"/>
              </a:ext>
            </a:extLst>
          </p:cNvPr>
          <p:cNvSpPr/>
          <p:nvPr/>
        </p:nvSpPr>
        <p:spPr>
          <a:xfrm>
            <a:off x="3734814" y="369487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08" name="Rounded Rectangle 10">
            <a:extLst>
              <a:ext uri="{FF2B5EF4-FFF2-40B4-BE49-F238E27FC236}">
                <a16:creationId xmlns:a16="http://schemas.microsoft.com/office/drawing/2014/main" id="{55840239-430F-4B9B-ACAA-57BAA4CC7F00}"/>
              </a:ext>
            </a:extLst>
          </p:cNvPr>
          <p:cNvSpPr/>
          <p:nvPr/>
        </p:nvSpPr>
        <p:spPr>
          <a:xfrm>
            <a:off x="3734814" y="369487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FB03068-3C23-46F8-8D93-C2FDEEDBA6B5}"/>
              </a:ext>
            </a:extLst>
          </p:cNvPr>
          <p:cNvGrpSpPr/>
          <p:nvPr/>
        </p:nvGrpSpPr>
        <p:grpSpPr>
          <a:xfrm>
            <a:off x="3815208" y="371206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12" name="Freeform 125">
              <a:extLst>
                <a:ext uri="{FF2B5EF4-FFF2-40B4-BE49-F238E27FC236}">
                  <a16:creationId xmlns:a16="http://schemas.microsoft.com/office/drawing/2014/main" id="{50D11FFE-2820-4F05-8EC6-E0416591B563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126">
              <a:extLst>
                <a:ext uri="{FF2B5EF4-FFF2-40B4-BE49-F238E27FC236}">
                  <a16:creationId xmlns:a16="http://schemas.microsoft.com/office/drawing/2014/main" id="{CF5A97BA-E4D1-4126-9E8A-CB383EFFF0A7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127">
              <a:extLst>
                <a:ext uri="{FF2B5EF4-FFF2-40B4-BE49-F238E27FC236}">
                  <a16:creationId xmlns:a16="http://schemas.microsoft.com/office/drawing/2014/main" id="{ADE6F2CF-2E06-48F8-9833-1FE0B746E8BA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8FBD0B59-10E0-4D99-A400-790A8082B604}"/>
              </a:ext>
            </a:extLst>
          </p:cNvPr>
          <p:cNvSpPr txBox="1"/>
          <p:nvPr/>
        </p:nvSpPr>
        <p:spPr>
          <a:xfrm>
            <a:off x="3734814" y="3877640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Highly efficient implementation of regularized logistic, Poisson and Cox regression.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2F30389-6D73-49F2-84BF-D74F3141CEB6}"/>
              </a:ext>
            </a:extLst>
          </p:cNvPr>
          <p:cNvSpPr txBox="1"/>
          <p:nvPr/>
        </p:nvSpPr>
        <p:spPr>
          <a:xfrm>
            <a:off x="3946420" y="3672139"/>
            <a:ext cx="5485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Cyclops</a:t>
            </a:r>
          </a:p>
        </p:txBody>
      </p:sp>
      <p:sp>
        <p:nvSpPr>
          <p:cNvPr id="216" name="Rounded Rectangle 129">
            <a:extLst>
              <a:ext uri="{FF2B5EF4-FFF2-40B4-BE49-F238E27FC236}">
                <a16:creationId xmlns:a16="http://schemas.microsoft.com/office/drawing/2014/main" id="{B0D2AC5D-DBB0-451E-B91C-E6C23E59FF25}"/>
              </a:ext>
            </a:extLst>
          </p:cNvPr>
          <p:cNvSpPr/>
          <p:nvPr/>
        </p:nvSpPr>
        <p:spPr>
          <a:xfrm>
            <a:off x="258563" y="4791457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17" name="Rounded Rectangle 10">
            <a:extLst>
              <a:ext uri="{FF2B5EF4-FFF2-40B4-BE49-F238E27FC236}">
                <a16:creationId xmlns:a16="http://schemas.microsoft.com/office/drawing/2014/main" id="{A3618CE0-0A17-4FC5-A4E3-92BAD52C5AF9}"/>
              </a:ext>
            </a:extLst>
          </p:cNvPr>
          <p:cNvSpPr/>
          <p:nvPr/>
        </p:nvSpPr>
        <p:spPr>
          <a:xfrm>
            <a:off x="258563" y="4791457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A947418-65CA-4F8F-AB91-21B1411EFA38}"/>
              </a:ext>
            </a:extLst>
          </p:cNvPr>
          <p:cNvGrpSpPr/>
          <p:nvPr/>
        </p:nvGrpSpPr>
        <p:grpSpPr>
          <a:xfrm>
            <a:off x="338957" y="4808647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21" name="Freeform 134">
              <a:extLst>
                <a:ext uri="{FF2B5EF4-FFF2-40B4-BE49-F238E27FC236}">
                  <a16:creationId xmlns:a16="http://schemas.microsoft.com/office/drawing/2014/main" id="{C5DE5EB2-8409-486F-84D0-18E52FD2400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135">
              <a:extLst>
                <a:ext uri="{FF2B5EF4-FFF2-40B4-BE49-F238E27FC236}">
                  <a16:creationId xmlns:a16="http://schemas.microsoft.com/office/drawing/2014/main" id="{29330F6F-F19F-4CBD-B12C-53771E675E9A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136">
              <a:extLst>
                <a:ext uri="{FF2B5EF4-FFF2-40B4-BE49-F238E27FC236}">
                  <a16:creationId xmlns:a16="http://schemas.microsoft.com/office/drawing/2014/main" id="{D2BE2674-7DA9-43B6-8E6A-DEA81D0F41EA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C51C502C-721A-4BCE-8AC5-F96E82DE82A7}"/>
              </a:ext>
            </a:extLst>
          </p:cNvPr>
          <p:cNvSpPr txBox="1"/>
          <p:nvPr/>
        </p:nvSpPr>
        <p:spPr>
          <a:xfrm>
            <a:off x="258563" y="4974222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lvl="0"/>
            <a:r>
              <a:rPr lang="en-US" sz="1000" kern="0" dirty="0">
                <a:solidFill>
                  <a:srgbClr val="8064A2">
                    <a:lumMod val="75000"/>
                  </a:srgbClr>
                </a:solidFill>
              </a:rPr>
              <a:t>Support for parallel computation with logging to console, disk, or e-mail.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C3022CC-7D0F-42F9-8F24-A9A796F3AE42}"/>
              </a:ext>
            </a:extLst>
          </p:cNvPr>
          <p:cNvSpPr txBox="1"/>
          <p:nvPr/>
        </p:nvSpPr>
        <p:spPr>
          <a:xfrm>
            <a:off x="470169" y="4768721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ParallelLogger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F050B29-CB77-4685-93ED-2500807B0DEE}"/>
              </a:ext>
            </a:extLst>
          </p:cNvPr>
          <p:cNvSpPr txBox="1"/>
          <p:nvPr/>
        </p:nvSpPr>
        <p:spPr>
          <a:xfrm rot="16200000">
            <a:off x="-885338" y="1049780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rPr>
              <a:t>Prediction and estimation methods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965ECA4-38BD-4BCC-9F04-313E1400DEBF}"/>
              </a:ext>
            </a:extLst>
          </p:cNvPr>
          <p:cNvSpPr txBox="1"/>
          <p:nvPr/>
        </p:nvSpPr>
        <p:spPr>
          <a:xfrm rot="16200000">
            <a:off x="-614431" y="2832435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Method characterization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A6F2F5A-E96D-4859-9F53-E12E984F32E4}"/>
              </a:ext>
            </a:extLst>
          </p:cNvPr>
          <p:cNvSpPr txBox="1"/>
          <p:nvPr/>
        </p:nvSpPr>
        <p:spPr>
          <a:xfrm rot="16200000">
            <a:off x="-508632" y="4600118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Supporting packages</a:t>
            </a:r>
          </a:p>
        </p:txBody>
      </p:sp>
      <p:sp>
        <p:nvSpPr>
          <p:cNvPr id="229" name="Rounded Rectangle 141">
            <a:extLst>
              <a:ext uri="{FF2B5EF4-FFF2-40B4-BE49-F238E27FC236}">
                <a16:creationId xmlns:a16="http://schemas.microsoft.com/office/drawing/2014/main" id="{88AE80D7-A474-4B14-81EB-B978CDB85AD6}"/>
              </a:ext>
            </a:extLst>
          </p:cNvPr>
          <p:cNvSpPr/>
          <p:nvPr/>
        </p:nvSpPr>
        <p:spPr>
          <a:xfrm>
            <a:off x="1998936" y="4791457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30" name="Rounded Rectangle 10">
            <a:extLst>
              <a:ext uri="{FF2B5EF4-FFF2-40B4-BE49-F238E27FC236}">
                <a16:creationId xmlns:a16="http://schemas.microsoft.com/office/drawing/2014/main" id="{82CD5975-302D-48DE-9280-65E171B2D32D}"/>
              </a:ext>
            </a:extLst>
          </p:cNvPr>
          <p:cNvSpPr/>
          <p:nvPr/>
        </p:nvSpPr>
        <p:spPr>
          <a:xfrm>
            <a:off x="1998936" y="4791457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8064A2">
              <a:lumMod val="75000"/>
            </a:srgbClr>
          </a:solidFill>
          <a:ln w="2540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6D75A8D-0BDD-4B5F-B5C0-B344E91C85BB}"/>
              </a:ext>
            </a:extLst>
          </p:cNvPr>
          <p:cNvGrpSpPr/>
          <p:nvPr/>
        </p:nvGrpSpPr>
        <p:grpSpPr>
          <a:xfrm>
            <a:off x="2079330" y="4808647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34" name="Freeform 146">
              <a:extLst>
                <a:ext uri="{FF2B5EF4-FFF2-40B4-BE49-F238E27FC236}">
                  <a16:creationId xmlns:a16="http://schemas.microsoft.com/office/drawing/2014/main" id="{0D504DAF-31EC-431F-B86E-AFCE444E030B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147">
              <a:extLst>
                <a:ext uri="{FF2B5EF4-FFF2-40B4-BE49-F238E27FC236}">
                  <a16:creationId xmlns:a16="http://schemas.microsoft.com/office/drawing/2014/main" id="{2BF65519-95C6-4DB0-966F-E8E0C0B16687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148">
              <a:extLst>
                <a:ext uri="{FF2B5EF4-FFF2-40B4-BE49-F238E27FC236}">
                  <a16:creationId xmlns:a16="http://schemas.microsoft.com/office/drawing/2014/main" id="{1B77C4E6-3538-480F-ADF4-48F3D679F6B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9A9AB285-9A7E-4A42-9311-C90D25BB5D08}"/>
              </a:ext>
            </a:extLst>
          </p:cNvPr>
          <p:cNvSpPr txBox="1"/>
          <p:nvPr/>
        </p:nvSpPr>
        <p:spPr>
          <a:xfrm>
            <a:off x="1998936" y="4974222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</a:rPr>
              <a:t>Automatically extract large sets of features for user-specified cohorts using data in the CDM.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BBA42D5-BA76-48AB-919D-D3E430CDF034}"/>
              </a:ext>
            </a:extLst>
          </p:cNvPr>
          <p:cNvSpPr txBox="1"/>
          <p:nvPr/>
        </p:nvSpPr>
        <p:spPr>
          <a:xfrm>
            <a:off x="2210542" y="4768721"/>
            <a:ext cx="10711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Feature Extraction</a:t>
            </a:r>
          </a:p>
        </p:txBody>
      </p:sp>
      <p:sp>
        <p:nvSpPr>
          <p:cNvPr id="238" name="Rounded Rectangle 150">
            <a:extLst>
              <a:ext uri="{FF2B5EF4-FFF2-40B4-BE49-F238E27FC236}">
                <a16:creationId xmlns:a16="http://schemas.microsoft.com/office/drawing/2014/main" id="{CE6B005D-5900-425E-8E34-8E40A9435ABF}"/>
              </a:ext>
            </a:extLst>
          </p:cNvPr>
          <p:cNvSpPr/>
          <p:nvPr/>
        </p:nvSpPr>
        <p:spPr>
          <a:xfrm>
            <a:off x="1993471" y="1195626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239" name="Rounded Rectangle 10">
            <a:extLst>
              <a:ext uri="{FF2B5EF4-FFF2-40B4-BE49-F238E27FC236}">
                <a16:creationId xmlns:a16="http://schemas.microsoft.com/office/drawing/2014/main" id="{E4F6656D-071E-41AD-994E-8B00819DC620}"/>
              </a:ext>
            </a:extLst>
          </p:cNvPr>
          <p:cNvSpPr/>
          <p:nvPr/>
        </p:nvSpPr>
        <p:spPr>
          <a:xfrm>
            <a:off x="1993471" y="1195626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6CC6259-0E7F-45CA-AA63-D0C8D708AD6C}"/>
              </a:ext>
            </a:extLst>
          </p:cNvPr>
          <p:cNvSpPr txBox="1"/>
          <p:nvPr/>
        </p:nvSpPr>
        <p:spPr>
          <a:xfrm>
            <a:off x="1993471" y="1378391"/>
            <a:ext cx="1667743" cy="787908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Case-control studies, matching controls on age, gender, provider, and visit date. Allows nesting of the study in another cohort.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B6D87D0-FA39-42DB-805D-D1D5FFA113A7}"/>
              </a:ext>
            </a:extLst>
          </p:cNvPr>
          <p:cNvSpPr txBox="1"/>
          <p:nvPr/>
        </p:nvSpPr>
        <p:spPr>
          <a:xfrm>
            <a:off x="2205077" y="1172890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Case-control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DC6EF18-87E9-4AA7-8686-EAAC843B6CBA}"/>
              </a:ext>
            </a:extLst>
          </p:cNvPr>
          <p:cNvGrpSpPr/>
          <p:nvPr/>
        </p:nvGrpSpPr>
        <p:grpSpPr>
          <a:xfrm>
            <a:off x="2080405" y="121714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43" name="Freeform 165">
              <a:extLst>
                <a:ext uri="{FF2B5EF4-FFF2-40B4-BE49-F238E27FC236}">
                  <a16:creationId xmlns:a16="http://schemas.microsoft.com/office/drawing/2014/main" id="{DCD4E86A-81E3-4C19-8095-D9367785EA28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 166">
              <a:extLst>
                <a:ext uri="{FF2B5EF4-FFF2-40B4-BE49-F238E27FC236}">
                  <a16:creationId xmlns:a16="http://schemas.microsoft.com/office/drawing/2014/main" id="{4E30B1C2-CB95-440C-B59F-79B582F64FA4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172">
              <a:extLst>
                <a:ext uri="{FF2B5EF4-FFF2-40B4-BE49-F238E27FC236}">
                  <a16:creationId xmlns:a16="http://schemas.microsoft.com/office/drawing/2014/main" id="{526E7D5C-A89E-4A5B-BF0A-0C6D69E00C56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7" name="Rounded Rectangle 153">
            <a:extLst>
              <a:ext uri="{FF2B5EF4-FFF2-40B4-BE49-F238E27FC236}">
                <a16:creationId xmlns:a16="http://schemas.microsoft.com/office/drawing/2014/main" id="{7F324A26-44D3-4CB5-933E-927F13549C40}"/>
              </a:ext>
            </a:extLst>
          </p:cNvPr>
          <p:cNvSpPr/>
          <p:nvPr/>
        </p:nvSpPr>
        <p:spPr>
          <a:xfrm>
            <a:off x="3728797" y="1208081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248" name="Rounded Rectangle 10">
            <a:extLst>
              <a:ext uri="{FF2B5EF4-FFF2-40B4-BE49-F238E27FC236}">
                <a16:creationId xmlns:a16="http://schemas.microsoft.com/office/drawing/2014/main" id="{5FFA2E13-2BEE-4AD1-B914-FA87E275C719}"/>
              </a:ext>
            </a:extLst>
          </p:cNvPr>
          <p:cNvSpPr/>
          <p:nvPr/>
        </p:nvSpPr>
        <p:spPr>
          <a:xfrm>
            <a:off x="3728797" y="1208081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8B11640-934B-4075-A6E2-7F5938A9648C}"/>
              </a:ext>
            </a:extLst>
          </p:cNvPr>
          <p:cNvSpPr txBox="1"/>
          <p:nvPr/>
        </p:nvSpPr>
        <p:spPr>
          <a:xfrm>
            <a:off x="3728797" y="1390846"/>
            <a:ext cx="1667743" cy="634020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Case-crossover design including the option to adjust for time-trends in exposures (so-called case-time-control).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70B7113-B263-4C76-9BD5-DFD609B05685}"/>
              </a:ext>
            </a:extLst>
          </p:cNvPr>
          <p:cNvSpPr txBox="1"/>
          <p:nvPr/>
        </p:nvSpPr>
        <p:spPr>
          <a:xfrm>
            <a:off x="3940403" y="1185345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Case-crossover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3E81875-4A28-4CA4-8CDF-4110892B6CB3}"/>
              </a:ext>
            </a:extLst>
          </p:cNvPr>
          <p:cNvGrpSpPr/>
          <p:nvPr/>
        </p:nvGrpSpPr>
        <p:grpSpPr>
          <a:xfrm>
            <a:off x="3815731" y="1229600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52" name="Freeform 174">
              <a:extLst>
                <a:ext uri="{FF2B5EF4-FFF2-40B4-BE49-F238E27FC236}">
                  <a16:creationId xmlns:a16="http://schemas.microsoft.com/office/drawing/2014/main" id="{A306660E-6E1B-40EE-9AF9-12EA30E77945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175">
              <a:extLst>
                <a:ext uri="{FF2B5EF4-FFF2-40B4-BE49-F238E27FC236}">
                  <a16:creationId xmlns:a16="http://schemas.microsoft.com/office/drawing/2014/main" id="{151CB26D-8058-4D86-9169-4B516BC22C0D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 176">
              <a:extLst>
                <a:ext uri="{FF2B5EF4-FFF2-40B4-BE49-F238E27FC236}">
                  <a16:creationId xmlns:a16="http://schemas.microsoft.com/office/drawing/2014/main" id="{B0CD0654-D0B4-4653-8E3C-12BE7F658483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6" name="Rounded Rectangle 84">
            <a:extLst>
              <a:ext uri="{FF2B5EF4-FFF2-40B4-BE49-F238E27FC236}">
                <a16:creationId xmlns:a16="http://schemas.microsoft.com/office/drawing/2014/main" id="{89EE546B-44D2-4788-88E7-80DC39427613}"/>
              </a:ext>
            </a:extLst>
          </p:cNvPr>
          <p:cNvSpPr/>
          <p:nvPr/>
        </p:nvSpPr>
        <p:spPr>
          <a:xfrm>
            <a:off x="3728797" y="2446645"/>
            <a:ext cx="1667743" cy="101962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257" name="Rounded Rectangle 10">
            <a:extLst>
              <a:ext uri="{FF2B5EF4-FFF2-40B4-BE49-F238E27FC236}">
                <a16:creationId xmlns:a16="http://schemas.microsoft.com/office/drawing/2014/main" id="{2D692293-AE6A-49D6-BD6E-921E4484C141}"/>
              </a:ext>
            </a:extLst>
          </p:cNvPr>
          <p:cNvSpPr/>
          <p:nvPr/>
        </p:nvSpPr>
        <p:spPr>
          <a:xfrm>
            <a:off x="3728797" y="2446645"/>
            <a:ext cx="1667743" cy="164892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22393AB-1E5F-451C-88E9-BF99C338A297}"/>
              </a:ext>
            </a:extLst>
          </p:cNvPr>
          <p:cNvGrpSpPr/>
          <p:nvPr/>
        </p:nvGrpSpPr>
        <p:grpSpPr>
          <a:xfrm>
            <a:off x="3809191" y="2463835"/>
            <a:ext cx="166896" cy="132401"/>
            <a:chOff x="2019300" y="2083773"/>
            <a:chExt cx="714375" cy="716577"/>
          </a:xfrm>
          <a:solidFill>
            <a:sysClr val="window" lastClr="FFFFFF"/>
          </a:solidFill>
        </p:grpSpPr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A8DAB5A1-1AA4-4106-A551-C765EB4E8F44}"/>
                </a:ext>
              </a:extLst>
            </p:cNvPr>
            <p:cNvSpPr/>
            <p:nvPr/>
          </p:nvSpPr>
          <p:spPr>
            <a:xfrm>
              <a:off x="2057399" y="2083773"/>
              <a:ext cx="633413" cy="209372"/>
            </a:xfrm>
            <a:custGeom>
              <a:avLst/>
              <a:gdLst>
                <a:gd name="connsiteX0" fmla="*/ 0 w 569118"/>
                <a:gd name="connsiteY0" fmla="*/ 90488 h 188119"/>
                <a:gd name="connsiteX1" fmla="*/ 302418 w 569118"/>
                <a:gd name="connsiteY1" fmla="*/ 0 h 188119"/>
                <a:gd name="connsiteX2" fmla="*/ 569118 w 569118"/>
                <a:gd name="connsiteY2" fmla="*/ 97631 h 188119"/>
                <a:gd name="connsiteX3" fmla="*/ 288131 w 569118"/>
                <a:gd name="connsiteY3" fmla="*/ 188119 h 188119"/>
                <a:gd name="connsiteX4" fmla="*/ 0 w 569118"/>
                <a:gd name="connsiteY4" fmla="*/ 90488 h 1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118" h="188119">
                  <a:moveTo>
                    <a:pt x="0" y="90488"/>
                  </a:moveTo>
                  <a:lnTo>
                    <a:pt x="302418" y="0"/>
                  </a:lnTo>
                  <a:lnTo>
                    <a:pt x="569118" y="97631"/>
                  </a:lnTo>
                  <a:lnTo>
                    <a:pt x="288131" y="188119"/>
                  </a:lnTo>
                  <a:lnTo>
                    <a:pt x="0" y="90488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F49DC2A7-74C6-47F1-9D89-AB9C5C7E2136}"/>
                </a:ext>
              </a:extLst>
            </p:cNvPr>
            <p:cNvSpPr/>
            <p:nvPr/>
          </p:nvSpPr>
          <p:spPr>
            <a:xfrm>
              <a:off x="2019300" y="2245519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2C60DD6B-C6C2-4038-AED4-AC08EEE6A982}"/>
                </a:ext>
              </a:extLst>
            </p:cNvPr>
            <p:cNvSpPr/>
            <p:nvPr/>
          </p:nvSpPr>
          <p:spPr>
            <a:xfrm flipH="1">
              <a:off x="2412206" y="2245518"/>
              <a:ext cx="321469" cy="554831"/>
            </a:xfrm>
            <a:custGeom>
              <a:avLst/>
              <a:gdLst>
                <a:gd name="connsiteX0" fmla="*/ 0 w 321469"/>
                <a:gd name="connsiteY0" fmla="*/ 0 h 554831"/>
                <a:gd name="connsiteX1" fmla="*/ 321469 w 321469"/>
                <a:gd name="connsiteY1" fmla="*/ 102394 h 554831"/>
                <a:gd name="connsiteX2" fmla="*/ 321469 w 321469"/>
                <a:gd name="connsiteY2" fmla="*/ 554831 h 554831"/>
                <a:gd name="connsiteX3" fmla="*/ 0 w 321469"/>
                <a:gd name="connsiteY3" fmla="*/ 438150 h 554831"/>
                <a:gd name="connsiteX4" fmla="*/ 0 w 321469"/>
                <a:gd name="connsiteY4" fmla="*/ 0 h 5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469" h="554831">
                  <a:moveTo>
                    <a:pt x="0" y="0"/>
                  </a:moveTo>
                  <a:lnTo>
                    <a:pt x="321469" y="102394"/>
                  </a:lnTo>
                  <a:lnTo>
                    <a:pt x="321469" y="554831"/>
                  </a:lnTo>
                  <a:lnTo>
                    <a:pt x="0" y="438150"/>
                  </a:lnTo>
                  <a:cubicBezTo>
                    <a:pt x="794" y="291306"/>
                    <a:pt x="1587" y="144463"/>
                    <a:pt x="0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4280F313-BD17-4C33-8E4D-E2045538DBBF}"/>
              </a:ext>
            </a:extLst>
          </p:cNvPr>
          <p:cNvSpPr txBox="1"/>
          <p:nvPr/>
        </p:nvSpPr>
        <p:spPr>
          <a:xfrm>
            <a:off x="3728797" y="2629410"/>
            <a:ext cx="1667743" cy="480131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Combining study diagnostics and results across multiple sites.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2B39D82-B4E8-4388-80E3-AB2A031E740B}"/>
              </a:ext>
            </a:extLst>
          </p:cNvPr>
          <p:cNvSpPr txBox="1"/>
          <p:nvPr/>
        </p:nvSpPr>
        <p:spPr>
          <a:xfrm>
            <a:off x="3940403" y="2423909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Evidence Synthesis</a:t>
            </a:r>
          </a:p>
        </p:txBody>
      </p:sp>
    </p:spTree>
    <p:extLst>
      <p:ext uri="{BB962C8B-B14F-4D97-AF65-F5344CB8AC3E}">
        <p14:creationId xmlns:p14="http://schemas.microsoft.com/office/powerpoint/2010/main" val="416474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E57FEF-901C-4A60-AEAA-B02EF9BD1FF4}"/>
</file>

<file path=customXml/itemProps2.xml><?xml version="1.0" encoding="utf-8"?>
<ds:datastoreItem xmlns:ds="http://schemas.openxmlformats.org/officeDocument/2006/customXml" ds:itemID="{8B366F85-5D5C-4148-9400-45291B118863}"/>
</file>

<file path=customXml/itemProps3.xml><?xml version="1.0" encoding="utf-8"?>
<ds:datastoreItem xmlns:ds="http://schemas.openxmlformats.org/officeDocument/2006/customXml" ds:itemID="{1A0EDB84-A356-426C-9736-A12DE19AEB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</cp:revision>
  <dcterms:created xsi:type="dcterms:W3CDTF">2019-07-10T10:35:03Z</dcterms:created>
  <dcterms:modified xsi:type="dcterms:W3CDTF">2019-07-10T10:35:08Z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