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233788" y="62521"/>
            <a:ext cx="780201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Cohort definition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1277780A-F569-43BD-BBDB-930755E34F2D}"/>
              </a:ext>
            </a:extLst>
          </p:cNvPr>
          <p:cNvSpPr/>
          <p:nvPr/>
        </p:nvSpPr>
        <p:spPr>
          <a:xfrm>
            <a:off x="1355540" y="648152"/>
            <a:ext cx="949511" cy="407949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FA5EBF0-B00B-4B49-98D0-DBF7BFF4C35C}"/>
              </a:ext>
            </a:extLst>
          </p:cNvPr>
          <p:cNvSpPr/>
          <p:nvPr/>
        </p:nvSpPr>
        <p:spPr>
          <a:xfrm>
            <a:off x="227068" y="2739940"/>
            <a:ext cx="79364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in CDM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 rot="5400000">
            <a:off x="555922" y="601602"/>
            <a:ext cx="13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48130-2681-48F2-A3FA-1BDE1B277DDE}"/>
              </a:ext>
            </a:extLst>
          </p:cNvPr>
          <p:cNvSpPr/>
          <p:nvPr/>
        </p:nvSpPr>
        <p:spPr>
          <a:xfrm>
            <a:off x="66675" y="669570"/>
            <a:ext cx="111442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</a:t>
            </a:r>
            <a:r>
              <a:rPr lang="en-US" sz="1100" dirty="0" err="1"/>
              <a:t>xSpec</a:t>
            </a:r>
            <a:r>
              <a:rPr lang="en-US" sz="1100" dirty="0"/>
              <a:t> cohort </a:t>
            </a:r>
            <a:r>
              <a:rPr lang="en-US" sz="1100" dirty="0" err="1"/>
              <a:t>defintion</a:t>
            </a:r>
            <a:endParaRPr lang="en-US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709D364-E4C0-4515-9080-0AB1B78A5AAC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181101" y="852127"/>
            <a:ext cx="1744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3988462C-1F7C-497F-AE80-65A58BE99655}"/>
              </a:ext>
            </a:extLst>
          </p:cNvPr>
          <p:cNvSpPr/>
          <p:nvPr/>
        </p:nvSpPr>
        <p:spPr>
          <a:xfrm>
            <a:off x="997688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Cases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E6EDEDE-70F2-4BBB-B08E-37CBB7604EB8}"/>
              </a:ext>
            </a:extLst>
          </p:cNvPr>
          <p:cNvSpPr/>
          <p:nvPr/>
        </p:nvSpPr>
        <p:spPr>
          <a:xfrm>
            <a:off x="1869263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Non-cases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46A1115-595C-4079-9B0B-7DC6DFF3FD65}"/>
              </a:ext>
            </a:extLst>
          </p:cNvPr>
          <p:cNvCxnSpPr>
            <a:cxnSpLocks/>
            <a:stCxn id="59" idx="2"/>
            <a:endCxn id="32" idx="0"/>
          </p:cNvCxnSpPr>
          <p:nvPr/>
        </p:nvCxnSpPr>
        <p:spPr>
          <a:xfrm rot="5400000">
            <a:off x="1522125" y="1465436"/>
            <a:ext cx="180555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1862958-6306-4FA3-B8AA-F9304CAE9021}"/>
              </a:ext>
            </a:extLst>
          </p:cNvPr>
          <p:cNvCxnSpPr>
            <a:cxnSpLocks/>
            <a:stCxn id="59" idx="2"/>
            <a:endCxn id="37" idx="0"/>
          </p:cNvCxnSpPr>
          <p:nvPr/>
        </p:nvCxnSpPr>
        <p:spPr>
          <a:xfrm rot="16200000" flipH="1">
            <a:off x="1957912" y="1465435"/>
            <a:ext cx="180555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AAC8D-7C8B-4609-A030-09927D78876A}"/>
              </a:ext>
            </a:extLst>
          </p:cNvPr>
          <p:cNvSpPr/>
          <p:nvPr/>
        </p:nvSpPr>
        <p:spPr>
          <a:xfrm>
            <a:off x="1252452" y="2330227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 predictive model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B2B8FC3-1768-4A90-B02A-806D7D0F8D98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16200000" flipH="1">
            <a:off x="1504579" y="2004511"/>
            <a:ext cx="215644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1E14AE4-6512-4970-86FA-777DA9296139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rot="5400000">
            <a:off x="1940367" y="2004511"/>
            <a:ext cx="215644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E0925F2-85CE-466B-8E4D-E82D98BCD174}"/>
              </a:ext>
            </a:extLst>
          </p:cNvPr>
          <p:cNvSpPr/>
          <p:nvPr/>
        </p:nvSpPr>
        <p:spPr>
          <a:xfrm>
            <a:off x="1253079" y="2842524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trained model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6E5AB5-7BFA-43C5-9915-43655E7F9263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rot="16200000" flipH="1">
            <a:off x="1757016" y="2768618"/>
            <a:ext cx="147184" cy="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E52A71-E30A-47F9-8F4E-ED9C88C1AB7D}"/>
              </a:ext>
            </a:extLst>
          </p:cNvPr>
          <p:cNvCxnSpPr>
            <a:cxnSpLocks/>
            <a:stCxn id="34" idx="4"/>
            <a:endCxn id="49" idx="1"/>
          </p:cNvCxnSpPr>
          <p:nvPr/>
        </p:nvCxnSpPr>
        <p:spPr>
          <a:xfrm flipV="1">
            <a:off x="1020708" y="3025081"/>
            <a:ext cx="232371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FF8DC7F-7188-4C9A-84DB-C2B26C28F8BE}"/>
              </a:ext>
            </a:extLst>
          </p:cNvPr>
          <p:cNvCxnSpPr>
            <a:cxnSpLocks/>
            <a:stCxn id="34" idx="1"/>
            <a:endCxn id="59" idx="1"/>
          </p:cNvCxnSpPr>
          <p:nvPr/>
        </p:nvCxnSpPr>
        <p:spPr>
          <a:xfrm rot="5400000" flipH="1" flipV="1">
            <a:off x="273448" y="1760936"/>
            <a:ext cx="1329444" cy="6285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8AE461-096E-415E-BCA4-6D1D829E1665}"/>
              </a:ext>
            </a:extLst>
          </p:cNvPr>
          <p:cNvSpPr/>
          <p:nvPr/>
        </p:nvSpPr>
        <p:spPr>
          <a:xfrm>
            <a:off x="1252452" y="1227939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</a:t>
            </a:r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B2FD3B4-F90F-4ED7-B453-6AF4D033C90B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1730892" y="1128535"/>
            <a:ext cx="19880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5B704AD-4812-4426-AB26-ABE7F303C32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>
            <a:off x="2408765" y="3025081"/>
            <a:ext cx="43339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owchart: Document 87">
            <a:extLst>
              <a:ext uri="{FF2B5EF4-FFF2-40B4-BE49-F238E27FC236}">
                <a16:creationId xmlns:a16="http://schemas.microsoft.com/office/drawing/2014/main" id="{45DC717C-0802-47DF-ACE5-46ACF3E0FD1E}"/>
              </a:ext>
            </a:extLst>
          </p:cNvPr>
          <p:cNvSpPr/>
          <p:nvPr/>
        </p:nvSpPr>
        <p:spPr>
          <a:xfrm>
            <a:off x="2842161" y="2793629"/>
            <a:ext cx="1035508" cy="462903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Probabilistic gold standard</a:t>
            </a:r>
          </a:p>
        </p:txBody>
      </p: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4856D5-18B0-4890-8AD4-E65D7096E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86616"/>
              </p:ext>
            </p:extLst>
          </p:nvPr>
        </p:nvGraphicFramePr>
        <p:xfrm>
          <a:off x="0" y="0"/>
          <a:ext cx="66412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267">
                  <a:extLst>
                    <a:ext uri="{9D8B030D-6E8A-4147-A177-3AD203B41FA5}">
                      <a16:colId xmlns:a16="http://schemas.microsoft.com/office/drawing/2014/main" val="2679336836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95205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33046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7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Gold Standard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8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Cohort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07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60BBD32-927C-41EB-836A-8934B7F11222}"/>
              </a:ext>
            </a:extLst>
          </p:cNvPr>
          <p:cNvSpPr/>
          <p:nvPr/>
        </p:nvSpPr>
        <p:spPr>
          <a:xfrm>
            <a:off x="638073" y="4836677"/>
            <a:ext cx="4676877" cy="1145473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41273BA-A9DE-4EC7-86D2-6C4223460FAF}"/>
              </a:ext>
            </a:extLst>
          </p:cNvPr>
          <p:cNvSpPr/>
          <p:nvPr/>
        </p:nvSpPr>
        <p:spPr>
          <a:xfrm>
            <a:off x="2162309" y="1032069"/>
            <a:ext cx="3152641" cy="2949381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668C60-7D7B-4873-ACDA-8D1C8FA6971F}"/>
              </a:ext>
            </a:extLst>
          </p:cNvPr>
          <p:cNvSpPr/>
          <p:nvPr/>
        </p:nvSpPr>
        <p:spPr>
          <a:xfrm>
            <a:off x="638073" y="709613"/>
            <a:ext cx="1249305" cy="40513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E98F32-4D14-493E-92F9-F4B976DF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9"/>
          <a:stretch/>
        </p:blipFill>
        <p:spPr>
          <a:xfrm>
            <a:off x="2200289" y="1339325"/>
            <a:ext cx="3054353" cy="2351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D3FCD-DF09-47A0-A74E-033589ABC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3"/>
          <a:stretch/>
        </p:blipFill>
        <p:spPr>
          <a:xfrm>
            <a:off x="828186" y="2553637"/>
            <a:ext cx="933146" cy="1830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728B8A-CFB3-4F62-B175-692C4D6728E3}"/>
              </a:ext>
            </a:extLst>
          </p:cNvPr>
          <p:cNvSpPr txBox="1"/>
          <p:nvPr/>
        </p:nvSpPr>
        <p:spPr>
          <a:xfrm>
            <a:off x="1100661" y="6627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0FE81-6073-4180-879D-368B6BE150D5}"/>
              </a:ext>
            </a:extLst>
          </p:cNvPr>
          <p:cNvSpPr txBox="1"/>
          <p:nvPr/>
        </p:nvSpPr>
        <p:spPr>
          <a:xfrm>
            <a:off x="3581374" y="10010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F126A-7041-4F44-B823-D8378FFFF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57"/>
          <a:stretch/>
        </p:blipFill>
        <p:spPr>
          <a:xfrm>
            <a:off x="890359" y="985192"/>
            <a:ext cx="870972" cy="9192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2199C46-0D86-485B-B8AE-3CC7563F0484}"/>
              </a:ext>
            </a:extLst>
          </p:cNvPr>
          <p:cNvSpPr/>
          <p:nvPr/>
        </p:nvSpPr>
        <p:spPr>
          <a:xfrm>
            <a:off x="638073" y="1855449"/>
            <a:ext cx="13099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Cohort according to definition to evaluate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981B0-6864-4CEA-A9B9-F935EDB6A652}"/>
              </a:ext>
            </a:extLst>
          </p:cNvPr>
          <p:cNvSpPr/>
          <p:nvPr/>
        </p:nvSpPr>
        <p:spPr>
          <a:xfrm>
            <a:off x="638073" y="4330056"/>
            <a:ext cx="13099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Predicted probabilities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DA0629-B21A-49FB-807A-4C68B8C80CAF}"/>
              </a:ext>
            </a:extLst>
          </p:cNvPr>
          <p:cNvSpPr/>
          <p:nvPr/>
        </p:nvSpPr>
        <p:spPr>
          <a:xfrm>
            <a:off x="2200289" y="3661672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(weighted) confusion matrix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1A1105A-8B91-427E-A5BE-EED1951CF491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>
            <a:off x="1761331" y="1444808"/>
            <a:ext cx="400978" cy="10619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3BCE47-0C13-436A-987E-653233697081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 flipV="1">
            <a:off x="1761332" y="2506760"/>
            <a:ext cx="400977" cy="962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F73A00E-F084-4754-BD78-C48482419780}"/>
              </a:ext>
            </a:extLst>
          </p:cNvPr>
          <p:cNvSpPr/>
          <p:nvPr/>
        </p:nvSpPr>
        <p:spPr>
          <a:xfrm>
            <a:off x="714375" y="4926163"/>
            <a:ext cx="4540267" cy="728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Sensitivity = 		TP/(TP + FN) = 	2.08/(2.08 + 0.03) =   0.99</a:t>
            </a:r>
          </a:p>
          <a:p>
            <a:r>
              <a:rPr lang="en-US" sz="1100" dirty="0">
                <a:solidFill>
                  <a:schemeClr val="tx1"/>
                </a:solidFill>
              </a:rPr>
              <a:t>Specificity = 		TN/(TN + FP) = 	4.97/(4.97 + 2.92) =   0.63</a:t>
            </a:r>
          </a:p>
          <a:p>
            <a:r>
              <a:rPr lang="en-US" sz="1100" dirty="0">
                <a:solidFill>
                  <a:schemeClr val="tx1"/>
                </a:solidFill>
              </a:rPr>
              <a:t>Positive Predictive Value = 	TP/(TP + FP) = 	2.08/(2.08 + 2.92) =   0.42</a:t>
            </a:r>
          </a:p>
          <a:p>
            <a:r>
              <a:rPr lang="en-US" sz="1100" dirty="0">
                <a:solidFill>
                  <a:schemeClr val="tx1"/>
                </a:solidFill>
              </a:rPr>
              <a:t>Negative Predictive Value = 	TN/(TN + FN) = 	4.97/(4.97 + 0.03) =   0.99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3C36C4A-4D5F-4C68-BC9D-94FAB2C2A311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2859661" y="4114951"/>
            <a:ext cx="838577" cy="6048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AAF0094-719C-4B45-8106-D2EABE5C2DF2}"/>
              </a:ext>
            </a:extLst>
          </p:cNvPr>
          <p:cNvSpPr/>
          <p:nvPr/>
        </p:nvSpPr>
        <p:spPr>
          <a:xfrm>
            <a:off x="1501722" y="5611198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cohort evaluation metrics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D32F06-C2A5-4BF8-922F-EFD8211FA6E0}"/>
              </a:ext>
            </a:extLst>
          </p:cNvPr>
          <p:cNvSpPr txBox="1"/>
          <p:nvPr/>
        </p:nvSpPr>
        <p:spPr>
          <a:xfrm>
            <a:off x="628706" y="56188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936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50E1D4A-B324-42DE-8631-E17E4CA1D9F1}"/>
</file>

<file path=customXml/itemProps2.xml><?xml version="1.0" encoding="utf-8"?>
<ds:datastoreItem xmlns:ds="http://schemas.openxmlformats.org/officeDocument/2006/customXml" ds:itemID="{BC063807-9470-4991-A24D-B0A89362CEFC}"/>
</file>

<file path=customXml/itemProps3.xml><?xml version="1.0" encoding="utf-8"?>
<ds:datastoreItem xmlns:ds="http://schemas.openxmlformats.org/officeDocument/2006/customXml" ds:itemID="{1397047C-73AC-47D1-8AD2-42C0F70ADA94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24</cp:revision>
  <dcterms:created xsi:type="dcterms:W3CDTF">2019-07-10T10:35:03Z</dcterms:created>
  <dcterms:modified xsi:type="dcterms:W3CDTF">2020-04-16T04:09:02Z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