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letter"/>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7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8444" autoAdjust="0"/>
  </p:normalViewPr>
  <p:slideViewPr>
    <p:cSldViewPr snapToGrid="0">
      <p:cViewPr>
        <p:scale>
          <a:sx n="150" d="100"/>
          <a:sy n="150" d="100"/>
        </p:scale>
        <p:origin x="-336" y="-2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2.xml"/><Relationship Id="rId3" Type="http://schemas.openxmlformats.org/officeDocument/2006/relationships/presProps" Target="presProps.xml"/><Relationship Id="rId7"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5F3C-347D-4EFF-B0D5-939E9358661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65F19D-DF09-4BF7-A730-FF8C0F06B17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CA3D05-72A3-4B34-8EF7-2B07B9BB398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6FC9EDE6-A86D-4151-9915-D27C4FC92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45509-4ACD-4F7D-820B-C84268AB670A}"/>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2319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5267-B600-4DEC-8798-901B6941AD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A8F4C-E4CB-43A9-ACE2-70BA4ED191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9ECF4-F15A-4139-8FE8-D543C50E503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0902485B-369B-4CB7-B8B8-1CF9787F6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03315-85D3-436B-825D-C2F4170E79A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91612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32A3C4-A199-4CD1-9219-7B779A18DA6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A058B3-15C0-46EE-9DFC-828E64EFBA4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B8A08-AAE5-4712-AF6A-8A6FA2766D0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665EE67-A2AC-4BFF-8B75-AD8A70F13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64764-BADF-482E-9895-9484D59F5B1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23016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D869-2259-4942-877D-A3BAB2B0A5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671EC-BDF2-462F-86A8-F2091DAFE9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129E2-0440-4B8E-A5A8-2190F0DF189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9A0CBE0E-240A-4252-95CF-8AD79D606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C57BB-8826-42E8-93BB-4043F8B61444}"/>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0935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26DE-68FC-4262-A767-3361E907A919}"/>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272A6-9798-4ED1-B13A-2F576A777295}"/>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8FBB5B-9698-4546-8FC8-2DC77C6DC79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DDD2AF3-1BA3-4034-BB5E-488A17DCF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EA4CB-437B-4ABA-9DF3-240985FD305C}"/>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401151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D35F-DB9E-4E4C-B686-FED2A88E0C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98B7D-AA3D-4708-82C6-2D48EA56640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209E91-5541-45D9-92DF-9A7F92874B77}"/>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64B4D-52F1-4F7D-922C-30C16C91BC55}"/>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9C566082-58D3-4323-BEBF-0F69976DC1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2DD12-6D7D-4A2C-8DB3-9EE6DACCB9D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73561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BEAE-02BD-4FAE-ABEA-20ACC67E989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805046-2057-4638-A0EB-9CB993DA4684}"/>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098F6F-CBF2-4F85-80B0-692338B16F26}"/>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4F475-BEBF-43C8-A4A5-DEF73CFB52CD}"/>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770CBC-FAB1-460F-8F39-799692DD054A}"/>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4DDB1F-5937-4354-BAE8-AD747021395D}"/>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8" name="Footer Placeholder 7">
            <a:extLst>
              <a:ext uri="{FF2B5EF4-FFF2-40B4-BE49-F238E27FC236}">
                <a16:creationId xmlns:a16="http://schemas.microsoft.com/office/drawing/2014/main" id="{5DBEA921-3547-4491-9977-4FEDBBC46D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4A037A-11E2-4E19-8724-004522FB4772}"/>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93453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D4D9-82EA-4FDE-8609-F1A11D8271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DE9AB8-650A-4836-9027-AE03604D318B}"/>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4" name="Footer Placeholder 3">
            <a:extLst>
              <a:ext uri="{FF2B5EF4-FFF2-40B4-BE49-F238E27FC236}">
                <a16:creationId xmlns:a16="http://schemas.microsoft.com/office/drawing/2014/main" id="{B24F3DE0-CCDA-4228-AF50-FAAB932E25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9EDD91-0898-4E44-9320-F2553C0912AE}"/>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3278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282C3-8716-4ADA-94F0-07C312D71ADE}"/>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3" name="Footer Placeholder 2">
            <a:extLst>
              <a:ext uri="{FF2B5EF4-FFF2-40B4-BE49-F238E27FC236}">
                <a16:creationId xmlns:a16="http://schemas.microsoft.com/office/drawing/2014/main" id="{C3DE8C58-7C0C-450A-B17F-6B264B7767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DA6C7F-4426-4DD1-A66A-B331E8467D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45270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E45B-A511-4B81-AAF9-A0B35D0742B9}"/>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AD2E9E-26D3-43EA-BC47-434258EEB381}"/>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6E5E91-204C-433D-AE11-A7AF386BC888}"/>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D8F711-3EF1-4355-A853-68E8ACA86296}"/>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5B737570-6CF9-4DAC-A6EE-52FB6F2FC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71B1B-F75D-42EB-B12C-758C2DA0CB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137337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2C87-600C-4E87-A88F-B0B6ED05C3EF}"/>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38704A-63BE-4315-AB21-81D3CC36C84A}"/>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25247E-B956-40DF-975A-8F3512A6DBE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795B1E-7F99-4518-A6D1-429C47BE17F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C9C8286A-F1C7-4CB0-82D1-E950FCDEE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A2883-B014-494F-A8EA-7EC7ED98403D}"/>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3830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CC956-B998-4A23-9F96-A1A1AA12728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937596-A4F3-4B21-A2B4-322176B71E7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D8FF9-660B-4615-9031-5056D2BF08E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0E86E9D-5AD5-4A29-9CFF-8623EDD9E7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7C192A-D053-4C7E-99F9-7B0D728A3DD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9EB16-67FF-4E34-BE77-301558AF0E69}" type="slidenum">
              <a:rPr lang="en-US" smtClean="0"/>
              <a:t>‹#›</a:t>
            </a:fld>
            <a:endParaRPr lang="en-US"/>
          </a:p>
        </p:txBody>
      </p:sp>
    </p:spTree>
    <p:extLst>
      <p:ext uri="{BB962C8B-B14F-4D97-AF65-F5344CB8AC3E}">
        <p14:creationId xmlns:p14="http://schemas.microsoft.com/office/powerpoint/2010/main" val="3968846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hyperlink" Target="https://github.com/OHDSI/TheBookOfOhdsi"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hyperlink" Target="https://git-scm.com/" TargetMode="External"/><Relationship Id="rId2" Type="http://schemas.openxmlformats.org/officeDocument/2006/relationships/image" Target="../media/image1.png"/><Relationship Id="rId16" Type="http://schemas.openxmlformats.org/officeDocument/2006/relationships/hyperlink" Target="https://www.rstudio.com/"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s://cran.r-project.org/"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6A82F79-7247-4BA1-84BF-2AD6C6831D86}"/>
              </a:ext>
            </a:extLst>
          </p:cNvPr>
          <p:cNvSpPr/>
          <p:nvPr/>
        </p:nvSpPr>
        <p:spPr>
          <a:xfrm>
            <a:off x="6751207" y="4891100"/>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9430AC6-77D8-452B-ABDD-08075DD46808}"/>
              </a:ext>
            </a:extLst>
          </p:cNvPr>
          <p:cNvSpPr/>
          <p:nvPr/>
        </p:nvSpPr>
        <p:spPr>
          <a:xfrm>
            <a:off x="6332435" y="2645310"/>
            <a:ext cx="722415"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0A623FC-F28C-46E6-977F-8635A7717353}"/>
              </a:ext>
            </a:extLst>
          </p:cNvPr>
          <p:cNvSpPr/>
          <p:nvPr/>
        </p:nvSpPr>
        <p:spPr>
          <a:xfrm>
            <a:off x="7391865" y="2484715"/>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133AA1B-890B-44C6-8CF4-B2C583BCE72D}"/>
              </a:ext>
            </a:extLst>
          </p:cNvPr>
          <p:cNvSpPr/>
          <p:nvPr/>
        </p:nvSpPr>
        <p:spPr>
          <a:xfrm>
            <a:off x="6332435" y="2369974"/>
            <a:ext cx="601766"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52FCE5F-8F73-4486-8A92-315886541018}"/>
              </a:ext>
            </a:extLst>
          </p:cNvPr>
          <p:cNvSpPr txBox="1"/>
          <p:nvPr/>
        </p:nvSpPr>
        <p:spPr>
          <a:xfrm>
            <a:off x="752793" y="546100"/>
            <a:ext cx="1330007" cy="369332"/>
          </a:xfrm>
          <a:prstGeom prst="rect">
            <a:avLst/>
          </a:prstGeom>
          <a:noFill/>
        </p:spPr>
        <p:txBody>
          <a:bodyPr wrap="square" rtlCol="0">
            <a:spAutoFit/>
          </a:bodyPr>
          <a:lstStyle/>
          <a:p>
            <a:r>
              <a:rPr lang="en-US" i="1" dirty="0">
                <a:solidFill>
                  <a:srgbClr val="043753"/>
                </a:solidFill>
                <a:latin typeface="Tw Cen MT" panose="020B0602020104020603" pitchFamily="34" charset="0"/>
              </a:rPr>
              <a:t>Cheat Sheet</a:t>
            </a:r>
          </a:p>
        </p:txBody>
      </p:sp>
      <p:pic>
        <p:nvPicPr>
          <p:cNvPr id="5" name="Picture 4">
            <a:extLst>
              <a:ext uri="{FF2B5EF4-FFF2-40B4-BE49-F238E27FC236}">
                <a16:creationId xmlns:a16="http://schemas.microsoft.com/office/drawing/2014/main" id="{94F31D11-01C7-4F72-BE57-8151A45831EA}"/>
              </a:ext>
            </a:extLst>
          </p:cNvPr>
          <p:cNvPicPr>
            <a:picLocks noChangeAspect="1"/>
          </p:cNvPicPr>
          <p:nvPr/>
        </p:nvPicPr>
        <p:blipFill>
          <a:blip r:embed="rId2"/>
          <a:stretch>
            <a:fillRect/>
          </a:stretch>
        </p:blipFill>
        <p:spPr>
          <a:xfrm>
            <a:off x="815975" y="115876"/>
            <a:ext cx="1120775" cy="506424"/>
          </a:xfrm>
          <a:prstGeom prst="rect">
            <a:avLst/>
          </a:prstGeom>
        </p:spPr>
      </p:pic>
      <p:pic>
        <p:nvPicPr>
          <p:cNvPr id="6" name="Picture 5">
            <a:extLst>
              <a:ext uri="{FF2B5EF4-FFF2-40B4-BE49-F238E27FC236}">
                <a16:creationId xmlns:a16="http://schemas.microsoft.com/office/drawing/2014/main" id="{3503B87B-9D9D-4780-834D-0D75E5EF29BE}"/>
              </a:ext>
            </a:extLst>
          </p:cNvPr>
          <p:cNvPicPr>
            <a:picLocks noChangeAspect="1"/>
          </p:cNvPicPr>
          <p:nvPr/>
        </p:nvPicPr>
        <p:blipFill>
          <a:blip r:embed="rId3"/>
          <a:stretch>
            <a:fillRect/>
          </a:stretch>
        </p:blipFill>
        <p:spPr>
          <a:xfrm>
            <a:off x="74970" y="95328"/>
            <a:ext cx="717550" cy="736153"/>
          </a:xfrm>
          <a:prstGeom prst="rect">
            <a:avLst/>
          </a:prstGeom>
        </p:spPr>
      </p:pic>
      <p:pic>
        <p:nvPicPr>
          <p:cNvPr id="7" name="Picture 6">
            <a:extLst>
              <a:ext uri="{FF2B5EF4-FFF2-40B4-BE49-F238E27FC236}">
                <a16:creationId xmlns:a16="http://schemas.microsoft.com/office/drawing/2014/main" id="{226B68CA-5B1D-4D15-97A1-843B92A02C86}"/>
              </a:ext>
            </a:extLst>
          </p:cNvPr>
          <p:cNvPicPr>
            <a:picLocks noChangeAspect="1"/>
          </p:cNvPicPr>
          <p:nvPr/>
        </p:nvPicPr>
        <p:blipFill rotWithShape="1">
          <a:blip r:embed="rId4"/>
          <a:srcRect r="57559" b="26529"/>
          <a:stretch/>
        </p:blipFill>
        <p:spPr>
          <a:xfrm>
            <a:off x="74970" y="1162238"/>
            <a:ext cx="1606232" cy="1410346"/>
          </a:xfrm>
          <a:prstGeom prst="rect">
            <a:avLst/>
          </a:prstGeom>
        </p:spPr>
      </p:pic>
      <p:sp>
        <p:nvSpPr>
          <p:cNvPr id="8" name="Rectangle 7">
            <a:extLst>
              <a:ext uri="{FF2B5EF4-FFF2-40B4-BE49-F238E27FC236}">
                <a16:creationId xmlns:a16="http://schemas.microsoft.com/office/drawing/2014/main" id="{4C52363F-E080-48FA-829E-D0DC36738EDE}"/>
              </a:ext>
            </a:extLst>
          </p:cNvPr>
          <p:cNvSpPr/>
          <p:nvPr/>
        </p:nvSpPr>
        <p:spPr>
          <a:xfrm>
            <a:off x="74970" y="946448"/>
            <a:ext cx="3213111"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err="1">
                <a:solidFill>
                  <a:srgbClr val="FFFFFF"/>
                </a:solidFill>
              </a:rPr>
              <a:t>Rmarkdown</a:t>
            </a:r>
            <a:r>
              <a:rPr lang="en-US" altLang="en-US" sz="800" b="1" dirty="0">
                <a:solidFill>
                  <a:srgbClr val="FFFFFF"/>
                </a:solidFill>
              </a:rPr>
              <a:t> syntax</a:t>
            </a:r>
          </a:p>
        </p:txBody>
      </p:sp>
      <p:pic>
        <p:nvPicPr>
          <p:cNvPr id="9" name="Picture 8">
            <a:extLst>
              <a:ext uri="{FF2B5EF4-FFF2-40B4-BE49-F238E27FC236}">
                <a16:creationId xmlns:a16="http://schemas.microsoft.com/office/drawing/2014/main" id="{24C0A317-2D66-4D49-8743-6FA7F8D7FEBB}"/>
              </a:ext>
            </a:extLst>
          </p:cNvPr>
          <p:cNvPicPr>
            <a:picLocks noChangeAspect="1"/>
          </p:cNvPicPr>
          <p:nvPr/>
        </p:nvPicPr>
        <p:blipFill>
          <a:blip r:embed="rId5"/>
          <a:stretch>
            <a:fillRect/>
          </a:stretch>
        </p:blipFill>
        <p:spPr>
          <a:xfrm>
            <a:off x="1790095" y="2992924"/>
            <a:ext cx="778368" cy="770466"/>
          </a:xfrm>
          <a:prstGeom prst="rect">
            <a:avLst/>
          </a:prstGeom>
        </p:spPr>
      </p:pic>
      <p:pic>
        <p:nvPicPr>
          <p:cNvPr id="10" name="Picture 9">
            <a:extLst>
              <a:ext uri="{FF2B5EF4-FFF2-40B4-BE49-F238E27FC236}">
                <a16:creationId xmlns:a16="http://schemas.microsoft.com/office/drawing/2014/main" id="{9700A472-31DF-4C4A-8A10-BBEAADC52B1D}"/>
              </a:ext>
            </a:extLst>
          </p:cNvPr>
          <p:cNvPicPr>
            <a:picLocks noChangeAspect="1"/>
          </p:cNvPicPr>
          <p:nvPr/>
        </p:nvPicPr>
        <p:blipFill>
          <a:blip r:embed="rId6"/>
          <a:stretch>
            <a:fillRect/>
          </a:stretch>
        </p:blipFill>
        <p:spPr>
          <a:xfrm>
            <a:off x="80709" y="3020935"/>
            <a:ext cx="564367" cy="146317"/>
          </a:xfrm>
          <a:prstGeom prst="rect">
            <a:avLst/>
          </a:prstGeom>
        </p:spPr>
      </p:pic>
      <p:pic>
        <p:nvPicPr>
          <p:cNvPr id="11" name="Picture 10">
            <a:extLst>
              <a:ext uri="{FF2B5EF4-FFF2-40B4-BE49-F238E27FC236}">
                <a16:creationId xmlns:a16="http://schemas.microsoft.com/office/drawing/2014/main" id="{D4C40273-F982-4DA5-8176-65322791309E}"/>
              </a:ext>
            </a:extLst>
          </p:cNvPr>
          <p:cNvPicPr>
            <a:picLocks noChangeAspect="1"/>
          </p:cNvPicPr>
          <p:nvPr/>
        </p:nvPicPr>
        <p:blipFill>
          <a:blip r:embed="rId7"/>
          <a:stretch>
            <a:fillRect/>
          </a:stretch>
        </p:blipFill>
        <p:spPr>
          <a:xfrm>
            <a:off x="95565" y="3282219"/>
            <a:ext cx="663655" cy="146318"/>
          </a:xfrm>
          <a:prstGeom prst="rect">
            <a:avLst/>
          </a:prstGeom>
        </p:spPr>
      </p:pic>
      <p:pic>
        <p:nvPicPr>
          <p:cNvPr id="12" name="Picture 11">
            <a:extLst>
              <a:ext uri="{FF2B5EF4-FFF2-40B4-BE49-F238E27FC236}">
                <a16:creationId xmlns:a16="http://schemas.microsoft.com/office/drawing/2014/main" id="{2C12AF22-E7EF-4EDD-B289-94C0CC88F827}"/>
              </a:ext>
            </a:extLst>
          </p:cNvPr>
          <p:cNvPicPr>
            <a:picLocks noChangeAspect="1"/>
          </p:cNvPicPr>
          <p:nvPr/>
        </p:nvPicPr>
        <p:blipFill>
          <a:blip r:embed="rId8"/>
          <a:stretch>
            <a:fillRect/>
          </a:stretch>
        </p:blipFill>
        <p:spPr>
          <a:xfrm>
            <a:off x="80709" y="3570005"/>
            <a:ext cx="705459" cy="169832"/>
          </a:xfrm>
          <a:prstGeom prst="rect">
            <a:avLst/>
          </a:prstGeom>
        </p:spPr>
      </p:pic>
      <p:pic>
        <p:nvPicPr>
          <p:cNvPr id="13" name="Picture 12">
            <a:extLst>
              <a:ext uri="{FF2B5EF4-FFF2-40B4-BE49-F238E27FC236}">
                <a16:creationId xmlns:a16="http://schemas.microsoft.com/office/drawing/2014/main" id="{EE478E96-73F7-4056-A7C2-7709C417182B}"/>
              </a:ext>
            </a:extLst>
          </p:cNvPr>
          <p:cNvPicPr>
            <a:picLocks noChangeAspect="1"/>
          </p:cNvPicPr>
          <p:nvPr/>
        </p:nvPicPr>
        <p:blipFill rotWithShape="1">
          <a:blip r:embed="rId9"/>
          <a:srcRect r="41760"/>
          <a:stretch/>
        </p:blipFill>
        <p:spPr>
          <a:xfrm>
            <a:off x="80710" y="3834438"/>
            <a:ext cx="2308516" cy="1748715"/>
          </a:xfrm>
          <a:prstGeom prst="rect">
            <a:avLst/>
          </a:prstGeom>
        </p:spPr>
      </p:pic>
      <p:pic>
        <p:nvPicPr>
          <p:cNvPr id="14" name="Picture 13">
            <a:extLst>
              <a:ext uri="{FF2B5EF4-FFF2-40B4-BE49-F238E27FC236}">
                <a16:creationId xmlns:a16="http://schemas.microsoft.com/office/drawing/2014/main" id="{4A37160B-6F58-4337-BBA0-25FE90267383}"/>
              </a:ext>
            </a:extLst>
          </p:cNvPr>
          <p:cNvPicPr>
            <a:picLocks noChangeAspect="1"/>
          </p:cNvPicPr>
          <p:nvPr/>
        </p:nvPicPr>
        <p:blipFill rotWithShape="1">
          <a:blip r:embed="rId10"/>
          <a:srcRect b="63354"/>
          <a:stretch/>
        </p:blipFill>
        <p:spPr>
          <a:xfrm>
            <a:off x="1790095" y="3824859"/>
            <a:ext cx="1501161" cy="604536"/>
          </a:xfrm>
          <a:prstGeom prst="rect">
            <a:avLst/>
          </a:prstGeom>
        </p:spPr>
      </p:pic>
      <p:pic>
        <p:nvPicPr>
          <p:cNvPr id="15" name="Picture 14">
            <a:extLst>
              <a:ext uri="{FF2B5EF4-FFF2-40B4-BE49-F238E27FC236}">
                <a16:creationId xmlns:a16="http://schemas.microsoft.com/office/drawing/2014/main" id="{A9902C28-C085-4E7D-8D4E-E470EDC270DC}"/>
              </a:ext>
            </a:extLst>
          </p:cNvPr>
          <p:cNvPicPr>
            <a:picLocks noChangeAspect="1"/>
          </p:cNvPicPr>
          <p:nvPr/>
        </p:nvPicPr>
        <p:blipFill rotWithShape="1">
          <a:blip r:embed="rId10"/>
          <a:srcRect t="37158"/>
          <a:stretch/>
        </p:blipFill>
        <p:spPr>
          <a:xfrm>
            <a:off x="1790095" y="4567266"/>
            <a:ext cx="1501160" cy="1036685"/>
          </a:xfrm>
          <a:prstGeom prst="rect">
            <a:avLst/>
          </a:prstGeom>
        </p:spPr>
      </p:pic>
      <p:pic>
        <p:nvPicPr>
          <p:cNvPr id="16" name="Picture 15">
            <a:extLst>
              <a:ext uri="{FF2B5EF4-FFF2-40B4-BE49-F238E27FC236}">
                <a16:creationId xmlns:a16="http://schemas.microsoft.com/office/drawing/2014/main" id="{71C69F5F-D99B-4D09-804D-BA9D6EB5B6D8}"/>
              </a:ext>
            </a:extLst>
          </p:cNvPr>
          <p:cNvPicPr>
            <a:picLocks noChangeAspect="1"/>
          </p:cNvPicPr>
          <p:nvPr/>
        </p:nvPicPr>
        <p:blipFill rotWithShape="1">
          <a:blip r:embed="rId4"/>
          <a:srcRect l="64050" b="25249"/>
          <a:stretch/>
        </p:blipFill>
        <p:spPr>
          <a:xfrm>
            <a:off x="1705763" y="1162238"/>
            <a:ext cx="1360578" cy="1434912"/>
          </a:xfrm>
          <a:prstGeom prst="rect">
            <a:avLst/>
          </a:prstGeom>
        </p:spPr>
      </p:pic>
      <p:pic>
        <p:nvPicPr>
          <p:cNvPr id="17" name="Picture 16">
            <a:extLst>
              <a:ext uri="{FF2B5EF4-FFF2-40B4-BE49-F238E27FC236}">
                <a16:creationId xmlns:a16="http://schemas.microsoft.com/office/drawing/2014/main" id="{2D7CBEAD-C9B9-43E1-901C-F89CE184C6FE}"/>
              </a:ext>
            </a:extLst>
          </p:cNvPr>
          <p:cNvPicPr>
            <a:picLocks noChangeAspect="1"/>
          </p:cNvPicPr>
          <p:nvPr/>
        </p:nvPicPr>
        <p:blipFill>
          <a:blip r:embed="rId11"/>
          <a:stretch>
            <a:fillRect/>
          </a:stretch>
        </p:blipFill>
        <p:spPr>
          <a:xfrm>
            <a:off x="78143" y="5644622"/>
            <a:ext cx="777514" cy="484650"/>
          </a:xfrm>
          <a:prstGeom prst="rect">
            <a:avLst/>
          </a:prstGeom>
        </p:spPr>
      </p:pic>
      <p:pic>
        <p:nvPicPr>
          <p:cNvPr id="18" name="Picture 17">
            <a:extLst>
              <a:ext uri="{FF2B5EF4-FFF2-40B4-BE49-F238E27FC236}">
                <a16:creationId xmlns:a16="http://schemas.microsoft.com/office/drawing/2014/main" id="{48C7ED90-4391-4B93-BA90-17579B1FE1B7}"/>
              </a:ext>
            </a:extLst>
          </p:cNvPr>
          <p:cNvPicPr>
            <a:picLocks noChangeAspect="1"/>
          </p:cNvPicPr>
          <p:nvPr/>
        </p:nvPicPr>
        <p:blipFill>
          <a:blip r:embed="rId12"/>
          <a:stretch>
            <a:fillRect/>
          </a:stretch>
        </p:blipFill>
        <p:spPr>
          <a:xfrm>
            <a:off x="1795724" y="5608316"/>
            <a:ext cx="593502" cy="476875"/>
          </a:xfrm>
          <a:prstGeom prst="rect">
            <a:avLst/>
          </a:prstGeom>
        </p:spPr>
      </p:pic>
      <p:pic>
        <p:nvPicPr>
          <p:cNvPr id="19" name="Picture 18">
            <a:extLst>
              <a:ext uri="{FF2B5EF4-FFF2-40B4-BE49-F238E27FC236}">
                <a16:creationId xmlns:a16="http://schemas.microsoft.com/office/drawing/2014/main" id="{8912A1B3-6E95-49B7-BDB5-39B395208AF3}"/>
              </a:ext>
            </a:extLst>
          </p:cNvPr>
          <p:cNvPicPr>
            <a:picLocks noChangeAspect="1"/>
          </p:cNvPicPr>
          <p:nvPr/>
        </p:nvPicPr>
        <p:blipFill rotWithShape="1">
          <a:blip r:embed="rId13"/>
          <a:srcRect l="58513"/>
          <a:stretch/>
        </p:blipFill>
        <p:spPr>
          <a:xfrm>
            <a:off x="1790095" y="6108255"/>
            <a:ext cx="1430471" cy="589371"/>
          </a:xfrm>
          <a:prstGeom prst="rect">
            <a:avLst/>
          </a:prstGeom>
        </p:spPr>
      </p:pic>
      <p:pic>
        <p:nvPicPr>
          <p:cNvPr id="20" name="Picture 19">
            <a:extLst>
              <a:ext uri="{FF2B5EF4-FFF2-40B4-BE49-F238E27FC236}">
                <a16:creationId xmlns:a16="http://schemas.microsoft.com/office/drawing/2014/main" id="{A2F20988-7392-4F6E-8409-43BF32FA7B2A}"/>
              </a:ext>
            </a:extLst>
          </p:cNvPr>
          <p:cNvPicPr>
            <a:picLocks noChangeAspect="1"/>
          </p:cNvPicPr>
          <p:nvPr/>
        </p:nvPicPr>
        <p:blipFill rotWithShape="1">
          <a:blip r:embed="rId13"/>
          <a:srcRect r="65243"/>
          <a:stretch/>
        </p:blipFill>
        <p:spPr>
          <a:xfrm>
            <a:off x="78143" y="6110035"/>
            <a:ext cx="1198429" cy="589371"/>
          </a:xfrm>
          <a:prstGeom prst="rect">
            <a:avLst/>
          </a:prstGeom>
        </p:spPr>
      </p:pic>
      <p:sp>
        <p:nvSpPr>
          <p:cNvPr id="21" name="Rectangle 20">
            <a:extLst>
              <a:ext uri="{FF2B5EF4-FFF2-40B4-BE49-F238E27FC236}">
                <a16:creationId xmlns:a16="http://schemas.microsoft.com/office/drawing/2014/main" id="{E27D6C18-E7C6-47BB-82F1-DDDB45501779}"/>
              </a:ext>
            </a:extLst>
          </p:cNvPr>
          <p:cNvSpPr/>
          <p:nvPr/>
        </p:nvSpPr>
        <p:spPr>
          <a:xfrm>
            <a:off x="3336933" y="946447"/>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Tables</a:t>
            </a:r>
          </a:p>
        </p:txBody>
      </p:sp>
      <p:sp>
        <p:nvSpPr>
          <p:cNvPr id="25" name="Rectangle 24">
            <a:extLst>
              <a:ext uri="{FF2B5EF4-FFF2-40B4-BE49-F238E27FC236}">
                <a16:creationId xmlns:a16="http://schemas.microsoft.com/office/drawing/2014/main" id="{51F50748-4149-4BCD-B3E0-E3505C663E8C}"/>
              </a:ext>
            </a:extLst>
          </p:cNvPr>
          <p:cNvSpPr/>
          <p:nvPr/>
        </p:nvSpPr>
        <p:spPr>
          <a:xfrm>
            <a:off x="3336933" y="1234614"/>
            <a:ext cx="2868009" cy="89898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Table: (\#</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A table with two concepts. </a:t>
            </a:r>
          </a:p>
          <a:p>
            <a:pPr lvl="0" eaLnBrk="0" fontAlgn="base" hangingPunct="0">
              <a:spcBef>
                <a:spcPct val="0"/>
              </a:spcBef>
              <a:spcAft>
                <a:spcPct val="0"/>
              </a:spcAft>
            </a:pPr>
            <a:endParaRPr lang="en-US" altLang="en-US" sz="8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Concept ID | Name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 | ----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8532 | FEMALE|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8507 | MALE|</a:t>
            </a:r>
            <a:r>
              <a:rPr lang="en-US" altLang="en-US" sz="100" dirty="0">
                <a:solidFill>
                  <a:schemeClr val="tx1"/>
                </a:solidFill>
              </a:rPr>
              <a:t> </a:t>
            </a:r>
            <a:endParaRPr lang="en-US" altLang="en-US" sz="1400" dirty="0">
              <a:solidFill>
                <a:schemeClr val="tx1"/>
              </a:solidFill>
              <a:latin typeface="Arial" panose="020B0604020202020204" pitchFamily="34" charset="0"/>
            </a:endParaRPr>
          </a:p>
        </p:txBody>
      </p:sp>
      <p:sp>
        <p:nvSpPr>
          <p:cNvPr id="26" name="TextBox 25">
            <a:extLst>
              <a:ext uri="{FF2B5EF4-FFF2-40B4-BE49-F238E27FC236}">
                <a16:creationId xmlns:a16="http://schemas.microsoft.com/office/drawing/2014/main" id="{85AD15AE-ADCA-4B03-99A3-228678D1816A}"/>
              </a:ext>
            </a:extLst>
          </p:cNvPr>
          <p:cNvSpPr txBox="1"/>
          <p:nvPr/>
        </p:nvSpPr>
        <p:spPr>
          <a:xfrm>
            <a:off x="3336931" y="2138358"/>
            <a:ext cx="2868009" cy="646331"/>
          </a:xfrm>
          <a:prstGeom prst="rect">
            <a:avLst/>
          </a:prstGeom>
          <a:noFill/>
        </p:spPr>
        <p:txBody>
          <a:bodyPr wrap="square" rtlCol="0">
            <a:spAutoFit/>
          </a:bodyPr>
          <a:lstStyle/>
          <a:p>
            <a:pPr algn="just"/>
            <a:r>
              <a:rPr lang="en-US" sz="900" dirty="0"/>
              <a:t>The number of hyphens in the second row determines how wide the table is. The relationship between number of hyphens and table width is not documented, but 10 hyphens translates into approximately 10-20% width.</a:t>
            </a:r>
          </a:p>
        </p:txBody>
      </p:sp>
      <p:sp>
        <p:nvSpPr>
          <p:cNvPr id="27" name="Rectangle 26">
            <a:extLst>
              <a:ext uri="{FF2B5EF4-FFF2-40B4-BE49-F238E27FC236}">
                <a16:creationId xmlns:a16="http://schemas.microsoft.com/office/drawing/2014/main" id="{691CA71E-51CB-4555-B6FE-BA60F207ADCA}"/>
              </a:ext>
            </a:extLst>
          </p:cNvPr>
          <p:cNvSpPr/>
          <p:nvPr/>
        </p:nvSpPr>
        <p:spPr>
          <a:xfrm>
            <a:off x="3336933" y="57551"/>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Referring to things in the book</a:t>
            </a:r>
          </a:p>
        </p:txBody>
      </p:sp>
      <p:sp>
        <p:nvSpPr>
          <p:cNvPr id="28" name="Rectangle 27">
            <a:extLst>
              <a:ext uri="{FF2B5EF4-FFF2-40B4-BE49-F238E27FC236}">
                <a16:creationId xmlns:a16="http://schemas.microsoft.com/office/drawing/2014/main" id="{177A0133-B4D5-436C-A91C-B60A8AB992D3}"/>
              </a:ext>
            </a:extLst>
          </p:cNvPr>
          <p:cNvSpPr/>
          <p:nvPr/>
        </p:nvSpPr>
        <p:spPr>
          <a:xfrm>
            <a:off x="3336933" y="342565"/>
            <a:ext cx="2868009" cy="50270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Table \@ref(</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for a table.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Figure \@ref(</a:t>
            </a:r>
            <a:r>
              <a:rPr lang="en-US" altLang="en-US" sz="800" dirty="0" err="1">
                <a:solidFill>
                  <a:srgbClr val="333333"/>
                </a:solidFill>
                <a:latin typeface="Consolas" panose="020B0609020204030204" pitchFamily="49" charset="0"/>
                <a:cs typeface="Consolas" panose="020B0609020204030204" pitchFamily="49" charset="0"/>
              </a:rPr>
              <a:t>fig:coolFigure</a:t>
            </a:r>
            <a:r>
              <a:rPr lang="en-US" altLang="en-US" sz="800" dirty="0">
                <a:solidFill>
                  <a:srgbClr val="333333"/>
                </a:solidFill>
                <a:latin typeface="Consolas" panose="020B0609020204030204" pitchFamily="49" charset="0"/>
                <a:cs typeface="Consolas" panose="020B0609020204030204" pitchFamily="49" charset="0"/>
              </a:rPr>
              <a:t>) for more.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Refer to Chapter \@ref(Cohorts) for details.</a:t>
            </a:r>
          </a:p>
        </p:txBody>
      </p:sp>
      <p:sp>
        <p:nvSpPr>
          <p:cNvPr id="33" name="Rectangle 32">
            <a:extLst>
              <a:ext uri="{FF2B5EF4-FFF2-40B4-BE49-F238E27FC236}">
                <a16:creationId xmlns:a16="http://schemas.microsoft.com/office/drawing/2014/main" id="{AFBE82F3-42CF-4FEB-82F1-823987DBF7BF}"/>
              </a:ext>
            </a:extLst>
          </p:cNvPr>
          <p:cNvSpPr/>
          <p:nvPr/>
        </p:nvSpPr>
        <p:spPr>
          <a:xfrm>
            <a:off x="3336931" y="2825415"/>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Figures</a:t>
            </a:r>
          </a:p>
        </p:txBody>
      </p:sp>
      <p:sp>
        <p:nvSpPr>
          <p:cNvPr id="34" name="Rectangle 33">
            <a:extLst>
              <a:ext uri="{FF2B5EF4-FFF2-40B4-BE49-F238E27FC236}">
                <a16:creationId xmlns:a16="http://schemas.microsoft.com/office/drawing/2014/main" id="{EE521132-3CA9-4C8C-9E03-3333F52CE4B4}"/>
              </a:ext>
            </a:extLst>
          </p:cNvPr>
          <p:cNvSpPr/>
          <p:nvPr/>
        </p:nvSpPr>
        <p:spPr>
          <a:xfrm>
            <a:off x="3336931" y="3700157"/>
            <a:ext cx="2868009" cy="72923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a:t>
            </a:r>
            <a:r>
              <a:rPr lang="en-US" altLang="en-US" sz="800" dirty="0" err="1">
                <a:solidFill>
                  <a:srgbClr val="333333"/>
                </a:solidFill>
                <a:latin typeface="Consolas" panose="020B0609020204030204" pitchFamily="49" charset="0"/>
                <a:cs typeface="Consolas" panose="020B0609020204030204" pitchFamily="49" charset="0"/>
              </a:rPr>
              <a:t>coolFigure</a:t>
            </a:r>
            <a:r>
              <a:rPr lang="en-US" altLang="en-US" sz="800" dirty="0">
                <a:solidFill>
                  <a:srgbClr val="333333"/>
                </a:solidFill>
                <a:latin typeface="Consolas" panose="020B0609020204030204" pitchFamily="49" charset="0"/>
                <a:cs typeface="Consolas" panose="020B0609020204030204" pitchFamily="49" charset="0"/>
              </a:rPr>
              <a:t>, </a:t>
            </a:r>
            <a:r>
              <a:rPr lang="en-US" altLang="en-US" sz="800" dirty="0" err="1">
                <a:solidFill>
                  <a:srgbClr val="333333"/>
                </a:solidFill>
                <a:latin typeface="Consolas" panose="020B0609020204030204" pitchFamily="49" charset="0"/>
                <a:cs typeface="Consolas" panose="020B0609020204030204" pitchFamily="49" charset="0"/>
              </a:rPr>
              <a:t>fig.cap</a:t>
            </a:r>
            <a:r>
              <a:rPr lang="en-US" altLang="en-US" sz="800" dirty="0">
                <a:solidFill>
                  <a:srgbClr val="333333"/>
                </a:solidFill>
                <a:latin typeface="Consolas" panose="020B0609020204030204" pitchFamily="49" charset="0"/>
                <a:cs typeface="Consolas" panose="020B0609020204030204" pitchFamily="49" charset="0"/>
              </a:rPr>
              <a:t>=‘A cool </a:t>
            </a:r>
            <a:r>
              <a:rPr lang="en-US" altLang="en-US" sz="800" dirty="0" err="1">
                <a:solidFill>
                  <a:srgbClr val="333333"/>
                </a:solidFill>
                <a:latin typeface="Consolas" panose="020B0609020204030204" pitchFamily="49" charset="0"/>
                <a:cs typeface="Consolas" panose="020B0609020204030204" pitchFamily="49" charset="0"/>
              </a:rPr>
              <a:t>figure',echo</a:t>
            </a:r>
            <a:r>
              <a:rPr lang="en-US" altLang="en-US" sz="800" dirty="0">
                <a:solidFill>
                  <a:srgbClr val="333333"/>
                </a:solidFill>
                <a:latin typeface="Consolas" panose="020B0609020204030204" pitchFamily="49" charset="0"/>
                <a:cs typeface="Consolas" panose="020B0609020204030204" pitchFamily="49" charset="0"/>
              </a:rPr>
              <a:t>=FALSE, </a:t>
            </a:r>
            <a:r>
              <a:rPr lang="en-US" altLang="en-US" sz="800" dirty="0" err="1">
                <a:solidFill>
                  <a:srgbClr val="333333"/>
                </a:solidFill>
                <a:latin typeface="Consolas" panose="020B0609020204030204" pitchFamily="49" charset="0"/>
                <a:cs typeface="Consolas" panose="020B0609020204030204" pitchFamily="49" charset="0"/>
              </a:rPr>
              <a:t>out.width</a:t>
            </a:r>
            <a:r>
              <a:rPr lang="en-US" altLang="en-US" sz="800" dirty="0">
                <a:solidFill>
                  <a:srgbClr val="333333"/>
                </a:solidFill>
                <a:latin typeface="Consolas" panose="020B0609020204030204" pitchFamily="49" charset="0"/>
                <a:cs typeface="Consolas" panose="020B0609020204030204" pitchFamily="49" charset="0"/>
              </a:rPr>
              <a:t>='100%', </a:t>
            </a:r>
            <a:r>
              <a:rPr lang="en-US" altLang="en-US" sz="800" dirty="0" err="1">
                <a:solidFill>
                  <a:srgbClr val="333333"/>
                </a:solidFill>
                <a:latin typeface="Consolas" panose="020B0609020204030204" pitchFamily="49" charset="0"/>
                <a:cs typeface="Consolas" panose="020B0609020204030204" pitchFamily="49" charset="0"/>
              </a:rPr>
              <a:t>fig.align</a:t>
            </a:r>
            <a:r>
              <a:rPr lang="en-US" altLang="en-US" sz="800" dirty="0">
                <a:solidFill>
                  <a:srgbClr val="333333"/>
                </a:solidFill>
                <a:latin typeface="Consolas" panose="020B0609020204030204" pitchFamily="49" charset="0"/>
                <a:cs typeface="Consolas" panose="020B0609020204030204" pitchFamily="49" charset="0"/>
              </a:rPr>
              <a:t>='center'} </a:t>
            </a:r>
            <a:r>
              <a:rPr lang="en-US" altLang="en-US" sz="800" dirty="0" err="1">
                <a:solidFill>
                  <a:srgbClr val="333333"/>
                </a:solidFill>
                <a:latin typeface="Consolas" panose="020B0609020204030204" pitchFamily="49" charset="0"/>
                <a:cs typeface="Consolas" panose="020B0609020204030204" pitchFamily="49" charset="0"/>
              </a:rPr>
              <a:t>knitr</a:t>
            </a:r>
            <a:r>
              <a:rPr lang="en-US" altLang="en-US" sz="800" dirty="0">
                <a:solidFill>
                  <a:srgbClr val="333333"/>
                </a:solidFill>
                <a:latin typeface="Consolas" panose="020B0609020204030204" pitchFamily="49" charset="0"/>
                <a:cs typeface="Consolas" panose="020B0609020204030204" pitchFamily="49" charset="0"/>
              </a:rPr>
              <a:t>::</a:t>
            </a:r>
            <a:r>
              <a:rPr lang="en-US" altLang="en-US" sz="800" dirty="0" err="1">
                <a:solidFill>
                  <a:srgbClr val="333333"/>
                </a:solidFill>
                <a:latin typeface="Consolas" panose="020B0609020204030204" pitchFamily="49" charset="0"/>
                <a:cs typeface="Consolas" panose="020B0609020204030204" pitchFamily="49" charset="0"/>
              </a:rPr>
              <a:t>include_graphics</a:t>
            </a:r>
            <a:r>
              <a:rPr lang="en-US" altLang="en-US" sz="800" dirty="0">
                <a:solidFill>
                  <a:srgbClr val="333333"/>
                </a:solidFill>
                <a:latin typeface="Consolas" panose="020B0609020204030204" pitchFamily="49" charset="0"/>
                <a:cs typeface="Consolas" panose="020B0609020204030204" pitchFamily="49" charset="0"/>
              </a:rPr>
              <a:t>("images/Intro/coolFigure.png")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r>
              <a:rPr lang="en-US" altLang="en-US" sz="500" dirty="0">
                <a:solidFill>
                  <a:schemeClr val="tx1"/>
                </a:solidFill>
              </a:rPr>
              <a:t> </a:t>
            </a:r>
            <a:endParaRPr lang="en-US" altLang="en-US" sz="1400" dirty="0">
              <a:solidFill>
                <a:schemeClr val="tx1"/>
              </a:solidFill>
              <a:latin typeface="Arial" panose="020B0604020202020204" pitchFamily="34" charset="0"/>
            </a:endParaRPr>
          </a:p>
        </p:txBody>
      </p:sp>
      <p:sp>
        <p:nvSpPr>
          <p:cNvPr id="36" name="TextBox 35">
            <a:extLst>
              <a:ext uri="{FF2B5EF4-FFF2-40B4-BE49-F238E27FC236}">
                <a16:creationId xmlns:a16="http://schemas.microsoft.com/office/drawing/2014/main" id="{9B8DCCDA-F4E8-4ACC-A4E6-4619484200C1}"/>
              </a:ext>
            </a:extLst>
          </p:cNvPr>
          <p:cNvSpPr txBox="1"/>
          <p:nvPr/>
        </p:nvSpPr>
        <p:spPr>
          <a:xfrm>
            <a:off x="3336931" y="3027254"/>
            <a:ext cx="2868009" cy="646331"/>
          </a:xfrm>
          <a:prstGeom prst="rect">
            <a:avLst/>
          </a:prstGeom>
          <a:noFill/>
        </p:spPr>
        <p:txBody>
          <a:bodyPr wrap="square" rtlCol="0">
            <a:spAutoFit/>
          </a:bodyPr>
          <a:lstStyle/>
          <a:p>
            <a:pPr algn="just"/>
            <a:r>
              <a:rPr lang="en-US" sz="900" dirty="0"/>
              <a:t>Add figure files to a subfolder of the images folder. The subfolder should have the same name as the chapter </a:t>
            </a:r>
            <a:r>
              <a:rPr lang="en-US" sz="900" dirty="0" err="1"/>
              <a:t>Rmd</a:t>
            </a:r>
            <a:r>
              <a:rPr lang="en-US" sz="900" dirty="0"/>
              <a:t> file. Keep filename extensions in lower case, so 'figure.png', not 'figure.PNG'.</a:t>
            </a:r>
          </a:p>
        </p:txBody>
      </p:sp>
      <p:sp>
        <p:nvSpPr>
          <p:cNvPr id="29" name="Rectangle 28">
            <a:extLst>
              <a:ext uri="{FF2B5EF4-FFF2-40B4-BE49-F238E27FC236}">
                <a16:creationId xmlns:a16="http://schemas.microsoft.com/office/drawing/2014/main" id="{93FE5B21-4B68-4993-95F4-6B0C3A1C4D8F}"/>
              </a:ext>
            </a:extLst>
          </p:cNvPr>
          <p:cNvSpPr/>
          <p:nvPr/>
        </p:nvSpPr>
        <p:spPr>
          <a:xfrm>
            <a:off x="8153400" y="2228850"/>
            <a:ext cx="937879"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F320B7-252A-4E51-8EF0-7C4C29626D0A}"/>
              </a:ext>
            </a:extLst>
          </p:cNvPr>
          <p:cNvSpPr txBox="1"/>
          <p:nvPr/>
        </p:nvSpPr>
        <p:spPr>
          <a:xfrm>
            <a:off x="3333062" y="4429395"/>
            <a:ext cx="2868009" cy="2385268"/>
          </a:xfrm>
          <a:prstGeom prst="rect">
            <a:avLst/>
          </a:prstGeom>
          <a:noFill/>
        </p:spPr>
        <p:txBody>
          <a:bodyPr wrap="square" rtlCol="0">
            <a:spAutoFit/>
          </a:bodyPr>
          <a:lstStyle/>
          <a:p>
            <a:pPr algn="just">
              <a:spcAft>
                <a:spcPts val="600"/>
              </a:spcAft>
            </a:pPr>
            <a:r>
              <a:rPr lang="en-US" sz="900" b="1" dirty="0"/>
              <a:t>Adding ATLAS screenshots</a:t>
            </a:r>
            <a:endParaRPr lang="en-US" sz="900" dirty="0"/>
          </a:p>
          <a:p>
            <a:pPr algn="just"/>
            <a:r>
              <a:rPr lang="en-US" sz="900" dirty="0"/>
              <a:t>It is hard to take screenshots of ATLAS where the resulting font size in the image in the book is big enough to read. Try to keep screenshots to a minimum. If you need to make a screenshot, here are instructions for making ok </a:t>
            </a:r>
            <a:r>
              <a:rPr lang="en-US" sz="900"/>
              <a:t>screenshots:</a:t>
            </a:r>
          </a:p>
          <a:p>
            <a:pPr algn="just"/>
            <a:endParaRPr lang="en-US" sz="900" dirty="0"/>
          </a:p>
          <a:p>
            <a:pPr marL="171450" indent="-171450" algn="just">
              <a:buFont typeface="Arial" panose="020B0604020202020204" pitchFamily="34" charset="0"/>
              <a:buChar char="•"/>
            </a:pPr>
            <a:r>
              <a:rPr lang="en-US" sz="900" dirty="0"/>
              <a:t>In Chrome, open the dev tools using Ctrl + Shift + </a:t>
            </a:r>
            <a:r>
              <a:rPr lang="en-US" sz="900" dirty="0" err="1"/>
              <a:t>i</a:t>
            </a:r>
            <a:r>
              <a:rPr lang="en-US" sz="900" dirty="0"/>
              <a:t>.</a:t>
            </a:r>
          </a:p>
          <a:p>
            <a:pPr marL="171450" indent="-171450" algn="just">
              <a:buFont typeface="Arial" panose="020B0604020202020204" pitchFamily="34" charset="0"/>
              <a:buChar char="•"/>
            </a:pPr>
            <a:r>
              <a:rPr lang="en-US" sz="900" dirty="0"/>
              <a:t>Click the second button top left that looks like a mobile phone.</a:t>
            </a:r>
          </a:p>
          <a:p>
            <a:pPr marL="171450" indent="-171450" algn="just">
              <a:buFont typeface="Arial" panose="020B0604020202020204" pitchFamily="34" charset="0"/>
              <a:buChar char="•"/>
            </a:pPr>
            <a:r>
              <a:rPr lang="en-US" sz="900" dirty="0"/>
              <a:t>In the main Chrome window, set the width to 1000 and the zoom to 150%</a:t>
            </a:r>
          </a:p>
          <a:p>
            <a:pPr marL="171450" indent="-171450" algn="just">
              <a:buFont typeface="Arial" panose="020B0604020202020204" pitchFamily="34" charset="0"/>
              <a:buChar char="•"/>
            </a:pPr>
            <a:r>
              <a:rPr lang="en-US" sz="900" dirty="0"/>
              <a:t>Use for example the Windows Snipping Tool to capture the screen. However, you cannot include the full screen width, and for example it is best to leave out the left navigation bar</a:t>
            </a:r>
          </a:p>
        </p:txBody>
      </p:sp>
      <p:sp>
        <p:nvSpPr>
          <p:cNvPr id="38" name="Rectangle 37">
            <a:extLst>
              <a:ext uri="{FF2B5EF4-FFF2-40B4-BE49-F238E27FC236}">
                <a16:creationId xmlns:a16="http://schemas.microsoft.com/office/drawing/2014/main" id="{B1D93823-6B6C-4BAF-A1E0-E70809DEF787}"/>
              </a:ext>
            </a:extLst>
          </p:cNvPr>
          <p:cNvSpPr/>
          <p:nvPr/>
        </p:nvSpPr>
        <p:spPr>
          <a:xfrm>
            <a:off x="6260680" y="57551"/>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Literature references</a:t>
            </a:r>
          </a:p>
        </p:txBody>
      </p:sp>
      <p:sp>
        <p:nvSpPr>
          <p:cNvPr id="39" name="TextBox 38">
            <a:extLst>
              <a:ext uri="{FF2B5EF4-FFF2-40B4-BE49-F238E27FC236}">
                <a16:creationId xmlns:a16="http://schemas.microsoft.com/office/drawing/2014/main" id="{760E5A3E-1882-4558-9AF3-763AD66E69FE}"/>
              </a:ext>
            </a:extLst>
          </p:cNvPr>
          <p:cNvSpPr txBox="1"/>
          <p:nvPr/>
        </p:nvSpPr>
        <p:spPr>
          <a:xfrm>
            <a:off x="6253792" y="264148"/>
            <a:ext cx="2890208" cy="2739211"/>
          </a:xfrm>
          <a:prstGeom prst="rect">
            <a:avLst/>
          </a:prstGeom>
          <a:noFill/>
        </p:spPr>
        <p:txBody>
          <a:bodyPr wrap="square" rtlCol="0">
            <a:spAutoFit/>
          </a:bodyPr>
          <a:lstStyle/>
          <a:p>
            <a:pPr algn="just">
              <a:spcAft>
                <a:spcPts val="600"/>
              </a:spcAft>
            </a:pPr>
            <a:r>
              <a:rPr lang="en-US" sz="900" b="1" dirty="0"/>
              <a:t>Adding citation information</a:t>
            </a:r>
          </a:p>
          <a:p>
            <a:pPr algn="just"/>
            <a:r>
              <a:rPr lang="en-US" sz="900" dirty="0"/>
              <a:t>Citations should be provided in </a:t>
            </a:r>
            <a:r>
              <a:rPr lang="en-US" sz="900" dirty="0" err="1"/>
              <a:t>BibTeX</a:t>
            </a:r>
            <a:r>
              <a:rPr lang="en-US" sz="900" dirty="0"/>
              <a:t> format in the </a:t>
            </a:r>
            <a:r>
              <a:rPr lang="en-US" sz="900" dirty="0" err="1"/>
              <a:t>book.bib</a:t>
            </a:r>
            <a:r>
              <a:rPr lang="en-US" sz="900" dirty="0"/>
              <a:t> file. There are two ways to get </a:t>
            </a:r>
            <a:r>
              <a:rPr lang="en-US" sz="900" dirty="0" err="1"/>
              <a:t>BibTeX</a:t>
            </a:r>
            <a:r>
              <a:rPr lang="en-US" sz="900" dirty="0"/>
              <a:t> formatted citations:</a:t>
            </a:r>
          </a:p>
          <a:p>
            <a:pPr marL="228600" indent="-228600" algn="just">
              <a:buAutoNum type="arabicPeriod"/>
            </a:pPr>
            <a:r>
              <a:rPr lang="en-US" sz="900" dirty="0"/>
              <a:t>Using </a:t>
            </a:r>
            <a:r>
              <a:rPr lang="en-US" sz="900" dirty="0" err="1"/>
              <a:t>TexMed</a:t>
            </a:r>
            <a:r>
              <a:rPr lang="en-US" sz="900" dirty="0"/>
              <a:t>, a </a:t>
            </a:r>
            <a:r>
              <a:rPr lang="en-US" sz="900" dirty="0" err="1"/>
              <a:t>BibTeX</a:t>
            </a:r>
            <a:r>
              <a:rPr lang="en-US" sz="900" dirty="0"/>
              <a:t> interface for PubMed</a:t>
            </a:r>
          </a:p>
          <a:p>
            <a:pPr marL="228600" indent="-228600" algn="just">
              <a:buAutoNum type="arabicPeriod"/>
            </a:pPr>
            <a:r>
              <a:rPr lang="en-US" sz="900" dirty="0"/>
              <a:t>Reference managers such as Zotero will also allow you to export to </a:t>
            </a:r>
            <a:r>
              <a:rPr lang="en-US" sz="900" dirty="0" err="1"/>
              <a:t>BibTeX</a:t>
            </a:r>
            <a:r>
              <a:rPr lang="en-US" sz="900" dirty="0"/>
              <a:t>.</a:t>
            </a:r>
          </a:p>
          <a:p>
            <a:pPr algn="just"/>
            <a:r>
              <a:rPr lang="en-US" sz="900" dirty="0"/>
              <a:t>Note that there is only one </a:t>
            </a:r>
            <a:r>
              <a:rPr lang="en-US" sz="900" dirty="0" err="1"/>
              <a:t>boob.bib</a:t>
            </a:r>
            <a:r>
              <a:rPr lang="en-US" sz="900" dirty="0"/>
              <a:t> file for the entire book.</a:t>
            </a:r>
          </a:p>
          <a:p>
            <a:pPr algn="just"/>
            <a:endParaRPr lang="en-US" sz="900" b="1" dirty="0"/>
          </a:p>
          <a:p>
            <a:pPr algn="just">
              <a:spcAft>
                <a:spcPts val="600"/>
              </a:spcAft>
            </a:pPr>
            <a:r>
              <a:rPr lang="en-US" sz="900" b="1" dirty="0"/>
              <a:t>Citing in text</a:t>
            </a:r>
          </a:p>
          <a:p>
            <a:pPr algn="just"/>
            <a:r>
              <a:rPr lang="en-US" sz="900" dirty="0"/>
              <a:t>The first field in the </a:t>
            </a:r>
            <a:r>
              <a:rPr lang="en-US" sz="900" dirty="0" err="1"/>
              <a:t>BibTeX</a:t>
            </a:r>
            <a:r>
              <a:rPr lang="en-US" sz="900" dirty="0"/>
              <a:t> is its label, and this label can be used to cite in the text. This can be done with and without square brackets. For example, </a:t>
            </a:r>
            <a:r>
              <a:rPr lang="en-US" sz="850" dirty="0">
                <a:latin typeface="Consolas" panose="020B0609020204030204" pitchFamily="49" charset="0"/>
                <a:cs typeface="Consolas" panose="020B0609020204030204" pitchFamily="49" charset="0"/>
              </a:rPr>
              <a:t>As proposed by @reps2018</a:t>
            </a:r>
            <a:r>
              <a:rPr lang="en-US" sz="900" dirty="0">
                <a:latin typeface="Consolas" panose="020B0609020204030204" pitchFamily="49" charset="0"/>
                <a:cs typeface="Consolas" panose="020B0609020204030204" pitchFamily="49" charset="0"/>
              </a:rPr>
              <a:t> </a:t>
            </a:r>
            <a:r>
              <a:rPr lang="en-US" sz="900" dirty="0"/>
              <a:t>will render to `As proposed by Reps et al. (2018)`, while </a:t>
            </a:r>
            <a:r>
              <a:rPr lang="en-US" sz="850" dirty="0">
                <a:latin typeface="Consolas" panose="020B0609020204030204" pitchFamily="49" charset="0"/>
                <a:cs typeface="Consolas" panose="020B0609020204030204" pitchFamily="49" charset="0"/>
              </a:rPr>
              <a:t>As proposed elsewhere [@reps2018]</a:t>
            </a:r>
            <a:r>
              <a:rPr lang="en-US" sz="900" dirty="0"/>
              <a:t> will render to `As proposed elsewhere (Reps et al. 2018)`</a:t>
            </a:r>
          </a:p>
        </p:txBody>
      </p:sp>
      <p:sp>
        <p:nvSpPr>
          <p:cNvPr id="35" name="Rectangle 34">
            <a:extLst>
              <a:ext uri="{FF2B5EF4-FFF2-40B4-BE49-F238E27FC236}">
                <a16:creationId xmlns:a16="http://schemas.microsoft.com/office/drawing/2014/main" id="{D10672A3-3C4C-4CBE-BA54-89FF2AA3056E}"/>
              </a:ext>
            </a:extLst>
          </p:cNvPr>
          <p:cNvSpPr/>
          <p:nvPr/>
        </p:nvSpPr>
        <p:spPr>
          <a:xfrm>
            <a:off x="6257501" y="573781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Chapter outline</a:t>
            </a:r>
          </a:p>
        </p:txBody>
      </p:sp>
      <p:sp>
        <p:nvSpPr>
          <p:cNvPr id="40" name="TextBox 39">
            <a:extLst>
              <a:ext uri="{FF2B5EF4-FFF2-40B4-BE49-F238E27FC236}">
                <a16:creationId xmlns:a16="http://schemas.microsoft.com/office/drawing/2014/main" id="{15C590C0-D3D0-4EF7-ACD5-117B99F3C761}"/>
              </a:ext>
            </a:extLst>
          </p:cNvPr>
          <p:cNvSpPr txBox="1"/>
          <p:nvPr/>
        </p:nvSpPr>
        <p:spPr>
          <a:xfrm>
            <a:off x="6250613" y="5944409"/>
            <a:ext cx="2890208" cy="784830"/>
          </a:xfrm>
          <a:prstGeom prst="rect">
            <a:avLst/>
          </a:prstGeom>
          <a:noFill/>
        </p:spPr>
        <p:txBody>
          <a:bodyPr wrap="square" rtlCol="0">
            <a:spAutoFit/>
          </a:bodyPr>
          <a:lstStyle/>
          <a:p>
            <a:pPr algn="just"/>
            <a:r>
              <a:rPr lang="en-US" sz="900" dirty="0"/>
              <a:t>Chapters should aim to follow this outline</a:t>
            </a:r>
          </a:p>
          <a:p>
            <a:pPr marL="171450" indent="-171450" algn="just">
              <a:buFontTx/>
              <a:buChar char="-"/>
            </a:pPr>
            <a:r>
              <a:rPr lang="en-US" sz="900" dirty="0"/>
              <a:t>Introduction</a:t>
            </a:r>
          </a:p>
          <a:p>
            <a:pPr marL="171450" indent="-171450" algn="just">
              <a:buFontTx/>
              <a:buChar char="-"/>
            </a:pPr>
            <a:r>
              <a:rPr lang="en-US" sz="900" dirty="0"/>
              <a:t>Theory</a:t>
            </a:r>
          </a:p>
          <a:p>
            <a:pPr marL="171450" indent="-171450" algn="just">
              <a:buFontTx/>
              <a:buChar char="-"/>
            </a:pPr>
            <a:r>
              <a:rPr lang="en-US" sz="900" dirty="0"/>
              <a:t>Practice</a:t>
            </a:r>
          </a:p>
          <a:p>
            <a:pPr marL="171450" indent="-171450" algn="just">
              <a:buFontTx/>
              <a:buChar char="-"/>
            </a:pPr>
            <a:r>
              <a:rPr lang="en-US" sz="900" dirty="0"/>
              <a:t>Exercises</a:t>
            </a:r>
          </a:p>
        </p:txBody>
      </p:sp>
      <p:sp>
        <p:nvSpPr>
          <p:cNvPr id="41" name="TextBox 40">
            <a:extLst>
              <a:ext uri="{FF2B5EF4-FFF2-40B4-BE49-F238E27FC236}">
                <a16:creationId xmlns:a16="http://schemas.microsoft.com/office/drawing/2014/main" id="{DBE6BA42-831B-4E19-A22B-1BDF0B51476E}"/>
              </a:ext>
            </a:extLst>
          </p:cNvPr>
          <p:cNvSpPr txBox="1"/>
          <p:nvPr/>
        </p:nvSpPr>
        <p:spPr>
          <a:xfrm>
            <a:off x="1900285" y="631063"/>
            <a:ext cx="1330007" cy="253916"/>
          </a:xfrm>
          <a:prstGeom prst="rect">
            <a:avLst/>
          </a:prstGeom>
          <a:noFill/>
        </p:spPr>
        <p:txBody>
          <a:bodyPr wrap="square" rtlCol="0">
            <a:spAutoFit/>
          </a:bodyPr>
          <a:lstStyle/>
          <a:p>
            <a:r>
              <a:rPr lang="en-US" sz="1050" dirty="0">
                <a:solidFill>
                  <a:srgbClr val="043753"/>
                </a:solidFill>
                <a:latin typeface="Tw Cen MT" panose="020B0602020104020603" pitchFamily="34" charset="0"/>
              </a:rPr>
              <a:t>http://book.ohdsi.org</a:t>
            </a:r>
          </a:p>
        </p:txBody>
      </p:sp>
      <p:sp>
        <p:nvSpPr>
          <p:cNvPr id="42" name="Rectangle 41">
            <a:extLst>
              <a:ext uri="{FF2B5EF4-FFF2-40B4-BE49-F238E27FC236}">
                <a16:creationId xmlns:a16="http://schemas.microsoft.com/office/drawing/2014/main" id="{F8939436-E37A-4363-B8A5-DBC6A3B946E6}"/>
              </a:ext>
            </a:extLst>
          </p:cNvPr>
          <p:cNvSpPr/>
          <p:nvPr/>
        </p:nvSpPr>
        <p:spPr>
          <a:xfrm>
            <a:off x="6260680" y="3003359"/>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Code blocks</a:t>
            </a:r>
          </a:p>
        </p:txBody>
      </p:sp>
      <p:sp>
        <p:nvSpPr>
          <p:cNvPr id="43" name="TextBox 42">
            <a:extLst>
              <a:ext uri="{FF2B5EF4-FFF2-40B4-BE49-F238E27FC236}">
                <a16:creationId xmlns:a16="http://schemas.microsoft.com/office/drawing/2014/main" id="{E3523C65-C7F9-4630-8AAD-9DA7D9CCF8EC}"/>
              </a:ext>
            </a:extLst>
          </p:cNvPr>
          <p:cNvSpPr txBox="1"/>
          <p:nvPr/>
        </p:nvSpPr>
        <p:spPr>
          <a:xfrm>
            <a:off x="6260679" y="3691461"/>
            <a:ext cx="2833777" cy="369332"/>
          </a:xfrm>
          <a:prstGeom prst="rect">
            <a:avLst/>
          </a:prstGeom>
          <a:noFill/>
        </p:spPr>
        <p:txBody>
          <a:bodyPr wrap="square" rtlCol="0">
            <a:spAutoFit/>
          </a:bodyPr>
          <a:lstStyle/>
          <a:p>
            <a:pPr algn="just"/>
            <a:r>
              <a:rPr lang="en-US" sz="900" dirty="0"/>
              <a:t>Code blocks should preferably have eval=FALSE, meaning the code is shown but not run.</a:t>
            </a:r>
          </a:p>
        </p:txBody>
      </p:sp>
      <p:pic>
        <p:nvPicPr>
          <p:cNvPr id="24" name="Picture 23">
            <a:extLst>
              <a:ext uri="{FF2B5EF4-FFF2-40B4-BE49-F238E27FC236}">
                <a16:creationId xmlns:a16="http://schemas.microsoft.com/office/drawing/2014/main" id="{B7D06A51-0D9B-426A-8F37-FF93687A3D5D}"/>
              </a:ext>
            </a:extLst>
          </p:cNvPr>
          <p:cNvPicPr>
            <a:picLocks noChangeAspect="1"/>
          </p:cNvPicPr>
          <p:nvPr/>
        </p:nvPicPr>
        <p:blipFill rotWithShape="1">
          <a:blip r:embed="rId14"/>
          <a:srcRect l="67001"/>
          <a:stretch/>
        </p:blipFill>
        <p:spPr>
          <a:xfrm>
            <a:off x="1786921" y="2608748"/>
            <a:ext cx="1287902" cy="332899"/>
          </a:xfrm>
          <a:prstGeom prst="rect">
            <a:avLst/>
          </a:prstGeom>
        </p:spPr>
      </p:pic>
      <p:pic>
        <p:nvPicPr>
          <p:cNvPr id="44" name="Picture 43">
            <a:extLst>
              <a:ext uri="{FF2B5EF4-FFF2-40B4-BE49-F238E27FC236}">
                <a16:creationId xmlns:a16="http://schemas.microsoft.com/office/drawing/2014/main" id="{0ACAB2CA-9FA7-455F-B975-8970B651FC06}"/>
              </a:ext>
            </a:extLst>
          </p:cNvPr>
          <p:cNvPicPr>
            <a:picLocks noChangeAspect="1"/>
          </p:cNvPicPr>
          <p:nvPr/>
        </p:nvPicPr>
        <p:blipFill rotWithShape="1">
          <a:blip r:embed="rId14"/>
          <a:srcRect r="76031"/>
          <a:stretch/>
        </p:blipFill>
        <p:spPr>
          <a:xfrm>
            <a:off x="92391" y="2660025"/>
            <a:ext cx="935478" cy="332899"/>
          </a:xfrm>
          <a:prstGeom prst="rect">
            <a:avLst/>
          </a:prstGeom>
        </p:spPr>
      </p:pic>
      <p:sp>
        <p:nvSpPr>
          <p:cNvPr id="45" name="Rectangle 44">
            <a:extLst>
              <a:ext uri="{FF2B5EF4-FFF2-40B4-BE49-F238E27FC236}">
                <a16:creationId xmlns:a16="http://schemas.microsoft.com/office/drawing/2014/main" id="{306DD715-F55D-47A2-ADC4-7EFD92FBC7F5}"/>
              </a:ext>
            </a:extLst>
          </p:cNvPr>
          <p:cNvSpPr/>
          <p:nvPr/>
        </p:nvSpPr>
        <p:spPr>
          <a:xfrm>
            <a:off x="6260681" y="3273573"/>
            <a:ext cx="2833777" cy="42388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tidy=</a:t>
            </a:r>
            <a:r>
              <a:rPr lang="en-US" altLang="en-US" sz="800" dirty="0" err="1">
                <a:solidFill>
                  <a:srgbClr val="333333"/>
                </a:solidFill>
                <a:latin typeface="Consolas" panose="020B0609020204030204" pitchFamily="49" charset="0"/>
                <a:cs typeface="Consolas" panose="020B0609020204030204" pitchFamily="49" charset="0"/>
              </a:rPr>
              <a:t>FALSE,eval</a:t>
            </a:r>
            <a:r>
              <a:rPr lang="en-US" altLang="en-US" sz="800" dirty="0">
                <a:solidFill>
                  <a:srgbClr val="333333"/>
                </a:solidFill>
                <a:latin typeface="Consolas" panose="020B0609020204030204" pitchFamily="49" charset="0"/>
                <a:cs typeface="Consolas" panose="020B0609020204030204" pitchFamily="49" charset="0"/>
              </a:rPr>
              <a:t>=FALSE}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print("Hello world")</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endParaRPr lang="en-US" altLang="en-US" sz="1400" dirty="0">
              <a:solidFill>
                <a:schemeClr val="tx1"/>
              </a:solidFill>
              <a:latin typeface="Arial" panose="020B0604020202020204" pitchFamily="34" charset="0"/>
            </a:endParaRPr>
          </a:p>
        </p:txBody>
      </p:sp>
      <p:sp>
        <p:nvSpPr>
          <p:cNvPr id="46" name="Rectangle 45">
            <a:extLst>
              <a:ext uri="{FF2B5EF4-FFF2-40B4-BE49-F238E27FC236}">
                <a16:creationId xmlns:a16="http://schemas.microsoft.com/office/drawing/2014/main" id="{EE36690C-592F-4A85-A3F6-EBBA246DBFED}"/>
              </a:ext>
            </a:extLst>
          </p:cNvPr>
          <p:cNvSpPr/>
          <p:nvPr/>
        </p:nvSpPr>
        <p:spPr>
          <a:xfrm>
            <a:off x="6260679" y="409006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Software environment</a:t>
            </a:r>
          </a:p>
        </p:txBody>
      </p:sp>
      <p:sp>
        <p:nvSpPr>
          <p:cNvPr id="47" name="TextBox 46">
            <a:extLst>
              <a:ext uri="{FF2B5EF4-FFF2-40B4-BE49-F238E27FC236}">
                <a16:creationId xmlns:a16="http://schemas.microsoft.com/office/drawing/2014/main" id="{33A004AB-CFC7-46BF-ADB5-B9025A4FFE55}"/>
              </a:ext>
            </a:extLst>
          </p:cNvPr>
          <p:cNvSpPr txBox="1"/>
          <p:nvPr/>
        </p:nvSpPr>
        <p:spPr>
          <a:xfrm>
            <a:off x="6253791" y="4296659"/>
            <a:ext cx="2890208" cy="1338828"/>
          </a:xfrm>
          <a:prstGeom prst="rect">
            <a:avLst/>
          </a:prstGeom>
          <a:noFill/>
        </p:spPr>
        <p:txBody>
          <a:bodyPr wrap="square" rtlCol="0">
            <a:spAutoFit/>
          </a:bodyPr>
          <a:lstStyle/>
          <a:p>
            <a:pPr algn="just"/>
            <a:r>
              <a:rPr lang="en-US" sz="900" dirty="0"/>
              <a:t>Install these tools:</a:t>
            </a:r>
          </a:p>
          <a:p>
            <a:pPr marL="171450" indent="-171450" algn="just">
              <a:buFont typeface="Arial" panose="020B0604020202020204" pitchFamily="34" charset="0"/>
              <a:buChar char="•"/>
            </a:pPr>
            <a:r>
              <a:rPr lang="en-US" sz="900" dirty="0"/>
              <a:t>R	                </a:t>
            </a:r>
            <a:r>
              <a:rPr lang="en-US" sz="900" dirty="0">
                <a:hlinkClick r:id="rId15"/>
              </a:rPr>
              <a:t>https://cran.r-project.org/</a:t>
            </a:r>
            <a:endParaRPr lang="en-US" sz="900" dirty="0"/>
          </a:p>
          <a:p>
            <a:pPr marL="171450" indent="-171450" algn="just">
              <a:buFont typeface="Arial" panose="020B0604020202020204" pitchFamily="34" charset="0"/>
              <a:buChar char="•"/>
            </a:pPr>
            <a:r>
              <a:rPr lang="en-US" sz="900" dirty="0" err="1"/>
              <a:t>Rstudio</a:t>
            </a:r>
            <a:r>
              <a:rPr lang="en-US" sz="900" dirty="0"/>
              <a:t>	                </a:t>
            </a:r>
            <a:r>
              <a:rPr lang="en-US" sz="900" dirty="0">
                <a:hlinkClick r:id="rId16"/>
              </a:rPr>
              <a:t>https://www.rstudio.com/</a:t>
            </a:r>
            <a:endParaRPr lang="en-US" sz="900" dirty="0"/>
          </a:p>
          <a:p>
            <a:pPr marL="171450" indent="-171450" algn="just">
              <a:buFont typeface="Arial" panose="020B0604020202020204" pitchFamily="34" charset="0"/>
              <a:buChar char="•"/>
            </a:pPr>
            <a:r>
              <a:rPr lang="en-US" sz="900" dirty="0"/>
              <a:t>Git	                </a:t>
            </a:r>
            <a:r>
              <a:rPr lang="en-US" sz="900" dirty="0">
                <a:hlinkClick r:id="rId17"/>
              </a:rPr>
              <a:t>https://git-scm.com/</a:t>
            </a:r>
            <a:endParaRPr lang="en-US" sz="900" dirty="0"/>
          </a:p>
          <a:p>
            <a:pPr algn="just"/>
            <a:r>
              <a:rPr lang="en-US" sz="900" dirty="0"/>
              <a:t>In R, run  </a:t>
            </a:r>
            <a:r>
              <a:rPr lang="en-US" sz="850" dirty="0" err="1">
                <a:latin typeface="Consolas" panose="020B0609020204030204" pitchFamily="49" charset="0"/>
                <a:cs typeface="Consolas" panose="020B0609020204030204" pitchFamily="49" charset="0"/>
              </a:rPr>
              <a:t>install.packages</a:t>
            </a:r>
            <a:r>
              <a:rPr lang="en-US" sz="850" dirty="0">
                <a:latin typeface="Consolas" panose="020B0609020204030204" pitchFamily="49" charset="0"/>
                <a:cs typeface="Consolas" panose="020B0609020204030204" pitchFamily="49" charset="0"/>
              </a:rPr>
              <a:t>("</a:t>
            </a:r>
            <a:r>
              <a:rPr lang="en-US" sz="850" dirty="0" err="1">
                <a:latin typeface="Consolas" panose="020B0609020204030204" pitchFamily="49" charset="0"/>
                <a:cs typeface="Consolas" panose="020B0609020204030204" pitchFamily="49" charset="0"/>
              </a:rPr>
              <a:t>bookdown</a:t>
            </a:r>
            <a:r>
              <a:rPr lang="en-US" sz="850" dirty="0">
                <a:latin typeface="Consolas" panose="020B0609020204030204" pitchFamily="49" charset="0"/>
                <a:cs typeface="Consolas" panose="020B0609020204030204" pitchFamily="49" charset="0"/>
              </a:rPr>
              <a:t>")</a:t>
            </a:r>
            <a:r>
              <a:rPr lang="en-US" sz="900" dirty="0"/>
              <a:t>.</a:t>
            </a:r>
          </a:p>
          <a:p>
            <a:pPr algn="just"/>
            <a:endParaRPr lang="en-US" sz="900" dirty="0"/>
          </a:p>
          <a:p>
            <a:pPr algn="just"/>
            <a:r>
              <a:rPr lang="en-US" sz="900" dirty="0"/>
              <a:t>To start editing the book, first fork the </a:t>
            </a:r>
            <a:r>
              <a:rPr lang="en-US" sz="900" dirty="0" err="1"/>
              <a:t>TheBookOfOhdsi</a:t>
            </a:r>
            <a:r>
              <a:rPr lang="en-US" sz="900" dirty="0"/>
              <a:t> repo at </a:t>
            </a:r>
            <a:r>
              <a:rPr lang="en-US" sz="900" dirty="0">
                <a:hlinkClick r:id="rId18"/>
              </a:rPr>
              <a:t>https://github.com/OHDSI/TheBookOfOhdsi</a:t>
            </a:r>
            <a:r>
              <a:rPr lang="en-US" sz="900" dirty="0"/>
              <a:t>.</a:t>
            </a:r>
          </a:p>
          <a:p>
            <a:pPr algn="just"/>
            <a:r>
              <a:rPr lang="en-US" sz="900" dirty="0"/>
              <a:t>Then clone the fork using RStudio. </a:t>
            </a:r>
          </a:p>
        </p:txBody>
      </p:sp>
    </p:spTree>
    <p:extLst>
      <p:ext uri="{BB962C8B-B14F-4D97-AF65-F5344CB8AC3E}">
        <p14:creationId xmlns:p14="http://schemas.microsoft.com/office/powerpoint/2010/main" val="11809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F6AD93ACCF9B89429D5F814A1B934813" ma:contentTypeVersion="11" ma:contentTypeDescription="新しいドキュメントを作成します。" ma:contentTypeScope="" ma:versionID="a9cab35011a557c1232e9e1918db7064">
  <xsd:schema xmlns:xsd="http://www.w3.org/2001/XMLSchema" xmlns:xs="http://www.w3.org/2001/XMLSchema" xmlns:p="http://schemas.microsoft.com/office/2006/metadata/properties" xmlns:ns2="180f08d8-883b-45c0-bb81-5ddbcba5023b" xmlns:ns3="e3b36e9c-ff3c-4531-9d5c-178a6758d490" targetNamespace="http://schemas.microsoft.com/office/2006/metadata/properties" ma:root="true" ma:fieldsID="36c473bbc383ceb924bb8d2cdd9a2de6" ns2:_="" ns3:_="">
    <xsd:import namespace="180f08d8-883b-45c0-bb81-5ddbcba5023b"/>
    <xsd:import namespace="e3b36e9c-ff3c-4531-9d5c-178a6758d49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f08d8-883b-45c0-bb81-5ddbcba502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a4989c4a-421d-4ebb-87fd-c2bbc6e780f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b36e9c-ff3c-4531-9d5c-178a6758d49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627f1f8-e0b4-4910-b71e-4d2a6d344820}" ma:internalName="TaxCatchAll" ma:showField="CatchAllData" ma:web="e3b36e9c-ff3c-4531-9d5c-178a6758d4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3b36e9c-ff3c-4531-9d5c-178a6758d490" xsi:nil="true"/>
    <lcf76f155ced4ddcb4097134ff3c332f xmlns="180f08d8-883b-45c0-bb81-5ddbcba5023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8E3A567-4AEF-48F7-8398-D01FD834A75B}"/>
</file>

<file path=customXml/itemProps2.xml><?xml version="1.0" encoding="utf-8"?>
<ds:datastoreItem xmlns:ds="http://schemas.openxmlformats.org/officeDocument/2006/customXml" ds:itemID="{B2F2E7F3-6342-4B69-ABC4-FE8A710EBD9A}"/>
</file>

<file path=customXml/itemProps3.xml><?xml version="1.0" encoding="utf-8"?>
<ds:datastoreItem xmlns:ds="http://schemas.openxmlformats.org/officeDocument/2006/customXml" ds:itemID="{7357855B-48E8-4D93-84A8-D2626B822DEC}"/>
</file>

<file path=docProps/app.xml><?xml version="1.0" encoding="utf-8"?>
<Properties xmlns="http://schemas.openxmlformats.org/officeDocument/2006/extended-properties" xmlns:vt="http://schemas.openxmlformats.org/officeDocument/2006/docPropsVTypes">
  <TotalTime>1784</TotalTime>
  <Words>408</Words>
  <Application>Microsoft Office PowerPoint</Application>
  <PresentationFormat>Letter Paper (8.5x11 in)</PresentationFormat>
  <Paragraphs>55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Calibri Light</vt:lpstr>
      <vt:lpstr>Consolas</vt:lpstr>
      <vt:lpstr>Tw Cen MT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Schuemie, Martijn [JRDNL]</dc:creator>
  <cp:lastModifiedBy>Schuemie, Martijn [JRDNL]</cp:lastModifiedBy>
  <cp:revision>20</cp:revision>
  <dcterms:created xsi:type="dcterms:W3CDTF">2019-05-29T17:18:43Z</dcterms:created>
  <dcterms:modified xsi:type="dcterms:W3CDTF">2019-06-02T14:47:13Z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0x010100F6AD93ACCF9B89429D5F814A1B934813</vt:lpwstr>
  </property>
  <property fmtid="{D5CDD505-2E9C-101B-9397-08002B2CF9AE}" pid="3" name="MediaServiceImageTags">
    <vt:lpwstr/>
  </property>
</Properties>
</file>