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harts/colors1.xml" ContentType="application/vnd.ms-office.chartcolorstyle+xml"/>
  <Override PartName="/ppt/theme/theme2.xml" ContentType="application/vnd.openxmlformats-officedocument.them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413" r:id="rId2"/>
    <p:sldId id="414" r:id="rId3"/>
    <p:sldId id="415" r:id="rId4"/>
    <p:sldId id="416" r:id="rId5"/>
    <p:sldId id="417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Christian Reich" initials="CR" lastIdx="2" clrIdx="2">
    <p:extLst>
      <p:ext uri="{19B8F6BF-5375-455C-9EA6-DF929625EA0E}">
        <p15:presenceInfo xmlns:p15="http://schemas.microsoft.com/office/powerpoint/2012/main" userId="S-1-5-21-3378924584-2267847585-3061742807-322772" providerId="AD"/>
      </p:ext>
    </p:extLst>
  </p:cmAuthor>
  <p:cmAuthor id="3" name="Blacketer, Margaret [JRDUS]" initials="BM[" lastIdx="11" clrIdx="3">
    <p:extLst>
      <p:ext uri="{19B8F6BF-5375-455C-9EA6-DF929625EA0E}">
        <p15:presenceInfo xmlns:p15="http://schemas.microsoft.com/office/powerpoint/2012/main" userId="S-1-5-21-1614895754-2146847981-1606980848-1317365" providerId="AD"/>
      </p:ext>
    </p:extLst>
  </p:cmAuthor>
  <p:cmAuthor id="4" name="Van Zandt, Mui (Rancho Cordova)" initials="VZM(C" lastIdx="1" clrIdx="4">
    <p:extLst>
      <p:ext uri="{19B8F6BF-5375-455C-9EA6-DF929625EA0E}">
        <p15:presenceInfo xmlns:p15="http://schemas.microsoft.com/office/powerpoint/2012/main" userId="S-1-5-21-3378924584-2267847585-3061742807-384222" providerId="AD"/>
      </p:ext>
    </p:extLst>
  </p:cmAuthor>
  <p:cmAuthor id="5" name="Blacketer, Clair" initials="CB" lastIdx="1" clrIdx="5">
    <p:extLst>
      <p:ext uri="{19B8F6BF-5375-455C-9EA6-DF929625EA0E}">
        <p15:presenceInfo xmlns:p15="http://schemas.microsoft.com/office/powerpoint/2012/main" userId="Blacketer, Cl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FFFFF"/>
    <a:srgbClr val="D41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0462" autoAdjust="0"/>
  </p:normalViewPr>
  <p:slideViewPr>
    <p:cSldViewPr>
      <p:cViewPr varScale="1">
        <p:scale>
          <a:sx n="135" d="100"/>
          <a:sy n="135" d="100"/>
        </p:scale>
        <p:origin x="297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huemi\Git\TheBookOfOhdsi\extras\ChartsStandardizedVocabu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assignment in CPT4 and HCPCS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3-4256-B945-1ADCE69B8F1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3-4256-B945-1ADCE69B8F10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3-4256-B945-1ADCE69B8F10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3-4256-B945-1ADCE69B8F10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43-4256-B945-1ADCE69B8F10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43-4256-B945-1ADCE69B8F10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43-4256-B945-1ADCE69B8F1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043-4256-B945-1ADCE69B8F10}"/>
                </c:ext>
              </c:extLst>
            </c:dLbl>
            <c:dLbl>
              <c:idx val="2"/>
              <c:layout>
                <c:manualLayout>
                  <c:x val="7.0240295748613679E-2"/>
                  <c:y val="7.46340199123030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06962415280348"/>
                      <c:h val="0.17508421221860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043-4256-B945-1ADCE69B8F10}"/>
                </c:ext>
              </c:extLst>
            </c:dLbl>
            <c:dLbl>
              <c:idx val="3"/>
              <c:layout>
                <c:manualLayout>
                  <c:x val="1.2322858903265557E-2"/>
                  <c:y val="4.28815276929987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3203943314847"/>
                      <c:h val="0.101010122433812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043-4256-B945-1ADCE69B8F10}"/>
                </c:ext>
              </c:extLst>
            </c:dLbl>
            <c:dLbl>
              <c:idx val="4"/>
              <c:layout>
                <c:manualLayout>
                  <c:x val="3.9822337364945788E-2"/>
                  <c:y val="0.111111134677193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43-4256-B945-1ADCE69B8F10}"/>
                </c:ext>
              </c:extLst>
            </c:dLbl>
            <c:dLbl>
              <c:idx val="5"/>
              <c:layout>
                <c:manualLayout>
                  <c:x val="-0.14048059149722736"/>
                  <c:y val="6.734008162254176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447319778188538"/>
                      <c:h val="0.10235692406626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043-4256-B945-1ADCE69B8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Procedure</c:v>
                </c:pt>
                <c:pt idx="1">
                  <c:v>Device</c:v>
                </c:pt>
                <c:pt idx="2">
                  <c:v>Observation</c:v>
                </c:pt>
                <c:pt idx="3">
                  <c:v>Measurement</c:v>
                </c:pt>
                <c:pt idx="4">
                  <c:v>Drug</c:v>
                </c:pt>
                <c:pt idx="5">
                  <c:v>Place of Service</c:v>
                </c:pt>
                <c:pt idx="6">
                  <c:v>Condition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14384</c:v>
                </c:pt>
                <c:pt idx="1">
                  <c:v>3794</c:v>
                </c:pt>
                <c:pt idx="2">
                  <c:v>3407</c:v>
                </c:pt>
                <c:pt idx="3">
                  <c:v>1837</c:v>
                </c:pt>
                <c:pt idx="4">
                  <c:v>1478</c:v>
                </c:pt>
                <c:pt idx="5">
                  <c:v>48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43-4256-B945-1ADCE69B8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1932153"/>
            <a:ext cx="1600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876800" y="2057400"/>
            <a:ext cx="1143000" cy="44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313153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description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0" y="2426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694153"/>
            <a:ext cx="9144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4876800" y="2828932"/>
            <a:ext cx="1143000" cy="34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3075153"/>
            <a:ext cx="1219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>
          <a:xfrm flipH="1" flipV="1">
            <a:off x="4876800" y="3188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44485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4876800" y="3558040"/>
            <a:ext cx="1143000" cy="557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3825485"/>
            <a:ext cx="16764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Standard, Source of Classification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 flipV="1">
            <a:off x="4876800" y="3974908"/>
            <a:ext cx="1143000" cy="142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852578"/>
            <a:ext cx="18288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during time interval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cxnSpLocks/>
            <a:stCxn id="35" idx="1"/>
          </p:cNvCxnSpPr>
          <p:nvPr/>
        </p:nvCxnSpPr>
        <p:spPr>
          <a:xfrm flipH="1" flipV="1">
            <a:off x="4876800" y="5071936"/>
            <a:ext cx="1143000" cy="73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5" idx="1"/>
          </p:cNvCxnSpPr>
          <p:nvPr/>
        </p:nvCxnSpPr>
        <p:spPr>
          <a:xfrm flipH="1">
            <a:off x="4876800" y="5144966"/>
            <a:ext cx="1143000" cy="2923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5" idx="1"/>
          </p:cNvCxnSpPr>
          <p:nvPr/>
        </p:nvCxnSpPr>
        <p:spPr>
          <a:xfrm flipH="1" flipV="1">
            <a:off x="4876800" y="4709674"/>
            <a:ext cx="1143000" cy="4352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0974"/>
              </p:ext>
            </p:extLst>
          </p:nvPr>
        </p:nvGraphicFramePr>
        <p:xfrm>
          <a:off x="838200" y="1828800"/>
          <a:ext cx="3962400" cy="3810000"/>
        </p:xfrm>
        <a:graphic>
          <a:graphicData uri="http://schemas.openxmlformats.org/drawingml/2006/table">
            <a:tbl>
              <a:tblPr/>
              <a:tblGrid>
                <a:gridCol w="226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313217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Atrial fibrillation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VOCABULARY_ID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SNOMED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CONCEPT_CLASS_ID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Clinical Finding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STANDARD_CONCEPT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49436004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VALID_START_DATE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01-Jan-1970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VALID_END_DATE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31-Dec-2099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INVALID_REASON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25444" y="4450571"/>
            <a:ext cx="18288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1"/>
          </p:cNvCxnSpPr>
          <p:nvPr/>
        </p:nvCxnSpPr>
        <p:spPr>
          <a:xfrm flipH="1" flipV="1">
            <a:off x="4876800" y="4373627"/>
            <a:ext cx="1148644" cy="2462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7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7" grpId="0" animBg="1"/>
      <p:bldP spid="3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7596B4-3E57-4D51-803F-E6555334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53472"/>
              </p:ext>
            </p:extLst>
          </p:nvPr>
        </p:nvGraphicFramePr>
        <p:xfrm>
          <a:off x="1995487" y="1071563"/>
          <a:ext cx="5153025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0">
            <a:extLst>
              <a:ext uri="{FF2B5EF4-FFF2-40B4-BE49-F238E27FC236}">
                <a16:creationId xmlns:a16="http://schemas.microsoft.com/office/drawing/2014/main" id="{1B3EEBD2-A9D3-4666-95AF-7AA5578A0DB3}"/>
              </a:ext>
            </a:extLst>
          </p:cNvPr>
          <p:cNvCxnSpPr>
            <a:cxnSpLocks noChangeShapeType="1"/>
            <a:stCxn id="30" idx="1"/>
            <a:endCxn id="8" idx="0"/>
          </p:cNvCxnSpPr>
          <p:nvPr/>
        </p:nvCxnSpPr>
        <p:spPr bwMode="auto">
          <a:xfrm flipH="1">
            <a:off x="3390900" y="3338513"/>
            <a:ext cx="1943100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" name="AutoShape 10">
            <a:extLst>
              <a:ext uri="{FF2B5EF4-FFF2-40B4-BE49-F238E27FC236}">
                <a16:creationId xmlns:a16="http://schemas.microsoft.com/office/drawing/2014/main" id="{EBFDD988-13B2-4F12-9FA7-C6774A266211}"/>
              </a:ext>
            </a:extLst>
          </p:cNvPr>
          <p:cNvCxnSpPr>
            <a:cxnSpLocks noChangeShapeType="1"/>
            <a:stCxn id="44" idx="0"/>
            <a:endCxn id="8" idx="1"/>
          </p:cNvCxnSpPr>
          <p:nvPr/>
        </p:nvCxnSpPr>
        <p:spPr bwMode="auto">
          <a:xfrm flipV="1">
            <a:off x="1295400" y="4643438"/>
            <a:ext cx="1409700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417CBE8C-1920-402A-998F-B024B27E03D0}"/>
              </a:ext>
            </a:extLst>
          </p:cNvPr>
          <p:cNvCxnSpPr>
            <a:cxnSpLocks noChangeShapeType="1"/>
            <a:stCxn id="47" idx="0"/>
            <a:endCxn id="21" idx="2"/>
          </p:cNvCxnSpPr>
          <p:nvPr/>
        </p:nvCxnSpPr>
        <p:spPr bwMode="auto">
          <a:xfrm flipH="1" flipV="1">
            <a:off x="3390900" y="4160838"/>
            <a:ext cx="808038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6444F03A-4014-4982-A4B2-8908CEAD1969}"/>
              </a:ext>
            </a:extLst>
          </p:cNvPr>
          <p:cNvCxnSpPr>
            <a:cxnSpLocks noChangeShapeType="1"/>
            <a:stCxn id="17" idx="0"/>
            <a:endCxn id="21" idx="2"/>
          </p:cNvCxnSpPr>
          <p:nvPr/>
        </p:nvCxnSpPr>
        <p:spPr bwMode="auto">
          <a:xfrm flipV="1">
            <a:off x="3262313" y="4160838"/>
            <a:ext cx="128587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AutoShape 34">
            <a:extLst>
              <a:ext uri="{FF2B5EF4-FFF2-40B4-BE49-F238E27FC236}">
                <a16:creationId xmlns:a16="http://schemas.microsoft.com/office/drawing/2014/main" id="{13ACF2A6-5A4B-4C82-97C1-8A2AED419206}"/>
              </a:ext>
            </a:extLst>
          </p:cNvPr>
          <p:cNvCxnSpPr>
            <a:cxnSpLocks noChangeShapeType="1"/>
            <a:stCxn id="44" idx="0"/>
            <a:endCxn id="21" idx="1"/>
          </p:cNvCxnSpPr>
          <p:nvPr/>
        </p:nvCxnSpPr>
        <p:spPr bwMode="auto">
          <a:xfrm flipV="1">
            <a:off x="1295400" y="4003675"/>
            <a:ext cx="1409700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34">
            <a:extLst>
              <a:ext uri="{FF2B5EF4-FFF2-40B4-BE49-F238E27FC236}">
                <a16:creationId xmlns:a16="http://schemas.microsoft.com/office/drawing/2014/main" id="{DE8BE9BC-89D5-4E25-9543-326B4059BD5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3390900" y="4237038"/>
            <a:ext cx="1763713" cy="123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AFF1E1B5-579C-4F1C-B654-B3F41EE6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86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8CE9CC-C4A3-4A62-A50F-2F8672F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9675"/>
            <a:ext cx="15240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Source codes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9B45B02-1460-4AC9-9D1A-86888544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476875"/>
            <a:ext cx="10668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ICD10CM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2DA02861-AFB9-4232-8721-D3EBB9351D7C}"/>
              </a:ext>
            </a:extLst>
          </p:cNvPr>
          <p:cNvCxnSpPr>
            <a:cxnSpLocks noChangeShapeType="1"/>
            <a:stCxn id="22" idx="0"/>
            <a:endCxn id="8" idx="2"/>
          </p:cNvCxnSpPr>
          <p:nvPr/>
        </p:nvCxnSpPr>
        <p:spPr bwMode="auto">
          <a:xfrm flipH="1" flipV="1">
            <a:off x="3390900" y="4800600"/>
            <a:ext cx="408146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6">
            <a:extLst>
              <a:ext uri="{FF2B5EF4-FFF2-40B4-BE49-F238E27FC236}">
                <a16:creationId xmlns:a16="http://schemas.microsoft.com/office/drawing/2014/main" id="{35B1314E-0814-4CE6-BB4C-69183B7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86275"/>
            <a:ext cx="1524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concepts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2DD61894-4533-4C2B-B3FA-6809BB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031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Higher-level classifications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DD80B16E-A66F-42EC-B722-06D9541B2295}"/>
              </a:ext>
            </a:extLst>
          </p:cNvPr>
          <p:cNvCxnSpPr>
            <a:cxnSpLocks noChangeShapeType="1"/>
            <a:stCxn id="8" idx="0"/>
            <a:endCxn id="21" idx="2"/>
          </p:cNvCxnSpPr>
          <p:nvPr/>
        </p:nvCxnSpPr>
        <p:spPr bwMode="auto">
          <a:xfrm flipV="1">
            <a:off x="3390900" y="4160838"/>
            <a:ext cx="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" name="Line 22">
            <a:extLst>
              <a:ext uri="{FF2B5EF4-FFF2-40B4-BE49-F238E27FC236}">
                <a16:creationId xmlns:a16="http://schemas.microsoft.com/office/drawing/2014/main" id="{BC03D021-6679-44E6-B281-FB5616F9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196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BD2DC99-4DB7-4C2B-A327-75E26BEB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476875"/>
            <a:ext cx="7620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Oxmis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3AF9D658-A08A-4D97-93C7-312B15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5476875"/>
            <a:ext cx="7239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Read</a:t>
            </a:r>
          </a:p>
        </p:txBody>
      </p: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3A10347D-0452-42D2-B2CE-C1950782850E}"/>
              </a:ext>
            </a:extLst>
          </p:cNvPr>
          <p:cNvCxnSpPr>
            <a:cxnSpLocks noChangeShapeType="1"/>
            <a:stCxn id="16" idx="0"/>
            <a:endCxn id="8" idx="2"/>
          </p:cNvCxnSpPr>
          <p:nvPr/>
        </p:nvCxnSpPr>
        <p:spPr bwMode="auto">
          <a:xfrm flipH="1" flipV="1">
            <a:off x="3390900" y="4800600"/>
            <a:ext cx="176371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9A144AC7-1147-49DF-B0EC-2B19E8A19155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2289175" y="4800600"/>
            <a:ext cx="110172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>
            <a:extLst>
              <a:ext uri="{FF2B5EF4-FFF2-40B4-BE49-F238E27FC236}">
                <a16:creationId xmlns:a16="http://schemas.microsoft.com/office/drawing/2014/main" id="{0AC120DE-370A-4BB2-AE78-5AD7F133DCC7}"/>
              </a:ext>
            </a:extLst>
          </p:cNvPr>
          <p:cNvCxnSpPr>
            <a:cxnSpLocks noChangeShapeType="1"/>
            <a:stCxn id="17" idx="0"/>
            <a:endCxn id="8" idx="2"/>
          </p:cNvCxnSpPr>
          <p:nvPr/>
        </p:nvCxnSpPr>
        <p:spPr bwMode="auto">
          <a:xfrm flipV="1">
            <a:off x="3262313" y="4800600"/>
            <a:ext cx="128587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Text Box 42">
            <a:extLst>
              <a:ext uri="{FF2B5EF4-FFF2-40B4-BE49-F238E27FC236}">
                <a16:creationId xmlns:a16="http://schemas.microsoft.com/office/drawing/2014/main" id="{52072AB1-1A89-42E3-9348-725D66EF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46513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CCF518A-03A0-4FB8-A03F-F09BD38F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76875"/>
            <a:ext cx="9048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ICD9CM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F4B45CA-397D-479F-A27E-5A92E70D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146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Top-level classification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137767DB-29C7-4D06-9B4C-46D38DAD83C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3390900" y="3505200"/>
            <a:ext cx="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" name="Text Box 42">
            <a:extLst>
              <a:ext uri="{FF2B5EF4-FFF2-40B4-BE49-F238E27FC236}">
                <a16:creationId xmlns:a16="http://schemas.microsoft.com/office/drawing/2014/main" id="{0F1400FB-0ABA-411E-82D2-EE0D3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908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617D600E-285B-48DB-BFAC-AF4563388AE6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H="1" flipV="1">
            <a:off x="4076700" y="4003675"/>
            <a:ext cx="3395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10">
            <a:extLst>
              <a:ext uri="{FF2B5EF4-FFF2-40B4-BE49-F238E27FC236}">
                <a16:creationId xmlns:a16="http://schemas.microsoft.com/office/drawing/2014/main" id="{87119AB4-1A17-4053-8319-B0DC2F21B70D}"/>
              </a:ext>
            </a:extLst>
          </p:cNvPr>
          <p:cNvCxnSpPr>
            <a:cxnSpLocks noChangeShapeType="1"/>
            <a:stCxn id="10" idx="0"/>
            <a:endCxn id="21" idx="1"/>
          </p:cNvCxnSpPr>
          <p:nvPr/>
        </p:nvCxnSpPr>
        <p:spPr bwMode="auto">
          <a:xfrm flipV="1">
            <a:off x="2289175" y="4003675"/>
            <a:ext cx="415925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">
            <a:extLst>
              <a:ext uri="{FF2B5EF4-FFF2-40B4-BE49-F238E27FC236}">
                <a16:creationId xmlns:a16="http://schemas.microsoft.com/office/drawing/2014/main" id="{BEF99C68-A001-4419-BFBB-714E5B95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21DD1910-16BC-4DBE-B392-5D072940A7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4956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Text Box 42">
            <a:extLst>
              <a:ext uri="{FF2B5EF4-FFF2-40B4-BE49-F238E27FC236}">
                <a16:creationId xmlns:a16="http://schemas.microsoft.com/office/drawing/2014/main" id="{333ACDB9-11FA-4CA8-9305-A8B4D9FB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81350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07B8A7EA-1485-47FE-B80E-529C9493C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971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" name="Text Box 42">
            <a:extLst>
              <a:ext uri="{FF2B5EF4-FFF2-40B4-BE49-F238E27FC236}">
                <a16:creationId xmlns:a16="http://schemas.microsoft.com/office/drawing/2014/main" id="{18E92E7D-2FD7-4620-8CE2-D6C8B57D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574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368F2D67-C09E-4C96-9657-53B9AAEF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242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terms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15ABBD-A84A-4B30-88D9-0A25A979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1945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Preferred terms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E1B178-1007-4624-ACCB-C851428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8605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terms</a:t>
            </a: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98B902DD-6152-4ED2-AAE7-90A3EE61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4384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7" name="Text Box 42">
            <a:extLst>
              <a:ext uri="{FF2B5EF4-FFF2-40B4-BE49-F238E27FC236}">
                <a16:creationId xmlns:a16="http://schemas.microsoft.com/office/drawing/2014/main" id="{D30E461D-5C5F-4DA4-8957-50AB7377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240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BC09D22C-0A0C-439A-B453-7936578D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526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group terms</a:t>
            </a:r>
          </a:p>
        </p:txBody>
      </p: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A36E2EF-88E5-4E88-B747-6059DDCC15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1905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0" name="Text Box 42">
            <a:extLst>
              <a:ext uri="{FF2B5EF4-FFF2-40B4-BE49-F238E27FC236}">
                <a16:creationId xmlns:a16="http://schemas.microsoft.com/office/drawing/2014/main" id="{5755381D-3B23-460E-9EB7-CC5080E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906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5B594864-178A-488D-BA06-B4268FF73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192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System organ class</a:t>
            </a:r>
          </a:p>
        </p:txBody>
      </p:sp>
      <p:cxnSp>
        <p:nvCxnSpPr>
          <p:cNvPr id="42" name="AutoShape 10">
            <a:extLst>
              <a:ext uri="{FF2B5EF4-FFF2-40B4-BE49-F238E27FC236}">
                <a16:creationId xmlns:a16="http://schemas.microsoft.com/office/drawing/2014/main" id="{143D7C07-30FC-4ECC-AA37-3595936FA407}"/>
              </a:ext>
            </a:extLst>
          </p:cNvPr>
          <p:cNvCxnSpPr>
            <a:cxnSpLocks noChangeShapeType="1"/>
            <a:stCxn id="22" idx="0"/>
            <a:endCxn id="28" idx="2"/>
          </p:cNvCxnSpPr>
          <p:nvPr/>
        </p:nvCxnSpPr>
        <p:spPr bwMode="auto">
          <a:xfrm flipH="1" flipV="1">
            <a:off x="6019800" y="4038600"/>
            <a:ext cx="1452563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0E40F5C-EA20-417E-A5AB-D1860A513886}"/>
              </a:ext>
            </a:extLst>
          </p:cNvPr>
          <p:cNvCxnSpPr>
            <a:cxnSpLocks noChangeShapeType="1"/>
            <a:stCxn id="30" idx="1"/>
            <a:endCxn id="21" idx="0"/>
          </p:cNvCxnSpPr>
          <p:nvPr/>
        </p:nvCxnSpPr>
        <p:spPr bwMode="auto">
          <a:xfrm flipH="1">
            <a:off x="3390900" y="3338513"/>
            <a:ext cx="19431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 Box 8">
            <a:extLst>
              <a:ext uri="{FF2B5EF4-FFF2-40B4-BE49-F238E27FC236}">
                <a16:creationId xmlns:a16="http://schemas.microsoft.com/office/drawing/2014/main" id="{9751A7E8-2D51-4F0D-BD1E-BE01BC5B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75"/>
            <a:ext cx="76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F9F2D80F-95B7-4CC2-A17B-180FE4CB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76875"/>
            <a:ext cx="533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Ciel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7E86EF29-0376-4A78-9468-F4748DCE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476875"/>
            <a:ext cx="7143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MeSH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45C7784-F662-4E3A-A922-2F430590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476875"/>
            <a:ext cx="9906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</a:t>
            </a:r>
          </a:p>
        </p:txBody>
      </p:sp>
      <p:cxnSp>
        <p:nvCxnSpPr>
          <p:cNvPr id="48" name="AutoShape 10">
            <a:extLst>
              <a:ext uri="{FF2B5EF4-FFF2-40B4-BE49-F238E27FC236}">
                <a16:creationId xmlns:a16="http://schemas.microsoft.com/office/drawing/2014/main" id="{A3B3AC41-A4A1-431F-8454-C53065C9D065}"/>
              </a:ext>
            </a:extLst>
          </p:cNvPr>
          <p:cNvCxnSpPr>
            <a:cxnSpLocks noChangeShapeType="1"/>
            <a:stCxn id="22" idx="0"/>
            <a:endCxn id="8" idx="3"/>
          </p:cNvCxnSpPr>
          <p:nvPr/>
        </p:nvCxnSpPr>
        <p:spPr bwMode="auto">
          <a:xfrm flipH="1" flipV="1">
            <a:off x="4076700" y="4643438"/>
            <a:ext cx="3395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">
            <a:extLst>
              <a:ext uri="{FF2B5EF4-FFF2-40B4-BE49-F238E27FC236}">
                <a16:creationId xmlns:a16="http://schemas.microsoft.com/office/drawing/2014/main" id="{60D15629-2E08-446A-861D-C80A962F1D8D}"/>
              </a:ext>
            </a:extLst>
          </p:cNvPr>
          <p:cNvCxnSpPr>
            <a:cxnSpLocks noChangeShapeType="1"/>
            <a:stCxn id="46" idx="0"/>
            <a:endCxn id="21" idx="3"/>
          </p:cNvCxnSpPr>
          <p:nvPr/>
        </p:nvCxnSpPr>
        <p:spPr bwMode="auto">
          <a:xfrm flipH="1" flipV="1">
            <a:off x="4076700" y="4003675"/>
            <a:ext cx="2506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0">
            <a:extLst>
              <a:ext uri="{FF2B5EF4-FFF2-40B4-BE49-F238E27FC236}">
                <a16:creationId xmlns:a16="http://schemas.microsoft.com/office/drawing/2014/main" id="{BF68E143-378B-4AB1-8BC3-91CD659E33A3}"/>
              </a:ext>
            </a:extLst>
          </p:cNvPr>
          <p:cNvCxnSpPr>
            <a:cxnSpLocks noChangeShapeType="1"/>
            <a:stCxn id="46" idx="0"/>
            <a:endCxn id="8" idx="3"/>
          </p:cNvCxnSpPr>
          <p:nvPr/>
        </p:nvCxnSpPr>
        <p:spPr bwMode="auto">
          <a:xfrm flipH="1" flipV="1">
            <a:off x="4076700" y="4643438"/>
            <a:ext cx="2506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id="{7F39C930-8FA7-41A2-9A81-27BD10A875E7}"/>
              </a:ext>
            </a:extLst>
          </p:cNvPr>
          <p:cNvCxnSpPr>
            <a:cxnSpLocks noChangeShapeType="1"/>
            <a:stCxn id="45" idx="0"/>
            <a:endCxn id="21" idx="3"/>
          </p:cNvCxnSpPr>
          <p:nvPr/>
        </p:nvCxnSpPr>
        <p:spPr bwMode="auto">
          <a:xfrm flipH="1" flipV="1">
            <a:off x="4076700" y="4003675"/>
            <a:ext cx="1804988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AF647D8F-8EB1-448E-8006-D1FC9E6F7B60}"/>
              </a:ext>
            </a:extLst>
          </p:cNvPr>
          <p:cNvCxnSpPr>
            <a:cxnSpLocks noChangeShapeType="1"/>
            <a:stCxn id="45" idx="0"/>
            <a:endCxn id="8" idx="3"/>
          </p:cNvCxnSpPr>
          <p:nvPr/>
        </p:nvCxnSpPr>
        <p:spPr bwMode="auto">
          <a:xfrm flipH="1" flipV="1">
            <a:off x="4076700" y="4643438"/>
            <a:ext cx="1804988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319B173B-5E03-4520-8163-D167122E3B3B}"/>
              </a:ext>
            </a:extLst>
          </p:cNvPr>
          <p:cNvCxnSpPr>
            <a:cxnSpLocks noChangeShapeType="1"/>
            <a:stCxn id="47" idx="0"/>
            <a:endCxn id="8" idx="2"/>
          </p:cNvCxnSpPr>
          <p:nvPr/>
        </p:nvCxnSpPr>
        <p:spPr bwMode="auto">
          <a:xfrm flipH="1" flipV="1">
            <a:off x="3390900" y="4800600"/>
            <a:ext cx="8080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FE3241B-A47F-468B-AD88-E276742E34CD}"/>
              </a:ext>
            </a:extLst>
          </p:cNvPr>
          <p:cNvSpPr/>
          <p:nvPr/>
        </p:nvSpPr>
        <p:spPr>
          <a:xfrm>
            <a:off x="1981200" y="2971800"/>
            <a:ext cx="28194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268B5-83D1-41CE-8A85-FDA09DCCE951}"/>
              </a:ext>
            </a:extLst>
          </p:cNvPr>
          <p:cNvSpPr txBox="1"/>
          <p:nvPr/>
        </p:nvSpPr>
        <p:spPr>
          <a:xfrm>
            <a:off x="914400" y="2209801"/>
            <a:ext cx="1752600" cy="3048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Standard Concepts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B70C2-839B-4913-9A86-5D10185DDD1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790700" y="2514601"/>
            <a:ext cx="952500" cy="4571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0930F9-48B2-4999-9FD0-6595CA47EC29}"/>
              </a:ext>
            </a:extLst>
          </p:cNvPr>
          <p:cNvSpPr txBox="1"/>
          <p:nvPr/>
        </p:nvSpPr>
        <p:spPr>
          <a:xfrm>
            <a:off x="2286000" y="1676400"/>
            <a:ext cx="21336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Classification Concepts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6CCF11-0BE6-490B-BBF6-8F8C5824F862}"/>
              </a:ext>
            </a:extLst>
          </p:cNvPr>
          <p:cNvCxnSpPr>
            <a:stCxn id="57" idx="3"/>
          </p:cNvCxnSpPr>
          <p:nvPr/>
        </p:nvCxnSpPr>
        <p:spPr>
          <a:xfrm>
            <a:off x="4419600" y="1830289"/>
            <a:ext cx="838200" cy="3795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2E5C-F319-4755-818D-966582CC3EE2}"/>
              </a:ext>
            </a:extLst>
          </p:cNvPr>
          <p:cNvSpPr txBox="1"/>
          <p:nvPr/>
        </p:nvSpPr>
        <p:spPr>
          <a:xfrm>
            <a:off x="7391400" y="4419600"/>
            <a:ext cx="16002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Source Concepts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E23F7-588E-4462-BDF0-9ED1D5F3C7C1}"/>
              </a:ext>
            </a:extLst>
          </p:cNvPr>
          <p:cNvCxnSpPr>
            <a:stCxn id="59" idx="1"/>
          </p:cNvCxnSpPr>
          <p:nvPr/>
        </p:nvCxnSpPr>
        <p:spPr>
          <a:xfrm flipH="1">
            <a:off x="6858000" y="4573489"/>
            <a:ext cx="533400" cy="5964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23FBEA8-120E-4F3A-960A-B252A248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1" y="2198205"/>
            <a:ext cx="1524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cs typeface="Arial" charset="0"/>
              </a:rPr>
              <a:t>V12.71</a:t>
            </a:r>
          </a:p>
          <a:p>
            <a:pPr>
              <a:defRPr/>
            </a:pPr>
            <a:r>
              <a:rPr lang="en-US" sz="1100" dirty="0">
                <a:cs typeface="Arial" charset="0"/>
              </a:rPr>
              <a:t>Personal history of peptic ulcer disease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FFDD11-F4FB-4075-94C4-A26F6D73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1798095"/>
            <a:ext cx="1524000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History of clinical finding in subject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F2057B-8A6E-47A5-9A9B-84C57195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6" y="2790224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VALUE_AS_CONCEPT_ID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B2F746-E7FA-4E40-889E-5D56374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7" y="1882733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OBSERVATION_CONCEPT_ID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AADBE2-2E26-43F2-8992-566CA31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2790224"/>
            <a:ext cx="152400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Peptic ulcer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F7A15-E9C4-4020-87BA-A0FA36AEEB0D}"/>
              </a:ext>
            </a:extLst>
          </p:cNvPr>
          <p:cNvSpPr txBox="1"/>
          <p:nvPr/>
        </p:nvSpPr>
        <p:spPr>
          <a:xfrm>
            <a:off x="1763578" y="110010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Vocabulary,</a:t>
            </a:r>
          </a:p>
          <a:p>
            <a:r>
              <a:rPr lang="en-US" sz="1100" dirty="0"/>
              <a:t>ICD9CM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D6113-997D-4022-A204-B4BFE675F2DC}"/>
              </a:ext>
            </a:extLst>
          </p:cNvPr>
          <p:cNvSpPr txBox="1"/>
          <p:nvPr/>
        </p:nvSpPr>
        <p:spPr>
          <a:xfrm>
            <a:off x="4169657" y="1100107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Vocabulary,</a:t>
            </a:r>
          </a:p>
          <a:p>
            <a:r>
              <a:rPr lang="en-US" sz="1100" dirty="0"/>
              <a:t>SNOMED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0D487-5156-4E24-B8EB-C522128198B3}"/>
              </a:ext>
            </a:extLst>
          </p:cNvPr>
          <p:cNvSpPr txBox="1"/>
          <p:nvPr/>
        </p:nvSpPr>
        <p:spPr>
          <a:xfrm>
            <a:off x="6060623" y="108466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CDM Table,</a:t>
            </a:r>
          </a:p>
          <a:p>
            <a:r>
              <a:rPr lang="en-US" sz="1100" dirty="0"/>
              <a:t>OBSERVATION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6FBB1-1A68-4F04-8195-E4108432BB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67741" y="2013539"/>
            <a:ext cx="870858" cy="4847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A4B09-C522-4D33-8D10-D1A823C666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67741" y="2498287"/>
            <a:ext cx="870858" cy="422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F5B-A6E4-4094-972A-4149FBA7B153}"/>
              </a:ext>
            </a:extLst>
          </p:cNvPr>
          <p:cNvSpPr txBox="1"/>
          <p:nvPr/>
        </p:nvSpPr>
        <p:spPr>
          <a:xfrm rot="19885187">
            <a:off x="3189761" y="196183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1F1D-E2E8-4716-9A38-C2F3CF923434}"/>
              </a:ext>
            </a:extLst>
          </p:cNvPr>
          <p:cNvSpPr txBox="1"/>
          <p:nvPr/>
        </p:nvSpPr>
        <p:spPr>
          <a:xfrm rot="1552056">
            <a:off x="3169734" y="283636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Maps to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FCADAC-E80B-4DB4-BC5B-0636A83724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562599" y="2013538"/>
            <a:ext cx="251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B66102-9A4C-4110-8C35-252BE1C357B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62599" y="2921029"/>
            <a:ext cx="2515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E63684D-38FD-462B-9389-3C94B1B9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23665"/>
            <a:ext cx="182880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fibrillation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31F2F5-8D3A-41D0-8DE4-6CB2E811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4590"/>
            <a:ext cx="1447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Fibrillation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D4B0A9-A5ED-4445-8D2D-92B40694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4590"/>
            <a:ext cx="15494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arrhythmia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CF8198-898B-4E97-9C08-BC389949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57490"/>
            <a:ext cx="18288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Supraventricular arrhythmia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3B9FFE-14DC-4CA2-A57B-1380F817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Cardiac arrhythmia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B370C6-001E-4E6A-B75D-EEA0C4A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Heart disease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A5FAF5-8B97-427F-A233-4A80ED5B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45513"/>
            <a:ext cx="1828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Disease of the cardiovascular system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DBA1F04-3B47-4DF4-8BB0-EA5FDE67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Controlled atrial fibrillation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2B8093-461C-4C14-A57D-08D8E4C6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48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Persistent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5C2C10-A023-416A-A26E-0EE3BE69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436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Chronic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1E3ED9E-57C5-4700-B81C-235E7FAA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24" y="5331117"/>
            <a:ext cx="11557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Paroxysmal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8A47D0E-48D3-40E8-9CC2-0958B470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512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Rapid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C30DA8-5812-427C-BFEE-B8F4CF04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599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Permanent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22822-5CDB-4D10-9F72-A872FB3D0BE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572000" y="3050977"/>
            <a:ext cx="0" cy="206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1F0C8-813A-43A3-A6CA-6794DF99E8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572000" y="25175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4CD9F-E9D8-4CE0-B0F3-9311EB125A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572000" y="19841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30F84-4D23-4067-B829-68F6D6A9EFCC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3619500" y="3780710"/>
            <a:ext cx="9525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4DA6A7-EE62-4AFE-AA0F-354FAC9FAFED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572000" y="3780710"/>
            <a:ext cx="9271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FC813-A723-43A0-BCB1-E69FD13AE27B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619500" y="4342367"/>
            <a:ext cx="9525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1EE8-4B1B-424E-8303-40FD326D7BCF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572000" y="4342367"/>
            <a:ext cx="9271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562CD-C154-4A92-B81B-B0B2E49A169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894836" y="4931442"/>
            <a:ext cx="67716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4F1E5-B0E5-470F-8C8F-DC8F6C4D716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2682748" y="4931442"/>
            <a:ext cx="188925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0DC7A-2B5C-4AA8-B8CB-CC829DFB651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572000" y="4931442"/>
            <a:ext cx="57937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6A7A5-1CDA-4675-90E3-5A0B14F5C7C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1470660" y="4931442"/>
            <a:ext cx="3101340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FDD92-70B0-40B3-B9FA-5810305DC18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572000" y="4931442"/>
            <a:ext cx="183591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5BCC2-A2D2-418F-BA7E-7338FB76A62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4931442"/>
            <a:ext cx="3047999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A488F-5D0F-43D0-BDCC-CE521E2455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72000" y="940713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123679-8342-47B8-8E65-112D3DB83920}"/>
              </a:ext>
            </a:extLst>
          </p:cNvPr>
          <p:cNvSpPr txBox="1"/>
          <p:nvPr/>
        </p:nvSpPr>
        <p:spPr>
          <a:xfrm>
            <a:off x="685800" y="4356853"/>
            <a:ext cx="2057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46734-0329-47E3-9D60-9572A59E1DC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743200" y="4455291"/>
            <a:ext cx="1219200" cy="554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6BBC44-74DB-4DB7-90C6-F3F6D6BAA192}"/>
              </a:ext>
            </a:extLst>
          </p:cNvPr>
          <p:cNvSpPr txBox="1"/>
          <p:nvPr/>
        </p:nvSpPr>
        <p:spPr>
          <a:xfrm>
            <a:off x="670560" y="3514486"/>
            <a:ext cx="1143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50CC-7586-40CF-9EA2-AB4C83CDB54C}"/>
              </a:ext>
            </a:extLst>
          </p:cNvPr>
          <p:cNvCxnSpPr>
            <a:cxnSpLocks/>
            <a:stCxn id="31" idx="3"/>
            <a:endCxn id="3" idx="1"/>
          </p:cNvCxnSpPr>
          <p:nvPr/>
        </p:nvCxnSpPr>
        <p:spPr>
          <a:xfrm>
            <a:off x="1813560" y="3668375"/>
            <a:ext cx="1082040" cy="520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A7A31F-0B06-458F-B8A7-42B23876314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81800" y="2114093"/>
            <a:ext cx="838200" cy="7053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8">
            <a:extLst>
              <a:ext uri="{FF2B5EF4-FFF2-40B4-BE49-F238E27FC236}">
                <a16:creationId xmlns:a16="http://schemas.microsoft.com/office/drawing/2014/main" id="{76A90ABE-56A4-48C2-826C-6AAE53DB5AEB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5486400" y="3519100"/>
            <a:ext cx="12700" cy="1258454"/>
          </a:xfrm>
          <a:prstGeom prst="curvedConnector3">
            <a:avLst>
              <a:gd name="adj1" fmla="val 89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2">
            <a:extLst>
              <a:ext uri="{FF2B5EF4-FFF2-40B4-BE49-F238E27FC236}">
                <a16:creationId xmlns:a16="http://schemas.microsoft.com/office/drawing/2014/main" id="{969D7B5D-168A-43E8-A650-EC030907D597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5486400" y="2897089"/>
            <a:ext cx="12700" cy="1880465"/>
          </a:xfrm>
          <a:prstGeom prst="curvedConnector3">
            <a:avLst>
              <a:gd name="adj1" fmla="val 111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7">
            <a:extLst>
              <a:ext uri="{FF2B5EF4-FFF2-40B4-BE49-F238E27FC236}">
                <a16:creationId xmlns:a16="http://schemas.microsoft.com/office/drawing/2014/main" id="{8C3A30CE-A878-4C7B-8B83-DAC77FDBFAAF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5486400" y="2363689"/>
            <a:ext cx="12700" cy="2413865"/>
          </a:xfrm>
          <a:prstGeom prst="curvedConnector3">
            <a:avLst>
              <a:gd name="adj1" fmla="val 131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2">
            <a:extLst>
              <a:ext uri="{FF2B5EF4-FFF2-40B4-BE49-F238E27FC236}">
                <a16:creationId xmlns:a16="http://schemas.microsoft.com/office/drawing/2014/main" id="{677FF493-E0DB-4081-90A7-5FD8E7316364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5486400" y="1614845"/>
            <a:ext cx="12700" cy="3162709"/>
          </a:xfrm>
          <a:prstGeom prst="curvedConnector3">
            <a:avLst>
              <a:gd name="adj1" fmla="val 1542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EE7D4-2E68-484F-81C7-5F8790579D5F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2743200" y="2451557"/>
            <a:ext cx="914400" cy="4455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764AD-60CB-47AE-86F7-FD6A495BDE09}"/>
              </a:ext>
            </a:extLst>
          </p:cNvPr>
          <p:cNvSpPr txBox="1"/>
          <p:nvPr/>
        </p:nvSpPr>
        <p:spPr>
          <a:xfrm>
            <a:off x="1676400" y="2297668"/>
            <a:ext cx="1066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Ancestor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3A9F-BAEC-424D-9A0B-B9F7A4C8411A}"/>
              </a:ext>
            </a:extLst>
          </p:cNvPr>
          <p:cNvSpPr txBox="1"/>
          <p:nvPr/>
        </p:nvSpPr>
        <p:spPr>
          <a:xfrm>
            <a:off x="670560" y="4865262"/>
            <a:ext cx="1295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Descendant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FEAEF-3183-4B05-876E-DE0F2A743C01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1965960" y="4777554"/>
            <a:ext cx="1691640" cy="241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6541-6263-4FDC-9A7E-BCB52BC6DCB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28144" y="1222177"/>
            <a:ext cx="796556" cy="5546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D89BDF-F4B1-4DC8-9658-2B9833351FAA}"/>
              </a:ext>
            </a:extLst>
          </p:cNvPr>
          <p:cNvSpPr txBox="1"/>
          <p:nvPr/>
        </p:nvSpPr>
        <p:spPr>
          <a:xfrm>
            <a:off x="6019800" y="914400"/>
            <a:ext cx="2209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5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B9B1BB-301A-4C3A-B279-4545E29C0B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53199" y="3983851"/>
            <a:ext cx="228601" cy="51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4E8F7-3193-4C7B-BBDC-68EDFFA37B9E}"/>
              </a:ext>
            </a:extLst>
          </p:cNvPr>
          <p:cNvSpPr txBox="1"/>
          <p:nvPr/>
        </p:nvSpPr>
        <p:spPr>
          <a:xfrm>
            <a:off x="6781800" y="3835121"/>
            <a:ext cx="1905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2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657A4-579A-4569-A8B6-2B363290B446}"/>
              </a:ext>
            </a:extLst>
          </p:cNvPr>
          <p:cNvSpPr txBox="1"/>
          <p:nvPr/>
        </p:nvSpPr>
        <p:spPr>
          <a:xfrm>
            <a:off x="6553199" y="1806316"/>
            <a:ext cx="2133601" cy="30777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Ancestry Relationships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40" grpId="0" animBg="1"/>
      <p:bldP spid="41" grpId="0" animBg="1"/>
      <p:bldP spid="44" grpId="0" animBg="1"/>
      <p:bldP spid="46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B05FD5-2BD6-45AB-B6E4-1078118CA430}"/>
</file>

<file path=customXml/itemProps2.xml><?xml version="1.0" encoding="utf-8"?>
<ds:datastoreItem xmlns:ds="http://schemas.openxmlformats.org/officeDocument/2006/customXml" ds:itemID="{82268DB3-A378-4E2C-B0C8-2D86911F7D88}"/>
</file>

<file path=customXml/itemProps3.xml><?xml version="1.0" encoding="utf-8"?>
<ds:datastoreItem xmlns:ds="http://schemas.openxmlformats.org/officeDocument/2006/customXml" ds:itemID="{954B19FB-12A0-4DA7-BB78-A8DFA18B406C}"/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214</Words>
  <Application>Microsoft Office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 Common Data Model (CDM)  &amp; Extract-Transform-Load (ETL) Tutorial</dc:title>
  <dc:creator>Urvi SHAH</dc:creator>
  <cp:lastModifiedBy>Schuemie, Martijn [JRDNL]</cp:lastModifiedBy>
  <cp:revision>435</cp:revision>
  <cp:lastPrinted>2016-09-15T20:43:38Z</cp:lastPrinted>
  <dcterms:modified xsi:type="dcterms:W3CDTF">2019-08-27T11:05:07Z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