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96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156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2130425"/>
            <a:ext cx="6096000" cy="17557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4038600"/>
            <a:ext cx="60960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15315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27" name="Picture 3" descr="C:\Users\pryan4\Downloads\want-impact-public-health-help-shape-journey-ahead\OHDSI logo with text - vertical - color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1875375"/>
            <a:ext cx="2682875" cy="32300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48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4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C:\Users\pryan4\Downloads\want-impact-public-health-help-shape-journey-ahead\OHDSI logo only - color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2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pryan4\Downloads\want-impact-public-health-help-shape-journey-ahead\OHDSI logo only - color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41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C:\Users\pryan4\Downloads\want-impact-public-health-help-shape-journey-ahead\OHDSI logo only - color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C:\Users\pryan4\Downloads\want-impact-public-health-help-shape-journey-ahead\OHDSI logo only - color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78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543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74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20425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20425A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20425A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20425A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20425A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20425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FEC41A87-9344-4AB7-964A-ED6B02FF0EC3}"/>
              </a:ext>
            </a:extLst>
          </p:cNvPr>
          <p:cNvGrpSpPr/>
          <p:nvPr/>
        </p:nvGrpSpPr>
        <p:grpSpPr>
          <a:xfrm>
            <a:off x="273148" y="961012"/>
            <a:ext cx="5639299" cy="2189349"/>
            <a:chOff x="1220775" y="1074672"/>
            <a:chExt cx="5639299" cy="2189349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042C3B3-A232-4E29-B9A4-FF699C9A13EE}"/>
                </a:ext>
              </a:extLst>
            </p:cNvPr>
            <p:cNvSpPr/>
            <p:nvPr/>
          </p:nvSpPr>
          <p:spPr>
            <a:xfrm>
              <a:off x="1220775" y="1074672"/>
              <a:ext cx="5101606" cy="199070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Different types of observational data:</a:t>
              </a: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Populations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285750" indent="-285750" defTabSz="914400">
                <a:buFont typeface="Arial" panose="020B0604020202020204" pitchFamily="34" charset="0"/>
                <a:buChar char="•"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Pediatric vs. elderly</a:t>
              </a:r>
            </a:p>
            <a:p>
              <a:pPr marL="285750" indent="-285750" defTabSz="914400">
                <a:buFont typeface="Arial" panose="020B0604020202020204" pitchFamily="34" charset="0"/>
                <a:buChar char="•"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Socioeconomic disparities</a:t>
              </a:r>
            </a:p>
            <a:p>
              <a:pPr marR="0" lvl="1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Care setting</a:t>
              </a:r>
            </a:p>
            <a:p>
              <a:pPr marL="285750" indent="-285750" defTabSz="914400">
                <a:buFont typeface="Arial" panose="020B0604020202020204" pitchFamily="34" charset="0"/>
                <a:buChar char="•"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Inpatient vs. outpatient</a:t>
              </a:r>
            </a:p>
            <a:p>
              <a:pPr marL="285750" indent="-285750" defTabSz="914400">
                <a:buFont typeface="Arial" panose="020B0604020202020204" pitchFamily="34" charset="0"/>
                <a:buChar char="•"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Primary vs. secondary care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35AA777-28A1-48CC-9FAE-AF2B29043288}"/>
                </a:ext>
              </a:extLst>
            </p:cNvPr>
            <p:cNvSpPr txBox="1"/>
            <p:nvPr/>
          </p:nvSpPr>
          <p:spPr>
            <a:xfrm>
              <a:off x="3979754" y="1386584"/>
              <a:ext cx="2880320" cy="18774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 capture process</a:t>
              </a:r>
            </a:p>
            <a:p>
              <a:pPr marL="285750" indent="-285750" defTabSz="914400">
                <a:buFont typeface="Arial" panose="020B0604020202020204" pitchFamily="34" charset="0"/>
                <a:buChar char="•"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Administrative claims</a:t>
              </a:r>
            </a:p>
            <a:p>
              <a:pPr marL="285750" indent="-285750" defTabSz="914400">
                <a:buFont typeface="Arial" panose="020B0604020202020204" pitchFamily="34" charset="0"/>
                <a:buChar char="•"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Electronic health records</a:t>
              </a:r>
            </a:p>
            <a:p>
              <a:pPr marL="285750" indent="-285750" defTabSz="914400">
                <a:buFont typeface="Arial" panose="020B0604020202020204" pitchFamily="34" charset="0"/>
                <a:buChar char="•"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Clinical registries</a:t>
              </a: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Health system</a:t>
              </a:r>
            </a:p>
            <a:p>
              <a:pPr marL="285750" indent="-285750" defTabSz="914400">
                <a:buFont typeface="Arial" panose="020B0604020202020204" pitchFamily="34" charset="0"/>
                <a:buChar char="•"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Insured vs. uninsured</a:t>
              </a:r>
            </a:p>
            <a:p>
              <a:pPr marL="285750" indent="-285750" defTabSz="914400">
                <a:buFont typeface="Arial" panose="020B0604020202020204" pitchFamily="34" charset="0"/>
                <a:buChar char="•"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Country policies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2" name="Can 3">
            <a:extLst>
              <a:ext uri="{FF2B5EF4-FFF2-40B4-BE49-F238E27FC236}">
                <a16:creationId xmlns:a16="http://schemas.microsoft.com/office/drawing/2014/main" id="{4E72AE4A-2F32-400F-B1E2-0F145C79904E}"/>
              </a:ext>
            </a:extLst>
          </p:cNvPr>
          <p:cNvSpPr/>
          <p:nvPr/>
        </p:nvSpPr>
        <p:spPr>
          <a:xfrm>
            <a:off x="273148" y="3085611"/>
            <a:ext cx="1524000" cy="1143000"/>
          </a:xfrm>
          <a:prstGeom prst="can">
            <a:avLst/>
          </a:prstGeom>
          <a:solidFill>
            <a:srgbClr val="1B658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Calibri" panose="020F0502020204030204"/>
              </a:rPr>
              <a:t>Patient-level data in source system/schema</a:t>
            </a:r>
          </a:p>
        </p:txBody>
      </p:sp>
      <p:sp>
        <p:nvSpPr>
          <p:cNvPr id="13" name="Explosion: 8 Points 12">
            <a:extLst>
              <a:ext uri="{FF2B5EF4-FFF2-40B4-BE49-F238E27FC236}">
                <a16:creationId xmlns:a16="http://schemas.microsoft.com/office/drawing/2014/main" id="{737A62E0-B3A9-4740-880D-0281C08ED456}"/>
              </a:ext>
            </a:extLst>
          </p:cNvPr>
          <p:cNvSpPr/>
          <p:nvPr/>
        </p:nvSpPr>
        <p:spPr>
          <a:xfrm>
            <a:off x="6576615" y="3035636"/>
            <a:ext cx="1676400" cy="1242951"/>
          </a:xfrm>
          <a:prstGeom prst="irregularSeal1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Calibri" panose="020F0502020204030204"/>
              </a:rPr>
              <a:t>Reliable evidence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4D2C2A5-F9DC-4EFB-A803-9B76FA807E24}"/>
              </a:ext>
            </a:extLst>
          </p:cNvPr>
          <p:cNvGrpSpPr/>
          <p:nvPr/>
        </p:nvGrpSpPr>
        <p:grpSpPr>
          <a:xfrm>
            <a:off x="3245620" y="4428395"/>
            <a:ext cx="5145644" cy="1800200"/>
            <a:chOff x="1411340" y="4375194"/>
            <a:chExt cx="6021619" cy="1800200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11F3E02-8331-45AD-9247-D60C21B54647}"/>
                </a:ext>
              </a:extLst>
            </p:cNvPr>
            <p:cNvSpPr/>
            <p:nvPr/>
          </p:nvSpPr>
          <p:spPr>
            <a:xfrm>
              <a:off x="1411340" y="4375194"/>
              <a:ext cx="5882046" cy="1800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Types of evidence desired:</a:t>
              </a: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Clinical characterization</a:t>
              </a:r>
            </a:p>
            <a:p>
              <a:pPr marL="285750" indent="-285750" defTabSz="914400">
                <a:buFont typeface="Arial" panose="020B0604020202020204" pitchFamily="34" charset="0"/>
                <a:buChar char="•"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Clinical trial feasibility</a:t>
              </a:r>
            </a:p>
            <a:p>
              <a:pPr marL="285750" indent="-285750" defTabSz="914400">
                <a:buFont typeface="Arial" panose="020B0604020202020204" pitchFamily="34" charset="0"/>
                <a:buChar char="•"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Treatment utilization</a:t>
              </a:r>
            </a:p>
            <a:p>
              <a:pPr marL="285750" indent="-285750" defTabSz="914400">
                <a:buFont typeface="Arial" panose="020B0604020202020204" pitchFamily="34" charset="0"/>
                <a:buChar char="•"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Disease natural history</a:t>
              </a:r>
            </a:p>
            <a:p>
              <a:pPr marL="285750" indent="-285750" defTabSz="914400">
                <a:buFont typeface="Arial" panose="020B0604020202020204" pitchFamily="34" charset="0"/>
                <a:buChar char="•"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Quality improvement</a:t>
              </a:r>
            </a:p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BB69EE0-EA86-4FD8-AB01-3118B1B227CC}"/>
                </a:ext>
              </a:extLst>
            </p:cNvPr>
            <p:cNvSpPr txBox="1"/>
            <p:nvPr/>
          </p:nvSpPr>
          <p:spPr>
            <a:xfrm>
              <a:off x="4003858" y="4707459"/>
              <a:ext cx="34291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Population-level effect estimation</a:t>
              </a:r>
            </a:p>
            <a:p>
              <a:pPr marL="285750" indent="-285750" defTabSz="914400">
                <a:buFont typeface="Arial" panose="020B0604020202020204" pitchFamily="34" charset="0"/>
                <a:buChar char="•"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Safety surveillance</a:t>
              </a:r>
            </a:p>
            <a:p>
              <a:pPr marL="285750" indent="-285750" defTabSz="914400">
                <a:buFont typeface="Arial" panose="020B0604020202020204" pitchFamily="34" charset="0"/>
                <a:buChar char="•"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Comparative effectiveness</a:t>
              </a: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Patient-level prediction</a:t>
              </a:r>
            </a:p>
            <a:p>
              <a:pPr marL="285750" indent="-285750" defTabSz="914400">
                <a:buFont typeface="Arial" panose="020B0604020202020204" pitchFamily="34" charset="0"/>
                <a:buChar char="•"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Precision medicine</a:t>
              </a:r>
            </a:p>
            <a:p>
              <a:pPr marL="285750" indent="-285750" defTabSz="914400">
                <a:buFont typeface="Arial" panose="020B0604020202020204" pitchFamily="34" charset="0"/>
                <a:buChar char="•"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Disease interception</a:t>
              </a:r>
            </a:p>
          </p:txBody>
        </p:sp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C92F20C-7547-4019-B65F-E904442180CD}"/>
              </a:ext>
            </a:extLst>
          </p:cNvPr>
          <p:cNvSpPr/>
          <p:nvPr/>
        </p:nvSpPr>
        <p:spPr>
          <a:xfrm>
            <a:off x="2146852" y="3396247"/>
            <a:ext cx="3981332" cy="786262"/>
          </a:xfrm>
          <a:custGeom>
            <a:avLst/>
            <a:gdLst>
              <a:gd name="connsiteX0" fmla="*/ 0 w 4231230"/>
              <a:gd name="connsiteY0" fmla="*/ 244314 h 786262"/>
              <a:gd name="connsiteX1" fmla="*/ 306693 w 4231230"/>
              <a:gd name="connsiteY1" fmla="*/ 244314 h 786262"/>
              <a:gd name="connsiteX2" fmla="*/ 1482350 w 4231230"/>
              <a:gd name="connsiteY2" fmla="*/ 783867 h 786262"/>
              <a:gd name="connsiteX3" fmla="*/ 2379712 w 4231230"/>
              <a:gd name="connsiteY3" fmla="*/ 96 h 786262"/>
              <a:gd name="connsiteX4" fmla="*/ 3350907 w 4231230"/>
              <a:gd name="connsiteY4" fmla="*/ 727072 h 786262"/>
              <a:gd name="connsiteX5" fmla="*/ 3907498 w 4231230"/>
              <a:gd name="connsiteY5" fmla="*/ 295430 h 786262"/>
              <a:gd name="connsiteX6" fmla="*/ 4231230 w 4231230"/>
              <a:gd name="connsiteY6" fmla="*/ 215917 h 786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1230" h="786262">
                <a:moveTo>
                  <a:pt x="0" y="244314"/>
                </a:moveTo>
                <a:cubicBezTo>
                  <a:pt x="29817" y="199351"/>
                  <a:pt x="59635" y="154388"/>
                  <a:pt x="306693" y="244314"/>
                </a:cubicBezTo>
                <a:cubicBezTo>
                  <a:pt x="553751" y="334240"/>
                  <a:pt x="1136847" y="824570"/>
                  <a:pt x="1482350" y="783867"/>
                </a:cubicBezTo>
                <a:cubicBezTo>
                  <a:pt x="1827853" y="743164"/>
                  <a:pt x="2068286" y="9562"/>
                  <a:pt x="2379712" y="96"/>
                </a:cubicBezTo>
                <a:cubicBezTo>
                  <a:pt x="2691138" y="-9370"/>
                  <a:pt x="3096276" y="677850"/>
                  <a:pt x="3350907" y="727072"/>
                </a:cubicBezTo>
                <a:cubicBezTo>
                  <a:pt x="3605538" y="776294"/>
                  <a:pt x="3760778" y="380622"/>
                  <a:pt x="3907498" y="295430"/>
                </a:cubicBezTo>
                <a:cubicBezTo>
                  <a:pt x="4054218" y="210238"/>
                  <a:pt x="4224604" y="148710"/>
                  <a:pt x="4231230" y="215917"/>
                </a:cubicBezTo>
              </a:path>
            </a:pathLst>
          </a:custGeom>
          <a:noFill/>
          <a:ln w="2952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C02E94-E95B-4E7F-8021-BD950690D6D2}"/>
              </a:ext>
            </a:extLst>
          </p:cNvPr>
          <p:cNvSpPr/>
          <p:nvPr/>
        </p:nvSpPr>
        <p:spPr>
          <a:xfrm>
            <a:off x="1839450" y="3440906"/>
            <a:ext cx="397565" cy="2952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B3D5354A-4649-43A7-8BCF-3ABA033F960F}"/>
              </a:ext>
            </a:extLst>
          </p:cNvPr>
          <p:cNvSpPr/>
          <p:nvPr/>
        </p:nvSpPr>
        <p:spPr>
          <a:xfrm rot="5400000">
            <a:off x="6001572" y="3333432"/>
            <a:ext cx="639861" cy="51022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87541"/>
      </p:ext>
    </p:extLst>
  </p:cSld>
  <p:clrMapOvr>
    <a:masterClrMapping/>
  </p:clrMapOvr>
</p:sld>
</file>

<file path=ppt/theme/theme1.xml><?xml version="1.0" encoding="utf-8"?>
<a:theme xmlns:a="http://schemas.openxmlformats.org/drawingml/2006/main" name="CmForTm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F6AD93ACCF9B89429D5F814A1B934813" ma:contentTypeVersion="11" ma:contentTypeDescription="新しいドキュメントを作成します。" ma:contentTypeScope="" ma:versionID="96e31db619595e58b0c826f873befeee">
  <xsd:schema xmlns:xsd="http://www.w3.org/2001/XMLSchema" xmlns:xs="http://www.w3.org/2001/XMLSchema" xmlns:p="http://schemas.microsoft.com/office/2006/metadata/properties" xmlns:ns2="180f08d8-883b-45c0-bb81-5ddbcba5023b" xmlns:ns3="e3b36e9c-ff3c-4531-9d5c-178a6758d490" targetNamespace="http://schemas.microsoft.com/office/2006/metadata/properties" ma:root="true" ma:fieldsID="bb565d553bd66f889db16a783d840748" ns2:_="" ns3:_="">
    <xsd:import namespace="180f08d8-883b-45c0-bb81-5ddbcba5023b"/>
    <xsd:import namespace="e3b36e9c-ff3c-4531-9d5c-178a6758d4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0f08d8-883b-45c0-bb81-5ddbcba502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画像タグ" ma:readOnly="false" ma:fieldId="{5cf76f15-5ced-4ddc-b409-7134ff3c332f}" ma:taxonomyMulti="true" ma:sspId="a4989c4a-421d-4ebb-87fd-c2bbc6e780f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b36e9c-ff3c-4531-9d5c-178a6758d49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627f1f8-e0b4-4910-b71e-4d2a6d344820}" ma:internalName="TaxCatchAll" ma:showField="CatchAllData" ma:web="e3b36e9c-ff3c-4531-9d5c-178a6758d49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3b36e9c-ff3c-4531-9d5c-178a6758d490" xsi:nil="true"/>
    <lcf76f155ced4ddcb4097134ff3c332f xmlns="180f08d8-883b-45c0-bb81-5ddbcba5023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632076F-D8CA-45B7-8CCA-E6CF94591991}"/>
</file>

<file path=customXml/itemProps2.xml><?xml version="1.0" encoding="utf-8"?>
<ds:datastoreItem xmlns:ds="http://schemas.openxmlformats.org/officeDocument/2006/customXml" ds:itemID="{AC64D67D-3EF4-4D73-B280-708FCCFE6641}"/>
</file>

<file path=customXml/itemProps3.xml><?xml version="1.0" encoding="utf-8"?>
<ds:datastoreItem xmlns:ds="http://schemas.openxmlformats.org/officeDocument/2006/customXml" ds:itemID="{CA44CF0F-082F-4D40-A660-BA74CB22C5B7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</TotalTime>
  <Words>81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CmForTmu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Ryan, Patrick [JRDUS]</dc:creator>
  <cp:lastModifiedBy>Schuemie, Martijn [JRDNL]</cp:lastModifiedBy>
  <cp:revision>10</cp:revision>
  <dcterms:created xsi:type="dcterms:W3CDTF">2019-08-27T15:30:46Z</dcterms:created>
  <dcterms:modified xsi:type="dcterms:W3CDTF">2019-08-28T11:41:25Z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0x010100F6AD93ACCF9B89429D5F814A1B934813</vt:lpwstr>
  </property>
</Properties>
</file>