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680" r:id="rId3"/>
  </p:sldMasterIdLst>
  <p:notesMasterIdLst>
    <p:notesMasterId r:id="rId30"/>
  </p:notesMasterIdLst>
  <p:sldIdLst>
    <p:sldId id="256" r:id="rId4"/>
    <p:sldId id="259" r:id="rId5"/>
    <p:sldId id="257" r:id="rId6"/>
    <p:sldId id="327" r:id="rId7"/>
    <p:sldId id="328" r:id="rId8"/>
    <p:sldId id="329" r:id="rId9"/>
    <p:sldId id="330" r:id="rId10"/>
    <p:sldId id="331" r:id="rId11"/>
    <p:sldId id="332" r:id="rId12"/>
    <p:sldId id="335" r:id="rId13"/>
    <p:sldId id="342" r:id="rId14"/>
    <p:sldId id="341" r:id="rId15"/>
    <p:sldId id="340" r:id="rId16"/>
    <p:sldId id="339" r:id="rId17"/>
    <p:sldId id="333" r:id="rId18"/>
    <p:sldId id="334" r:id="rId19"/>
    <p:sldId id="343" r:id="rId20"/>
    <p:sldId id="344" r:id="rId21"/>
    <p:sldId id="345" r:id="rId22"/>
    <p:sldId id="346" r:id="rId23"/>
    <p:sldId id="281" r:id="rId24"/>
    <p:sldId id="312" r:id="rId25"/>
    <p:sldId id="317" r:id="rId26"/>
    <p:sldId id="347" r:id="rId27"/>
    <p:sldId id="348" r:id="rId28"/>
    <p:sldId id="34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92" d="100"/>
          <a:sy n="92"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9B645-52EF-4D9D-B873-D3865F1E1A70}"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28FA6-F5F9-47BA-8FCA-4FC72374B783}" type="slidenum">
              <a:rPr lang="en-US" smtClean="0"/>
              <a:t>‹#›</a:t>
            </a:fld>
            <a:endParaRPr lang="en-US"/>
          </a:p>
        </p:txBody>
      </p:sp>
    </p:spTree>
    <p:extLst>
      <p:ext uri="{BB962C8B-B14F-4D97-AF65-F5344CB8AC3E}">
        <p14:creationId xmlns:p14="http://schemas.microsoft.com/office/powerpoint/2010/main" val="158385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azure.microsoft.com/en-us/blog/nested-virtualization-in-azure/" TargetMode="External"/><Relationship Id="rId13" Type="http://schemas.openxmlformats.org/officeDocument/2006/relationships/hyperlink" Target="https://www.intel.com/content/www/us/en/processors/xeon/scalable/xeon-scalable-platform.html" TargetMode="External"/><Relationship Id="rId3" Type="http://schemas.openxmlformats.org/officeDocument/2006/relationships/hyperlink" Target="https://azure.microsoft.com/en-us/blog/azure-m-series-vms-are-now-sap-hana-certified/" TargetMode="External"/><Relationship Id="rId7" Type="http://schemas.openxmlformats.org/officeDocument/2006/relationships/hyperlink" Target="https://azure.microsoft.com/en-us/blog/ncv3-vms-generally-available-other-gpus-expanding-regions/" TargetMode="External"/><Relationship Id="rId12" Type="http://schemas.openxmlformats.org/officeDocument/2006/relationships/hyperlink" Target="https://aka.ms/azurenvblog"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azure.microsoft.com/en-us/services/virtual-machines/data-science-virtual-machines/" TargetMode="External"/><Relationship Id="rId11" Type="http://schemas.openxmlformats.org/officeDocument/2006/relationships/hyperlink" Target="https://docs.microsoft.com/en-us/azure/virtual-machines/windows/sizes-storage" TargetMode="External"/><Relationship Id="rId5" Type="http://schemas.openxmlformats.org/officeDocument/2006/relationships/hyperlink" Target="https://azure.microsoft.com/en-us/services/batch-ai/" TargetMode="External"/><Relationship Id="rId10" Type="http://schemas.openxmlformats.org/officeDocument/2006/relationships/hyperlink" Target="https://docs.microsoft.com/en-us/azure/virtual-machines/windows/sizes-compute" TargetMode="External"/><Relationship Id="rId4" Type="http://schemas.openxmlformats.org/officeDocument/2006/relationships/hyperlink" Target="https://azure.microsoft.com/en-us/services/batch/" TargetMode="External"/><Relationship Id="rId9" Type="http://schemas.openxmlformats.org/officeDocument/2006/relationships/hyperlink" Target="https://docs.microsoft.com/en-us/azure/virtual-machines/windows/sizes-memory" TargetMode="External"/><Relationship Id="rId14" Type="http://schemas.openxmlformats.org/officeDocument/2006/relationships/hyperlink" Target="https://go.microsoft.com/fwlink/?LinkId=692100&amp;clcid=0x409"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you can see, the cloud journey includes many service scenarios:</a:t>
            </a:r>
          </a:p>
          <a:p>
            <a:pPr marL="174708" indent="-174708">
              <a:buFont typeface="Arial" panose="020B0604020202020204" pitchFamily="34" charset="0"/>
              <a:buChar char="•"/>
            </a:pPr>
            <a:r>
              <a:rPr lang="en-US"/>
              <a:t>On the left, you have a traditional, on-premises infrastructure which you manage completely on your own.</a:t>
            </a:r>
          </a:p>
          <a:p>
            <a:pPr marL="174708" indent="-174708">
              <a:buFont typeface="Arial" panose="020B0604020202020204" pitchFamily="34" charset="0"/>
              <a:buChar char="•"/>
            </a:pPr>
            <a:r>
              <a:rPr lang="en-US"/>
              <a:t>On the right, you have Software-as-a-Service, which includes all of the web-based tools and applications you use to run your business—think of Office 365 or Dynamics 365—running completely in the cloud, and managed fully by the vendor that provides the software. </a:t>
            </a:r>
          </a:p>
          <a:p>
            <a:pPr marL="174708" indent="-174708">
              <a:buFont typeface="Arial" panose="020B0604020202020204" pitchFamily="34" charset="0"/>
              <a:buChar char="•"/>
            </a:pPr>
            <a:r>
              <a:rPr lang="en-US"/>
              <a:t>In the middle, we have infrastructure and platform services. Building out your cloud infrastructure is your first step in moving to the cloud. </a:t>
            </a:r>
          </a:p>
          <a:p>
            <a:pPr marL="174708" indent="-174708">
              <a:buFont typeface="Arial" panose="020B0604020202020204" pitchFamily="34" charset="0"/>
              <a:buChar char="•"/>
            </a:pPr>
            <a:r>
              <a:rPr lang="en-US"/>
              <a:t>Infrastructure as a service (IaaS) is an instant computing infrastructure, provisioned and managed over the Internet. It enables you to quickly scale up and down with demand, and pay only for what you use. </a:t>
            </a:r>
          </a:p>
          <a:p>
            <a:pPr marL="174708" indent="-174708">
              <a:buFont typeface="Arial" panose="020B0604020202020204" pitchFamily="34" charset="0"/>
              <a:buChar char="•"/>
            </a:pPr>
            <a:r>
              <a:rPr lang="en-US"/>
              <a:t>IaaS helps you avoid the expense and complexity of buying and managing your own physical servers and other datacenter infrastructure. </a:t>
            </a:r>
          </a:p>
          <a:p>
            <a:pPr marL="174708" indent="-174708">
              <a:buFont typeface="Arial" panose="020B0604020202020204" pitchFamily="34" charset="0"/>
              <a:buChar char="•"/>
            </a:pPr>
            <a:r>
              <a:rPr lang="en-US"/>
              <a:t>Each resource is offered as a separate service component, and you only need to rent a particular one for as long as you need it. </a:t>
            </a:r>
          </a:p>
          <a:p>
            <a:pPr marL="174708" indent="-174708">
              <a:buFont typeface="Arial" panose="020B0604020202020204" pitchFamily="34" charset="0"/>
              <a:buChar char="•"/>
            </a:pPr>
            <a:r>
              <a:rPr lang="en-US"/>
              <a:t>The cloud computing service provider manages the infrastructure, while you purchase, install, configure, and manage your own software—operating systems, middleware, and applications.</a:t>
            </a:r>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Build 2015</a:t>
            </a:r>
          </a:p>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2/27/2019 8:52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4241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189"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93484898-C74C-410F-827F-F5F157B684C3}"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99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kern="0">
                <a:gradFill>
                  <a:gsLst>
                    <a:gs pos="0">
                      <a:srgbClr val="FFFFFF"/>
                    </a:gs>
                    <a:gs pos="100000">
                      <a:srgbClr val="FFFFFF"/>
                    </a:gs>
                  </a:gsLst>
                  <a:lin ang="5400000" scaled="0"/>
                </a:gradFill>
                <a:latin typeface="Segoe UI"/>
                <a:ea typeface="Segoe UI" pitchFamily="34" charset="0"/>
                <a:cs typeface="Segoe UI" pitchFamily="34" charset="0"/>
              </a:rPr>
              <a:t>These are all the component pieces of Azure’s networking infrastructure</a:t>
            </a:r>
          </a:p>
          <a:p>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2/27/2019 8:52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1234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kern="0">
                <a:gradFill>
                  <a:gsLst>
                    <a:gs pos="0">
                      <a:srgbClr val="FFFFFF"/>
                    </a:gs>
                    <a:gs pos="100000">
                      <a:srgbClr val="FFFFFF"/>
                    </a:gs>
                  </a:gsLst>
                  <a:lin ang="5400000" scaled="0"/>
                </a:gradFill>
                <a:latin typeface="Segoe UI"/>
                <a:ea typeface="Segoe UI" pitchFamily="34" charset="0"/>
                <a:cs typeface="Segoe UI" pitchFamily="34" charset="0"/>
              </a:rPr>
              <a:t>Azure offers all these tools to manage and secure your data including the Azure Security Center to prevent, detect and respond to threats, Azure Backup, and Azure Site Recovery</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484898-C74C-410F-827F-F5F157B684C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8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78075" y="536575"/>
            <a:ext cx="4759325" cy="2676525"/>
          </a:xfrm>
          <a:prstGeom prst="rect">
            <a:avLst/>
          </a:prstGeom>
        </p:spPr>
      </p:sp>
      <p:sp>
        <p:nvSpPr>
          <p:cNvPr id="3" name="Notes Placeholder 2"/>
          <p:cNvSpPr>
            <a:spLocks noGrp="1"/>
          </p:cNvSpPr>
          <p:nvPr>
            <p:ph type="body" idx="1"/>
          </p:nvPr>
        </p:nvSpPr>
        <p:spPr>
          <a:xfrm>
            <a:off x="951597" y="3391573"/>
            <a:ext cx="7612775" cy="3213068"/>
          </a:xfrm>
          <a:prstGeom prst="rect">
            <a:avLst/>
          </a:prstGeom>
        </p:spPr>
        <p:txBody>
          <a:bodyPr>
            <a:normAutofit/>
          </a:bodyPr>
          <a:lstStyle/>
          <a:p>
            <a:r>
              <a:rPr lang="en-US"/>
              <a:t>Built within an ecosystem of more than 300,000 partners, Azure offers hundreds of services to enable your cloud needs, including compute, storage, networking, and security &amp; management. </a:t>
            </a:r>
          </a:p>
          <a:p>
            <a:endParaRPr lang="en-US"/>
          </a:p>
          <a:p>
            <a:r>
              <a:rPr lang="en-US"/>
              <a:t>But, unlike our competitors, we don’t just set you up with a cloud infrastructure and call the project complete … we have an innovative network of partners and experts that offer ongoing cloud training, services, and support to help you get up-to-speed, optimize your infrastructure, and continue to make smart choices about where, when, how, or if to evolve your infrastructure.</a:t>
            </a:r>
          </a:p>
        </p:txBody>
      </p:sp>
      <p:sp>
        <p:nvSpPr>
          <p:cNvPr id="4" name="Date Placeholder 3"/>
          <p:cNvSpPr>
            <a:spLocks noGrp="1"/>
          </p:cNvSpPr>
          <p:nvPr>
            <p:ph type="dt" idx="10"/>
          </p:nvPr>
        </p:nvSpPr>
        <p:spPr>
          <a:xfrm>
            <a:off x="5390182" y="0"/>
            <a:ext cx="4123586" cy="357008"/>
          </a:xfrm>
          <a:prstGeom prst="rect">
            <a:avLst/>
          </a:prstGeom>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2CB8296B-8E3A-4B2C-9983-2A2FCC44FCAD}" type="datetime1">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2/27/2019</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0" y="6781905"/>
            <a:ext cx="8564372" cy="357008"/>
          </a:xfrm>
          <a:prstGeom prst="rect">
            <a:avLst/>
          </a:prstGeom>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Light" pitchFamily="34" charset="0"/>
                <a:ea typeface="+mn-ea"/>
                <a:cs typeface="+mn-cs"/>
              </a:rPr>
              <a:t>© 2013 Microsoft Corporation. All rights reserved. Microsoft, Windows, Windows Vista and other product names are or may be registered trademarks and/or trademarks in the U.S. and/or other countries.</a:t>
            </a:r>
          </a:p>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Light"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800" b="0" i="0" u="none" strike="noStrike" kern="0" cap="none" spc="0" normalizeH="0" baseline="0" noProof="0">
                <a:ln>
                  <a:noFill/>
                </a:ln>
                <a:solidFill>
                  <a:srgbClr val="000000"/>
                </a:solidFill>
                <a:effectLst/>
                <a:uLnTx/>
                <a:uFillTx/>
                <a:latin typeface="Segoe UI Light" pitchFamily="34" charset="0"/>
                <a:ea typeface="+mn-ea"/>
                <a:cs typeface="+mn-cs"/>
              </a:rPr>
            </a:br>
            <a:r>
              <a:rPr kumimoji="0" lang="en-US" sz="1800" b="0" i="0" u="none" strike="noStrike" kern="0" cap="none" spc="0" normalizeH="0" baseline="0" noProof="0">
                <a:ln>
                  <a:noFill/>
                </a:ln>
                <a:solidFill>
                  <a:srgbClr val="000000"/>
                </a:solidFill>
                <a:effectLst/>
                <a:uLnTx/>
                <a:uFillTx/>
                <a:latin typeface="Segoe UI Light" pitchFamily="34" charset="0"/>
                <a:ea typeface="+mn-ea"/>
                <a:cs typeface="+mn-cs"/>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8564371" y="6781905"/>
            <a:ext cx="949395" cy="357008"/>
          </a:xfrm>
          <a:prstGeom prst="rect">
            <a:avLst/>
          </a:prstGeom>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 name="Header Placeholder 7"/>
          <p:cNvSpPr>
            <a:spLocks noGrp="1"/>
          </p:cNvSpPr>
          <p:nvPr>
            <p:ph type="hdr" sz="quarter" idx="13"/>
          </p:nvPr>
        </p:nvSpPr>
        <p:spPr>
          <a:xfrm>
            <a:off x="2" y="0"/>
            <a:ext cx="4123586" cy="357008"/>
          </a:xfrm>
          <a:prstGeom prst="rect">
            <a:avLst/>
          </a:prstGeom>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Microsoft Consumer Channels and Central Marketing Group</a:t>
            </a:r>
          </a:p>
        </p:txBody>
      </p:sp>
    </p:spTree>
    <p:extLst>
      <p:ext uri="{BB962C8B-B14F-4D97-AF65-F5344CB8AC3E}">
        <p14:creationId xmlns:p14="http://schemas.microsoft.com/office/powerpoint/2010/main" val="2249086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932472" fontAlgn="base">
              <a:lnSpc>
                <a:spcPct val="90000"/>
              </a:lnSpc>
              <a:spcBef>
                <a:spcPct val="0"/>
              </a:spcBef>
              <a:spcAft>
                <a:spcPct val="0"/>
              </a:spcAft>
              <a:buFont typeface="Arial" panose="020B0604020202020204" pitchFamily="34" charset="0"/>
              <a:buChar char="•"/>
            </a:pPr>
            <a:r>
              <a:rPr lang="en-US" sz="1200" dirty="0">
                <a:gradFill>
                  <a:gsLst>
                    <a:gs pos="0">
                      <a:srgbClr val="FFFFFF"/>
                    </a:gs>
                    <a:gs pos="100000">
                      <a:srgbClr val="FFFFFF"/>
                    </a:gs>
                  </a:gsLst>
                  <a:lin ang="5400000" scaled="0"/>
                </a:gradFill>
                <a:ea typeface="Segoe UI" pitchFamily="34" charset="0"/>
                <a:cs typeface="Segoe UI" pitchFamily="34" charset="0"/>
              </a:rPr>
              <a:t>Azure IaaS is designed for high-end workloads and will automatically scale up or down to 1000 instances</a:t>
            </a:r>
          </a:p>
          <a:p>
            <a:pPr marL="342900" indent="-342900" defTabSz="932472" fontAlgn="base">
              <a:lnSpc>
                <a:spcPct val="90000"/>
              </a:lnSpc>
              <a:spcBef>
                <a:spcPct val="0"/>
              </a:spcBef>
              <a:spcAft>
                <a:spcPct val="0"/>
              </a:spcAft>
              <a:buFont typeface="Arial" panose="020B0604020202020204" pitchFamily="34" charset="0"/>
              <a:buChar char="•"/>
            </a:pPr>
            <a:r>
              <a:rPr lang="en-US" sz="1200" dirty="0">
                <a:gradFill>
                  <a:gsLst>
                    <a:gs pos="0">
                      <a:srgbClr val="FFFFFF"/>
                    </a:gs>
                    <a:gs pos="100000">
                      <a:srgbClr val="FFFFFF"/>
                    </a:gs>
                  </a:gsLst>
                  <a:lin ang="5400000" scaled="0"/>
                </a:gradFill>
                <a:ea typeface="Segoe UI" pitchFamily="34" charset="0"/>
                <a:cs typeface="Segoe UI" pitchFamily="34" charset="0"/>
              </a:rPr>
              <a:t>Azure has all the power &amp; flexibility of a Virtual Machine:</a:t>
            </a:r>
          </a:p>
          <a:p>
            <a:pPr marL="746125" marR="0" lvl="1" indent="-171450" defTabSz="932742"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u="none" strike="noStrike" kern="0" cap="none" spc="0" normalizeH="0" baseline="0" noProof="0" dirty="0">
                <a:ln>
                  <a:noFill/>
                </a:ln>
                <a:solidFill>
                  <a:srgbClr val="3E3D4D"/>
                </a:solidFill>
                <a:effectLst/>
                <a:uLnTx/>
                <a:uFillTx/>
                <a:latin typeface="Segoe UI" panose="020B0502040204020203" pitchFamily="34" charset="0"/>
                <a:cs typeface="Segoe UI" panose="020B0502040204020203" pitchFamily="34" charset="0"/>
              </a:rPr>
              <a:t>Minimal learning curve for existing virtualization pros </a:t>
            </a:r>
          </a:p>
          <a:p>
            <a:pPr marL="746125" marR="0" lvl="1" indent="-171450" defTabSz="932742"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u="none" strike="noStrike" kern="0" cap="none" spc="0" normalizeH="0" baseline="0" noProof="0" dirty="0">
                <a:ln>
                  <a:noFill/>
                </a:ln>
                <a:solidFill>
                  <a:srgbClr val="3E3D4D"/>
                </a:solidFill>
                <a:effectLst/>
                <a:uLnTx/>
                <a:uFillTx/>
                <a:latin typeface="Segoe UI" panose="020B0502040204020203" pitchFamily="34" charset="0"/>
                <a:cs typeface="Segoe UI" panose="020B0502040204020203" pitchFamily="34" charset="0"/>
              </a:rPr>
              <a:t>Run most Windows or Linux-based workloads</a:t>
            </a:r>
          </a:p>
          <a:p>
            <a:pPr marL="746125" marR="0" lvl="1" indent="-171450" defTabSz="932742"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u="none" strike="noStrike" kern="0" cap="none" spc="0" normalizeH="0" baseline="0" noProof="0" dirty="0">
                <a:ln>
                  <a:noFill/>
                </a:ln>
                <a:solidFill>
                  <a:srgbClr val="3E3D4D"/>
                </a:solidFill>
                <a:effectLst/>
                <a:uLnTx/>
                <a:uFillTx/>
                <a:latin typeface="Segoe UI" panose="020B0502040204020203" pitchFamily="34" charset="0"/>
                <a:cs typeface="Segoe UI" panose="020B0502040204020203" pitchFamily="34" charset="0"/>
              </a:rPr>
              <a:t>Easiest target for migrating to the cloud</a:t>
            </a:r>
          </a:p>
          <a:p>
            <a:pPr marL="746125" marR="0" lvl="1" indent="-171450" defTabSz="932742"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u="none" strike="noStrike" kern="0" cap="none" spc="0" normalizeH="0" baseline="0" noProof="0" dirty="0">
                <a:ln>
                  <a:noFill/>
                </a:ln>
                <a:solidFill>
                  <a:srgbClr val="3E3D4D"/>
                </a:solidFill>
                <a:effectLst/>
                <a:uLnTx/>
                <a:uFillTx/>
                <a:latin typeface="Segoe UI" panose="020B0502040204020203" pitchFamily="34" charset="0"/>
                <a:cs typeface="Segoe UI" panose="020B0502040204020203" pitchFamily="34" charset="0"/>
              </a:rPr>
              <a:t>Flexible instance sizes—use the best fit for your workload </a:t>
            </a:r>
          </a:p>
          <a:p>
            <a:pPr marL="746125" marR="0" lvl="1" indent="-171450" defTabSz="932742"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u="none" strike="noStrike" kern="0" cap="none" spc="0" normalizeH="0" baseline="0" noProof="0" dirty="0">
                <a:ln>
                  <a:noFill/>
                </a:ln>
                <a:solidFill>
                  <a:srgbClr val="3E3D4D"/>
                </a:solidFill>
                <a:effectLst/>
                <a:uLnTx/>
                <a:uFillTx/>
                <a:latin typeface="Segoe UI" panose="020B0502040204020203" pitchFamily="34" charset="0"/>
                <a:cs typeface="Segoe UI" panose="020B0502040204020203" pitchFamily="34" charset="0"/>
              </a:rPr>
              <a:t>Advanced networking and storage capabilities</a:t>
            </a:r>
            <a:endParaRPr lang="en-US" sz="1200" kern="0" dirty="0">
              <a:solidFill>
                <a:srgbClr val="3E3D4D"/>
              </a:solidFill>
              <a:latin typeface="Segoe UI" panose="020B0502040204020203" pitchFamily="34" charset="0"/>
              <a:cs typeface="Segoe UI" panose="020B0502040204020203" pitchFamily="34" charset="0"/>
            </a:endParaRPr>
          </a:p>
          <a:p>
            <a:pPr marL="746125" marR="0" lvl="1" indent="-171450" defTabSz="932742"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u="none" strike="noStrike" kern="0" cap="none" spc="0" normalizeH="0" baseline="0" noProof="0" dirty="0">
                <a:ln>
                  <a:noFill/>
                </a:ln>
                <a:solidFill>
                  <a:srgbClr val="3E3D4D"/>
                </a:solidFill>
                <a:effectLst/>
                <a:uLnTx/>
                <a:uFillTx/>
                <a:latin typeface="Segoe UI" panose="020B0502040204020203" pitchFamily="34" charset="0"/>
                <a:cs typeface="Segoe UI" panose="020B0502040204020203" pitchFamily="34" charset="0"/>
              </a:rPr>
              <a:t>Per second billing with pay-as-you-go billing (or RI)</a:t>
            </a:r>
            <a:endParaRPr lang="en-US" sz="1200" dirty="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US" sz="1200" dirty="0">
                <a:gradFill>
                  <a:gsLst>
                    <a:gs pos="0">
                      <a:srgbClr val="FFFFFF"/>
                    </a:gs>
                    <a:gs pos="100000">
                      <a:srgbClr val="FFFFFF"/>
                    </a:gs>
                  </a:gsLst>
                  <a:lin ang="5400000" scaled="0"/>
                </a:gradFill>
                <a:ea typeface="Segoe UI" pitchFamily="34" charset="0"/>
                <a:cs typeface="Segoe UI" pitchFamily="34" charset="0"/>
              </a:rPr>
              <a:t>For existing virtualization pros, the learning curve is minimal as Azure runs on most Windows or Linux-based workloads</a:t>
            </a:r>
          </a:p>
          <a:p>
            <a:pPr marL="342900" indent="-342900" defTabSz="932472" fontAlgn="base">
              <a:lnSpc>
                <a:spcPct val="90000"/>
              </a:lnSpc>
              <a:spcBef>
                <a:spcPct val="0"/>
              </a:spcBef>
              <a:spcAft>
                <a:spcPct val="0"/>
              </a:spcAft>
              <a:buFont typeface="Arial" panose="020B0604020202020204" pitchFamily="34" charset="0"/>
              <a:buChar char="•"/>
            </a:pPr>
            <a:r>
              <a:rPr lang="en-US" sz="1200" dirty="0">
                <a:gradFill>
                  <a:gsLst>
                    <a:gs pos="0">
                      <a:srgbClr val="FFFFFF"/>
                    </a:gs>
                    <a:gs pos="100000">
                      <a:srgbClr val="FFFFFF"/>
                    </a:gs>
                  </a:gsLst>
                  <a:lin ang="5400000" scaled="0"/>
                </a:gradFill>
                <a:ea typeface="Segoe UI" pitchFamily="34" charset="0"/>
                <a:cs typeface="Segoe UI" pitchFamily="34" charset="0"/>
              </a:rPr>
              <a:t>Virtual Machines offer advanced networking &amp; storage capabilities</a:t>
            </a:r>
          </a:p>
          <a:p>
            <a:pPr marL="342900" indent="-342900" defTabSz="932472" fontAlgn="base">
              <a:lnSpc>
                <a:spcPct val="90000"/>
              </a:lnSpc>
              <a:spcBef>
                <a:spcPct val="0"/>
              </a:spcBef>
              <a:spcAft>
                <a:spcPct val="0"/>
              </a:spcAft>
              <a:buFont typeface="Arial" panose="020B0604020202020204" pitchFamily="34" charset="0"/>
              <a:buChar char="•"/>
            </a:pPr>
            <a:r>
              <a:rPr lang="en-US" sz="1200" dirty="0">
                <a:gradFill>
                  <a:gsLst>
                    <a:gs pos="0">
                      <a:srgbClr val="FFFFFF"/>
                    </a:gs>
                    <a:gs pos="100000">
                      <a:srgbClr val="FFFFFF"/>
                    </a:gs>
                  </a:gsLst>
                  <a:lin ang="5400000" scaled="0"/>
                </a:gradFill>
                <a:ea typeface="Segoe UI" pitchFamily="34" charset="0"/>
                <a:cs typeface="Segoe UI" pitchFamily="34" charset="0"/>
              </a:rPr>
              <a:t>Virtual Machine Scale Sets:</a:t>
            </a:r>
          </a:p>
          <a:p>
            <a:pPr marL="746125" marR="0" lvl="1" indent="-171450" defTabSz="932742"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u="none" strike="noStrike" kern="0" cap="none" spc="0" normalizeH="0" baseline="0" noProof="0" dirty="0">
                <a:ln>
                  <a:noFill/>
                </a:ln>
                <a:solidFill>
                  <a:srgbClr val="3E3D4D"/>
                </a:solidFill>
                <a:effectLst/>
                <a:uLnTx/>
                <a:uFillTx/>
                <a:latin typeface="Segoe UI" panose="020B0502040204020203" pitchFamily="34" charset="0"/>
                <a:cs typeface="Segoe UI" panose="020B0502040204020203" pitchFamily="34" charset="0"/>
              </a:rPr>
              <a:t>All of the power and flexibility of a Virtual Machine</a:t>
            </a:r>
          </a:p>
          <a:p>
            <a:pPr marL="746125" marR="0" lvl="1" indent="-171450" defTabSz="932742"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u="none" strike="noStrike" kern="0" cap="none" spc="0" normalizeH="0" baseline="0" noProof="0" dirty="0">
                <a:ln>
                  <a:noFill/>
                </a:ln>
                <a:solidFill>
                  <a:srgbClr val="3E3D4D"/>
                </a:solidFill>
                <a:effectLst/>
                <a:uLnTx/>
                <a:uFillTx/>
                <a:latin typeface="Segoe UI" panose="020B0502040204020203" pitchFamily="34" charset="0"/>
                <a:cs typeface="Segoe UI" panose="020B0502040204020203" pitchFamily="34" charset="0"/>
              </a:rPr>
              <a:t>Designed for high-end workloads</a:t>
            </a:r>
          </a:p>
          <a:p>
            <a:pPr marL="746125" marR="0" lvl="1" indent="-171450" defTabSz="932742"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u="none" strike="noStrike" kern="0" cap="none" spc="0" normalizeH="0" baseline="0" noProof="0" dirty="0">
                <a:ln>
                  <a:noFill/>
                </a:ln>
                <a:solidFill>
                  <a:srgbClr val="3E3D4D"/>
                </a:solidFill>
                <a:effectLst/>
                <a:uLnTx/>
                <a:uFillTx/>
                <a:latin typeface="Segoe UI" panose="020B0502040204020203" pitchFamily="34" charset="0"/>
                <a:cs typeface="Segoe UI" panose="020B0502040204020203" pitchFamily="34" charset="0"/>
              </a:rPr>
              <a:t>Automatically scale up (or down) to 1000 instances </a:t>
            </a:r>
          </a:p>
          <a:p>
            <a:pPr marL="342900" indent="-342900" defTabSz="932472" fontAlgn="base">
              <a:lnSpc>
                <a:spcPct val="90000"/>
              </a:lnSpc>
              <a:spcBef>
                <a:spcPct val="0"/>
              </a:spcBef>
              <a:spcAft>
                <a:spcPct val="0"/>
              </a:spcAft>
              <a:buFont typeface="Arial" panose="020B0604020202020204" pitchFamily="34" charset="0"/>
              <a:buChar char="•"/>
            </a:pPr>
            <a:r>
              <a:rPr lang="en-US" sz="1200" dirty="0">
                <a:gradFill>
                  <a:gsLst>
                    <a:gs pos="0">
                      <a:srgbClr val="FFFFFF"/>
                    </a:gs>
                    <a:gs pos="100000">
                      <a:srgbClr val="FFFFFF"/>
                    </a:gs>
                  </a:gsLst>
                  <a:lin ang="5400000" scaled="0"/>
                </a:gradFill>
                <a:ea typeface="Segoe UI" pitchFamily="34" charset="0"/>
                <a:cs typeface="Segoe UI" pitchFamily="34" charset="0"/>
              </a:rPr>
              <a:t>Availability Sets:</a:t>
            </a:r>
          </a:p>
          <a:p>
            <a:pPr marL="171450" indent="-171450">
              <a:buFont typeface="Arial" panose="020B0604020202020204" pitchFamily="34" charset="0"/>
              <a:buChar char="•"/>
            </a:pPr>
            <a:r>
              <a:rPr lang="en-US" sz="1200" dirty="0">
                <a:gradFill>
                  <a:gsLst>
                    <a:gs pos="0">
                      <a:srgbClr val="FFFFFF"/>
                    </a:gs>
                    <a:gs pos="100000">
                      <a:srgbClr val="FFFFFF"/>
                    </a:gs>
                  </a:gsLst>
                  <a:lin ang="5400000" scaled="0"/>
                </a:gradFill>
                <a:ea typeface="Segoe UI" pitchFamily="34" charset="0"/>
                <a:cs typeface="Segoe UI" pitchFamily="34" charset="0"/>
              </a:rPr>
              <a:t>Disks: </a:t>
            </a:r>
            <a:r>
              <a:rPr lang="en-US" dirty="0"/>
              <a:t>Persistent, secured disk storage for Azure Virtual Machines</a:t>
            </a:r>
          </a:p>
          <a:p>
            <a:pPr marL="628650" lvl="1" indent="-171450">
              <a:buFont typeface="Arial" panose="020B0604020202020204" pitchFamily="34" charset="0"/>
              <a:buChar char="•"/>
            </a:pPr>
            <a:r>
              <a:rPr lang="en-US" dirty="0"/>
              <a:t>Simple scaling on demand lets you create thousands of disks simultaneously in minutes</a:t>
            </a:r>
          </a:p>
          <a:p>
            <a:pPr marL="628650" lvl="1" indent="-171450">
              <a:buFont typeface="Arial" panose="020B0604020202020204" pitchFamily="34" charset="0"/>
              <a:buChar char="•"/>
            </a:pPr>
            <a:r>
              <a:rPr lang="en-US" dirty="0"/>
              <a:t>Industry-leading durability and availability simultaneously replicates your data to three different replicas.</a:t>
            </a:r>
          </a:p>
          <a:p>
            <a:pPr marL="628650" lvl="1" indent="-171450">
              <a:buFont typeface="Arial" panose="020B0604020202020204" pitchFamily="34" charset="0"/>
              <a:buChar char="•"/>
            </a:pPr>
            <a:r>
              <a:rPr lang="en-US" dirty="0"/>
              <a:t>Offers you more security with granular access control</a:t>
            </a:r>
          </a:p>
          <a:p>
            <a:pPr marL="628650" lvl="1" indent="-171450">
              <a:buFont typeface="Arial" panose="020B0604020202020204" pitchFamily="34" charset="0"/>
              <a:buChar char="•"/>
            </a:pPr>
            <a:r>
              <a:rPr lang="en-US" dirty="0"/>
              <a:t>Lets you easily migrate in minutes</a:t>
            </a:r>
          </a:p>
          <a:p>
            <a:pPr marL="628650" lvl="1" indent="-171450">
              <a:buFont typeface="Arial" panose="020B0604020202020204" pitchFamily="34" charset="0"/>
              <a:buChar char="•"/>
            </a:pPr>
            <a:r>
              <a:rPr lang="en-US" dirty="0"/>
              <a:t>Multiple storage options available</a:t>
            </a:r>
          </a:p>
          <a:p>
            <a:pPr marL="628650" lvl="1" indent="-171450">
              <a:buFont typeface="Arial" panose="020B0604020202020204" pitchFamily="34" charset="0"/>
              <a:buChar char="•"/>
            </a:pPr>
            <a:endParaRPr lang="en-US" dirty="0"/>
          </a:p>
          <a:p>
            <a:pPr marL="0" indent="0" defTabSz="932472" fontAlgn="base">
              <a:lnSpc>
                <a:spcPct val="90000"/>
              </a:lnSpc>
              <a:spcBef>
                <a:spcPct val="0"/>
              </a:spcBef>
              <a:spcAft>
                <a:spcPct val="0"/>
              </a:spcAft>
              <a:buFont typeface="Arial" panose="020B0604020202020204" pitchFamily="34" charset="0"/>
              <a:buNone/>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484898-C74C-410F-827F-F5F157B684C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1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cs typeface="Calibri"/>
              </a:rPr>
              <a:t>Key Messages: This slide simply sets the stage. Azure compute offers a rich development environment and IaaS capabilities that can help you develop a broad range of applications. For each type of application you can select the right VM that best suits your needs. We continue to expand and enrich the variety of VMs available to you so you can continue to fuel your innovation and growth to Azure. </a:t>
            </a:r>
          </a:p>
          <a:p>
            <a:endParaRPr lang="en-US" sz="900" b="1" dirty="0"/>
          </a:p>
          <a:p>
            <a:r>
              <a:rPr lang="en-US" sz="900" dirty="0">
                <a:cs typeface="Calibri"/>
              </a:rPr>
              <a:t>Products recently introduced include:</a:t>
            </a:r>
          </a:p>
          <a:p>
            <a:pPr>
              <a:defRPr/>
            </a:pPr>
            <a:endParaRPr lang="en-US" sz="900" dirty="0"/>
          </a:p>
          <a:p>
            <a:pPr marL="0" indent="0">
              <a:buFontTx/>
              <a:buNone/>
              <a:defRPr/>
            </a:pPr>
            <a:r>
              <a:rPr lang="en-US" sz="900" b="1" dirty="0"/>
              <a:t>1. M-Series VMs now certified for SAP HANA. You can now develop applications on Azure for the SAP HANA platform that has been recently certified for M-Series. </a:t>
            </a:r>
            <a:r>
              <a:rPr lang="en-US" sz="900" dirty="0"/>
              <a:t>The</a:t>
            </a:r>
            <a:r>
              <a:rPr lang="en-US" sz="900" kern="1200" dirty="0">
                <a:effectLst/>
                <a:ea typeface="+mn-ea"/>
                <a:cs typeface="+mn-cs"/>
              </a:rPr>
              <a:t> M-series family of Azure virtual machines are the largest memory-optimized VMs to date. These VMs are ideal for heavy in-memory workloads such as SAP HANA. </a:t>
            </a:r>
            <a:r>
              <a:rPr lang="en-US" sz="900" b="0" i="0" u="none" strike="noStrike" kern="1200" dirty="0">
                <a:effectLst/>
                <a:ea typeface="+mn-ea"/>
                <a:cs typeface="+mn-cs"/>
              </a:rPr>
              <a:t>With the M-Series, these databases can load large datasets into memory and utilize the fast memory access with huge amounts of vCPU parallel processing to speed up queries and enable real-time analytics. You can deploy these large workloads in minutes and on-demand, scaling elastically as your usage demands. </a:t>
            </a:r>
            <a:r>
              <a:rPr lang="en-US" sz="900" dirty="0">
                <a:cs typeface="Calibri"/>
              </a:rPr>
              <a:t>Refer to the blog for the announcement </a:t>
            </a:r>
            <a:r>
              <a:rPr lang="en-US" sz="900" dirty="0">
                <a:hlinkClick r:id="rId3"/>
              </a:rPr>
              <a:t>https://azure.microsoft.com/en-us/blog/azure-m-series-vms-are-now-sap-hana-certified/</a:t>
            </a:r>
            <a:r>
              <a:rPr lang="en-US" sz="900" dirty="0"/>
              <a:t> </a:t>
            </a:r>
          </a:p>
          <a:p>
            <a:pPr marL="0" indent="0">
              <a:buFontTx/>
              <a:buNone/>
              <a:defRPr/>
            </a:pPr>
            <a:endParaRPr lang="en-US" sz="900" b="0" i="0" u="none" strike="noStrike" kern="1200" dirty="0">
              <a:cs typeface="Calibri"/>
            </a:endParaRPr>
          </a:p>
          <a:p>
            <a:pPr marL="0" indent="0">
              <a:buFontTx/>
              <a:buNone/>
              <a:defRPr/>
            </a:pPr>
            <a:r>
              <a:rPr lang="en-US" sz="900" b="1" dirty="0"/>
              <a:t>2. NVIDIA’s latest GPU for HPC and AI is available in Azure</a:t>
            </a:r>
            <a:r>
              <a:rPr lang="en-US" sz="900" dirty="0"/>
              <a:t>. For those of you focused on HPC applications and AI, not too long ago we announced major expansion of our GPU fleet. NVIDIA GPUs are at the heart of a lot of discovery and innovation. And with our tools like </a:t>
            </a:r>
            <a:r>
              <a:rPr lang="en-US" sz="900" dirty="0">
                <a:hlinkClick r:id="rId4"/>
              </a:rPr>
              <a:t>Batch</a:t>
            </a:r>
            <a:r>
              <a:rPr lang="en-US" sz="900" dirty="0"/>
              <a:t>, </a:t>
            </a:r>
            <a:r>
              <a:rPr lang="en-US" sz="900" dirty="0">
                <a:hlinkClick r:id="rId5"/>
              </a:rPr>
              <a:t>Batch AI</a:t>
            </a:r>
            <a:r>
              <a:rPr lang="en-US" sz="900" dirty="0"/>
              <a:t>, and the </a:t>
            </a:r>
            <a:r>
              <a:rPr lang="en-US" sz="900" dirty="0">
                <a:hlinkClick r:id="rId6"/>
              </a:rPr>
              <a:t>Data Science Virtual Machine</a:t>
            </a:r>
            <a:r>
              <a:rPr lang="en-US" sz="900" dirty="0"/>
              <a:t> images, Azure customers and developers are in a great position to expand what is possible and bring to market innovative AI and HPC </a:t>
            </a:r>
            <a:r>
              <a:rPr lang="en-US" sz="900" dirty="0" err="1"/>
              <a:t>applications.</a:t>
            </a:r>
            <a:r>
              <a:rPr lang="en-US" sz="900" dirty="0" err="1">
                <a:hlinkClick r:id="rId7"/>
              </a:rPr>
              <a:t>https</a:t>
            </a:r>
            <a:r>
              <a:rPr lang="en-US" sz="900" dirty="0">
                <a:hlinkClick r:id="rId7"/>
              </a:rPr>
              <a:t>://azure.microsoft.com/</a:t>
            </a:r>
            <a:r>
              <a:rPr lang="en-US" sz="900" dirty="0" err="1">
                <a:hlinkClick r:id="rId7"/>
              </a:rPr>
              <a:t>en</a:t>
            </a:r>
            <a:r>
              <a:rPr lang="en-US" sz="900" dirty="0">
                <a:hlinkClick r:id="rId7"/>
              </a:rPr>
              <a:t>-us/blog/ncv3-vms-generally-available-other-gpus-expanding-regions/</a:t>
            </a:r>
            <a:r>
              <a:rPr lang="en-US" sz="900" dirty="0"/>
              <a:t> </a:t>
            </a:r>
            <a:r>
              <a:rPr lang="en-US" sz="900" b="0" i="0" u="none" strike="noStrike" kern="1200" dirty="0">
                <a:effectLst/>
                <a:ea typeface="+mn-ea"/>
                <a:cs typeface="+mn-cs"/>
              </a:rPr>
              <a:t>NCv3 brings NVIDIA’s latest GPU – the Tesla V100 – to our best-in-class HPC, machine learning, and AI products to bring huge amounts of value across a variety of industries. One preview customer told us their speech recognition models trained in less than 20 minutes, instead of the 1-2 hours that previous generation GPUs required. Another customer told us about the 40-50% performance boost they saw on their reservoir simulations. The ND-series, powered by NVIDIA Tesla P40 GPUs based on the new Pascal Architecture, will be excellent for training and inference. These instances will provide more than twice the performance over the previous generation for AI workloads utilizing CNTK, TensorFlow, Caffe, and other frameworks. The ND-series also offer a much larger GPU memory size (24 gigabytes), enabling you to fit much larger neural net models. Also, like our NC-series, the ND-series will offer RDMA and InfiniBand connectivity, so you will be able to run large-scale training jobs spanning hundreds of GPUs.</a:t>
            </a:r>
            <a:r>
              <a:rPr lang="en-US" sz="900" dirty="0"/>
              <a:t> </a:t>
            </a:r>
            <a:endParaRPr lang="en-US" sz="900" b="1" dirty="0">
              <a:cs typeface="Calibri"/>
            </a:endParaRPr>
          </a:p>
          <a:p>
            <a:pPr marL="0" indent="0">
              <a:buFontTx/>
              <a:buNone/>
              <a:defRPr/>
            </a:pPr>
            <a:endParaRPr lang="en-US" sz="900" b="1" dirty="0">
              <a:cs typeface="Calibri"/>
            </a:endParaRPr>
          </a:p>
          <a:p>
            <a:pPr marL="0" indent="0">
              <a:buFontTx/>
              <a:buNone/>
              <a:defRPr/>
            </a:pPr>
            <a:r>
              <a:rPr lang="en-US" sz="900" b="1" dirty="0">
                <a:cs typeface="Calibri"/>
              </a:rPr>
              <a:t>3. </a:t>
            </a:r>
            <a:r>
              <a:rPr lang="en-US" sz="900" b="0" dirty="0">
                <a:cs typeface="Calibri"/>
              </a:rPr>
              <a:t>W</a:t>
            </a:r>
            <a:r>
              <a:rPr lang="en-US" sz="900" b="0" dirty="0"/>
              <a:t>e have also announced two new VM sizes, E64i_v3 and E64is_v3</a:t>
            </a:r>
            <a:r>
              <a:rPr lang="en-US" sz="900" dirty="0"/>
              <a:t>, which are isolated to hardware and dedicated to a single customer.  These VMs are best suited for workloads that require a high degree of isolation from other customers for compliance and regulatory requirements. You can also choose to further subdivide the resources by using </a:t>
            </a:r>
            <a:r>
              <a:rPr lang="en-US" sz="900" u="sng" dirty="0">
                <a:hlinkClick r:id="rId8"/>
              </a:rPr>
              <a:t>Azure’s support for nested VMs</a:t>
            </a:r>
            <a:r>
              <a:rPr lang="en-US" sz="900" u="sng" dirty="0"/>
              <a:t>. </a:t>
            </a:r>
            <a:r>
              <a:rPr lang="en-US" sz="900" dirty="0"/>
              <a:t>The E64i_v3 and E64is_v3 will have the exact same performance and price as their cousins E64_v3 and E64s_v3 and will be available in each of the regions where E64_v3 and E64s_v3 are available today.  The small letter ‘</a:t>
            </a:r>
            <a:r>
              <a:rPr lang="en-US" sz="900" dirty="0" err="1"/>
              <a:t>i</a:t>
            </a:r>
            <a:r>
              <a:rPr lang="en-US" sz="900" dirty="0"/>
              <a:t>’ in the VM name denotes that they are “Isolated” sizes. Unlike the E64_v3 and E64s_v3, the two new E64i_v3 and E64is_v3 sizes are hardware bound sizes.  They will live and operate on our Intel® Xeon® Processor E5-2673 v4 2.3GHz hardware only and will be available until at least December 2021.  We will provide reminders 12 months in advance of the official decommissioning of the sizes and offer an updated isolated size like these sizes on our next hardware version. These two new E64i_v3 and E64is_v3 sizes will be available in the on-demand portal.  Starting on May 1st, 2018, they will also be made available for purchase as 1-year Reserved VM Instances.</a:t>
            </a:r>
            <a:endParaRPr lang="en-US" sz="900" dirty="0">
              <a:cs typeface="Calibri"/>
            </a:endParaRPr>
          </a:p>
          <a:p>
            <a:endParaRPr lang="en-US" sz="900" dirty="0">
              <a:solidFill>
                <a:srgbClr val="FFFFFF"/>
              </a:solidFill>
            </a:endParaRPr>
          </a:p>
          <a:p>
            <a:r>
              <a:rPr lang="en-US" sz="900" dirty="0"/>
              <a:t>The E64i_v3 and E64is_v3 are joining our other Isolated VM sizes in the Azure family:</a:t>
            </a:r>
          </a:p>
          <a:p>
            <a:endParaRPr lang="en-US" sz="900" dirty="0">
              <a:solidFill>
                <a:srgbClr val="FFFFFF"/>
              </a:solidFill>
            </a:endParaRPr>
          </a:p>
          <a:p>
            <a:r>
              <a:rPr lang="en-US" sz="900" u="sng" dirty="0">
                <a:hlinkClick r:id="rId9"/>
              </a:rPr>
              <a:t>Standard_D15_v2</a:t>
            </a:r>
            <a:endParaRPr lang="en-US" sz="900" dirty="0"/>
          </a:p>
          <a:p>
            <a:r>
              <a:rPr lang="en-US" sz="900" u="sng" dirty="0">
                <a:hlinkClick r:id="rId9"/>
              </a:rPr>
              <a:t>Standard_DS15_v2</a:t>
            </a:r>
            <a:endParaRPr lang="en-US" sz="900" dirty="0"/>
          </a:p>
          <a:p>
            <a:r>
              <a:rPr lang="en-US" sz="900" u="sng" dirty="0">
                <a:hlinkClick r:id="rId9"/>
              </a:rPr>
              <a:t>Standard_E64i_v3</a:t>
            </a:r>
            <a:endParaRPr lang="en-US" sz="900" dirty="0"/>
          </a:p>
          <a:p>
            <a:r>
              <a:rPr lang="en-US" sz="900" u="sng" dirty="0">
                <a:hlinkClick r:id="rId9"/>
              </a:rPr>
              <a:t>Standard_E64is_v3</a:t>
            </a:r>
            <a:endParaRPr lang="en-US" sz="900" dirty="0"/>
          </a:p>
          <a:p>
            <a:r>
              <a:rPr lang="en-US" sz="900" u="sng" dirty="0">
                <a:hlinkClick r:id="rId10"/>
              </a:rPr>
              <a:t>Standard_F72s</a:t>
            </a:r>
            <a:endParaRPr lang="en-US" sz="900" dirty="0"/>
          </a:p>
          <a:p>
            <a:r>
              <a:rPr lang="en-US" sz="900" u="sng" dirty="0">
                <a:hlinkClick r:id="rId9"/>
              </a:rPr>
              <a:t>Standard_G5</a:t>
            </a:r>
            <a:endParaRPr lang="en-US" sz="900" dirty="0"/>
          </a:p>
          <a:p>
            <a:r>
              <a:rPr lang="en-US" sz="900" u="sng" dirty="0">
                <a:hlinkClick r:id="rId9"/>
              </a:rPr>
              <a:t>Standard_GS5</a:t>
            </a:r>
            <a:endParaRPr lang="en-US" sz="900" dirty="0"/>
          </a:p>
          <a:p>
            <a:r>
              <a:rPr lang="en-US" sz="900" u="sng" dirty="0">
                <a:hlinkClick r:id="rId11"/>
              </a:rPr>
              <a:t>Standard_L32s</a:t>
            </a:r>
            <a:endParaRPr lang="en-US" sz="900" dirty="0"/>
          </a:p>
          <a:p>
            <a:r>
              <a:rPr lang="en-US" sz="900" u="sng" dirty="0">
                <a:hlinkClick r:id="rId9"/>
              </a:rPr>
              <a:t>Standard_M128ms</a:t>
            </a:r>
            <a:endParaRPr lang="en-US" sz="900" dirty="0"/>
          </a:p>
          <a:p>
            <a:r>
              <a:rPr lang="en-US" sz="900" u="sng" dirty="0">
                <a:hlinkClick r:id="rId9"/>
              </a:rPr>
              <a:t>Standard_M128s</a:t>
            </a:r>
            <a:endParaRPr lang="en-US" sz="900" dirty="0"/>
          </a:p>
          <a:p>
            <a:endParaRPr lang="en-US" sz="900" dirty="0">
              <a:solidFill>
                <a:srgbClr val="FFFFFF"/>
              </a:solidFill>
            </a:endParaRPr>
          </a:p>
          <a:p>
            <a:r>
              <a:rPr lang="en-US" sz="900" dirty="0"/>
              <a:t>We encourage you to use these VMs for workloads needing a high degree of isolation.</a:t>
            </a:r>
          </a:p>
          <a:p>
            <a:endParaRPr lang="en-US" sz="900" b="1" dirty="0">
              <a:cs typeface="Calibri"/>
            </a:endParaRPr>
          </a:p>
          <a:p>
            <a:r>
              <a:rPr lang="en-US" sz="900" b="1" dirty="0">
                <a:cs typeface="Calibri"/>
              </a:rPr>
              <a:t>----------------------------------------</a:t>
            </a:r>
          </a:p>
          <a:p>
            <a:endParaRPr lang="en-US" sz="900" b="1" dirty="0">
              <a:cs typeface="Calibri"/>
            </a:endParaRPr>
          </a:p>
          <a:p>
            <a:r>
              <a:rPr lang="en-US" sz="900" b="1" dirty="0">
                <a:cs typeface="Calibri"/>
              </a:rPr>
              <a:t>BACKGROUND INFO </a:t>
            </a:r>
            <a:endParaRPr lang="en-US" sz="900" b="1" dirty="0"/>
          </a:p>
          <a:p>
            <a:endParaRPr lang="en-US" sz="900" b="1" dirty="0"/>
          </a:p>
          <a:p>
            <a:pPr lvl="0"/>
            <a:r>
              <a:rPr lang="en-US" sz="900" b="1" dirty="0"/>
              <a:t>Entry Level</a:t>
            </a:r>
          </a:p>
          <a:p>
            <a:r>
              <a:rPr lang="en-US" sz="900" b="0" i="0" u="none" strike="noStrike" kern="1200" dirty="0">
                <a:solidFill>
                  <a:schemeClr val="tx1"/>
                </a:solidFill>
                <a:effectLst/>
                <a:ea typeface="+mn-ea"/>
                <a:cs typeface="+mn-cs"/>
              </a:rPr>
              <a:t>A-series VMs have CPU performance and memory configurations best suited for entry-level workloads like development and test. They are economical and provide a low-cost option to get started with Azure.</a:t>
            </a:r>
          </a:p>
          <a:p>
            <a:r>
              <a:rPr lang="en-US" sz="900" b="0" i="0" u="none" strike="noStrike" kern="1200" dirty="0">
                <a:solidFill>
                  <a:schemeClr val="tx1"/>
                </a:solidFill>
                <a:effectLst/>
                <a:ea typeface="+mn-ea"/>
                <a:cs typeface="+mn-cs"/>
              </a:rPr>
              <a:t>Example use cases include development and test servers, low-traffic web servers, small-to-medium databases, servers for proof-of-concepts, and code repositories.</a:t>
            </a:r>
          </a:p>
          <a:p>
            <a:pPr lvl="0"/>
            <a:endParaRPr lang="en-US" sz="900" b="1" dirty="0"/>
          </a:p>
          <a:p>
            <a:pPr lvl="0"/>
            <a:r>
              <a:rPr lang="en-US" sz="900" b="1" dirty="0"/>
              <a:t>Burstable</a:t>
            </a:r>
          </a:p>
          <a:p>
            <a:r>
              <a:rPr lang="en-US" sz="900" kern="1200" dirty="0">
                <a:solidFill>
                  <a:schemeClr val="tx1"/>
                </a:solidFill>
                <a:effectLst/>
                <a:ea typeface="+mn-ea"/>
                <a:cs typeface="+mn-cs"/>
              </a:rPr>
              <a:t>B-series are economical virtual machines that provide a low-cost option for workloads that typically run at a low-to-moderate baseline CPU utilization, but sometimes need to burst to significantly higher CPU utilization when the demand rises. </a:t>
            </a:r>
          </a:p>
          <a:p>
            <a:r>
              <a:rPr lang="en-US" sz="900" b="0" kern="1200" dirty="0">
                <a:solidFill>
                  <a:schemeClr val="tx1"/>
                </a:solidFill>
                <a:effectLst/>
                <a:ea typeface="+mn-ea"/>
                <a:cs typeface="+mn-cs"/>
              </a:rPr>
              <a:t>Example use cases include </a:t>
            </a:r>
            <a:r>
              <a:rPr lang="en-US" sz="900" kern="1200" dirty="0">
                <a:solidFill>
                  <a:schemeClr val="tx1"/>
                </a:solidFill>
                <a:effectLst/>
                <a:ea typeface="+mn-ea"/>
                <a:cs typeface="+mn-cs"/>
              </a:rPr>
              <a:t>development and test servers, low-traffic web servers, small databases, micro services, servers for proof-of-concepts, and build servers.</a:t>
            </a:r>
          </a:p>
          <a:p>
            <a:pPr lvl="0"/>
            <a:endParaRPr lang="en-US" sz="900" b="1" dirty="0"/>
          </a:p>
          <a:p>
            <a:pPr lvl="0"/>
            <a:r>
              <a:rPr lang="en-US" sz="900" b="1" dirty="0"/>
              <a:t>General Purpose</a:t>
            </a:r>
          </a:p>
          <a:p>
            <a:r>
              <a:rPr lang="en-US" sz="900" b="0" i="0" u="none" strike="noStrike" kern="1200" dirty="0">
                <a:effectLst/>
                <a:ea typeface="+mn-ea"/>
                <a:cs typeface="+mn-cs"/>
              </a:rPr>
              <a:t>The Dv3 and Ev3 sizes are able to run Windows 2016 hosts and enable Nested Virtualization and Hyper-V Containers for these new VM sizes. Nested virtualization allows you to run a Hyper-V server on an Azure virtual machine. With nested virtualization, you can run a Hyper-V Container in a virtualized container host, set up a Hyper-V lab in a virtualized environment, or to test multi-machine scenarios. You can find more information on </a:t>
            </a:r>
            <a:r>
              <a:rPr lang="en-US" sz="900" b="0" i="0" u="none" strike="noStrike" kern="1200" dirty="0">
                <a:effectLst/>
                <a:ea typeface="+mn-ea"/>
                <a:cs typeface="+mn-cs"/>
                <a:hlinkClick r:id="rId12"/>
              </a:rPr>
              <a:t>Nested Virtualization on Azure</a:t>
            </a:r>
            <a:r>
              <a:rPr lang="en-US" sz="900" b="0" i="0" u="none" strike="noStrike" kern="1200" dirty="0">
                <a:effectLst/>
                <a:ea typeface="+mn-ea"/>
                <a:cs typeface="+mn-cs"/>
              </a:rPr>
              <a:t>. </a:t>
            </a:r>
            <a:r>
              <a:rPr lang="en-US" sz="900" b="0" i="0" u="none" strike="noStrike" kern="1200" dirty="0">
                <a:cs typeface="Calibri"/>
              </a:rPr>
              <a:t/>
            </a:r>
            <a:br>
              <a:rPr lang="en-US" sz="900" b="0" i="0" u="none" strike="noStrike" kern="1200" dirty="0">
                <a:cs typeface="Calibri"/>
              </a:rPr>
            </a:br>
            <a:endParaRPr lang="en-US" sz="900" b="0" i="0" u="none" strike="noStrike" kern="1200" dirty="0">
              <a:solidFill>
                <a:schemeClr val="tx1"/>
              </a:solidFill>
              <a:effectLst/>
              <a:ea typeface="+mn-ea"/>
              <a:cs typeface="+mn-cs"/>
            </a:endParaRPr>
          </a:p>
          <a:p>
            <a:r>
              <a:rPr lang="en-US" sz="900" b="0" i="0" u="none" strike="noStrike" kern="1200" dirty="0">
                <a:effectLst/>
                <a:ea typeface="+mn-ea"/>
                <a:cs typeface="+mn-cs"/>
              </a:rPr>
              <a:t>Our new Dv3 VM sizes are a good balance of memory to vCPU performance, with up to 64 vCPUs and 256 </a:t>
            </a:r>
            <a:r>
              <a:rPr lang="en-US" sz="900" b="0" i="0" u="none" strike="noStrike" kern="1200" dirty="0" err="1">
                <a:effectLst/>
                <a:ea typeface="+mn-ea"/>
                <a:cs typeface="+mn-cs"/>
              </a:rPr>
              <a:t>GiB</a:t>
            </a:r>
            <a:r>
              <a:rPr lang="en-US" sz="900" b="0" i="0" u="none" strike="noStrike" kern="1200" dirty="0">
                <a:effectLst/>
                <a:ea typeface="+mn-ea"/>
                <a:cs typeface="+mn-cs"/>
              </a:rPr>
              <a:t> of RAM. Our newly named Ev3 sizes provide you with more memory to vCPU than the Dv3, so you can run larger workloads on sizes up to our largest E64 size, with 64 vCPUs and </a:t>
            </a:r>
            <a:r>
              <a:rPr lang="en-US" sz="900" b="0" i="0" u="none" strike="noStrike" kern="1200" dirty="0">
                <a:cs typeface="Calibri"/>
              </a:rPr>
              <a:t/>
            </a:r>
            <a:br>
              <a:rPr lang="en-US" sz="900" b="0" i="0" u="none" strike="noStrike" kern="1200" dirty="0">
                <a:cs typeface="Calibri"/>
              </a:rPr>
            </a:br>
            <a:r>
              <a:rPr lang="en-US" sz="900" b="0" i="0" u="none" strike="noStrike" kern="1200" dirty="0">
                <a:effectLst/>
                <a:ea typeface="+mn-ea"/>
                <a:cs typeface="+mn-cs"/>
              </a:rPr>
              <a:t>432 </a:t>
            </a:r>
            <a:r>
              <a:rPr lang="en-US" sz="900" b="0" i="0" u="none" strike="noStrike" kern="1200" dirty="0" err="1">
                <a:effectLst/>
                <a:ea typeface="+mn-ea"/>
                <a:cs typeface="+mn-cs"/>
              </a:rPr>
              <a:t>GiB</a:t>
            </a:r>
            <a:r>
              <a:rPr lang="en-US" sz="900" b="0" i="0" u="none" strike="noStrike" kern="1200" dirty="0">
                <a:effectLst/>
                <a:ea typeface="+mn-ea"/>
                <a:cs typeface="+mn-cs"/>
              </a:rPr>
              <a:t> of RAM. D2v3 instances are the latest hyper-threaded generation of general purpose instances.</a:t>
            </a:r>
            <a:r>
              <a:rPr lang="en-US" sz="900" dirty="0"/>
              <a:t> </a:t>
            </a:r>
            <a:endParaRPr lang="en-US" sz="900" b="0" i="0" u="none" strike="noStrike" kern="1200" dirty="0">
              <a:cs typeface="Calibri"/>
            </a:endParaRPr>
          </a:p>
          <a:p>
            <a:pPr lvl="0"/>
            <a:endParaRPr lang="en-US" sz="900" dirty="0"/>
          </a:p>
          <a:p>
            <a:pPr lvl="0"/>
            <a:r>
              <a:rPr lang="en-US" sz="900" b="1" dirty="0"/>
              <a:t>Compute Intensive</a:t>
            </a:r>
          </a:p>
          <a:p>
            <a:r>
              <a:rPr lang="en-US" sz="900" dirty="0"/>
              <a:t>The F-series </a:t>
            </a:r>
            <a:r>
              <a:rPr lang="en-US" sz="900" b="0" i="0" u="none" strike="noStrike" kern="1200" dirty="0">
                <a:solidFill>
                  <a:schemeClr val="tx1"/>
                </a:solidFill>
                <a:effectLst/>
                <a:ea typeface="+mn-ea"/>
                <a:cs typeface="+mn-cs"/>
              </a:rPr>
              <a:t>VM sizes sport a higher CPU-to-memory ratio. They feature 2 GB RAM and 16 GB of local Solid State Drive (SSD) per CPU core, and are optimized for compute-intensive workloads. The F-series is based on the 2.4 GHz Intel Xeon E5-2673 v3 (Haswell) processor, which can achieve clock speeds as high as 3.1 GHz with the Intel Turbo Boost Technology 2.0. Example use cases include scenarios like batch processing, web servers, analytics, and gaming.</a:t>
            </a:r>
          </a:p>
          <a:p>
            <a:endParaRPr lang="en-US" sz="900" b="0" i="0" u="none" strike="noStrike" kern="1200" dirty="0">
              <a:solidFill>
                <a:schemeClr val="tx1"/>
              </a:solidFill>
              <a:effectLst/>
              <a:ea typeface="+mn-ea"/>
              <a:cs typeface="+mn-cs"/>
            </a:endParaRPr>
          </a:p>
          <a:p>
            <a:r>
              <a:rPr lang="en-US" sz="900" b="0" i="0" u="none" strike="noStrike" kern="1200" dirty="0">
                <a:solidFill>
                  <a:schemeClr val="tx1"/>
                </a:solidFill>
                <a:effectLst/>
                <a:ea typeface="+mn-ea"/>
                <a:cs typeface="+mn-cs"/>
              </a:rPr>
              <a:t>Azure now offers the fastest </a:t>
            </a:r>
            <a:r>
              <a:rPr lang="en-US" sz="900" b="0" i="0" u="none" strike="noStrike" kern="1200" dirty="0">
                <a:solidFill>
                  <a:schemeClr val="tx1"/>
                </a:solidFill>
                <a:effectLst/>
                <a:ea typeface="+mn-ea"/>
                <a:cs typeface="+mn-cs"/>
                <a:hlinkClick r:id="rId13"/>
              </a:rPr>
              <a:t>Intel Xeon Scalable</a:t>
            </a:r>
            <a:r>
              <a:rPr lang="en-US" sz="900" b="0" i="0" u="none" strike="noStrike" kern="1200" dirty="0">
                <a:solidFill>
                  <a:schemeClr val="tx1"/>
                </a:solidFill>
                <a:effectLst/>
                <a:ea typeface="+mn-ea"/>
                <a:cs typeface="+mn-cs"/>
              </a:rPr>
              <a:t> processor, code-named Skylake, in the public cloud. In Azure, we have seen growing demand for massive large-scale computation by customers doing financial modeling, scientific analysis, genomics, geothermal visualization, and deep learning. Our drive to continuously innovate in Azure allows us to offer cost-effective and best-in-class hardware for these world-changing workloads. </a:t>
            </a:r>
          </a:p>
          <a:p>
            <a:endParaRPr lang="en-US" sz="900" b="0" i="0" u="none" strike="noStrike" kern="1200" dirty="0">
              <a:solidFill>
                <a:schemeClr val="tx1"/>
              </a:solidFill>
              <a:effectLst/>
              <a:ea typeface="+mn-ea"/>
              <a:cs typeface="+mn-cs"/>
            </a:endParaRPr>
          </a:p>
          <a:p>
            <a:r>
              <a:rPr lang="en-US" sz="900" b="1" i="0" u="none" strike="noStrike" kern="1200" dirty="0">
                <a:solidFill>
                  <a:schemeClr val="tx1"/>
                </a:solidFill>
                <a:effectLst/>
                <a:ea typeface="+mn-ea"/>
                <a:cs typeface="+mn-cs"/>
              </a:rPr>
              <a:t>Memory Optimized</a:t>
            </a:r>
          </a:p>
          <a:p>
            <a:r>
              <a:rPr lang="en-US" sz="900" kern="1200" dirty="0">
                <a:solidFill>
                  <a:schemeClr val="tx1"/>
                </a:solidFill>
                <a:effectLst/>
                <a:ea typeface="+mn-ea"/>
                <a:cs typeface="+mn-cs"/>
              </a:rPr>
              <a:t>The M-series family of Azure virtual machines are the largest memory optimized VMs to date. These VMs are ideal for heavy in-memory workloads, such as SAP HANA. </a:t>
            </a:r>
            <a:r>
              <a:rPr lang="en-US" sz="900" b="0" i="0" u="none" strike="noStrike" kern="1200" dirty="0">
                <a:solidFill>
                  <a:schemeClr val="tx1"/>
                </a:solidFill>
                <a:effectLst/>
                <a:ea typeface="+mn-ea"/>
                <a:cs typeface="+mn-cs"/>
              </a:rPr>
              <a:t>With the M-series, these databases can load large datasets into memory and utilize the fast memory access with huge amounts of vCPU parallel processing to speed up queries and enable real-time analytics. You can deploy these large workloads in minutes and on-demand, scaling elastically as your usage demands. </a:t>
            </a:r>
          </a:p>
          <a:p>
            <a:endParaRPr lang="en-US" sz="900" b="0" i="0" u="none" strike="noStrike" kern="1200" dirty="0">
              <a:solidFill>
                <a:schemeClr val="tx1"/>
              </a:solidFill>
              <a:effectLst/>
              <a:ea typeface="+mn-ea"/>
              <a:cs typeface="+mn-cs"/>
            </a:endParaRPr>
          </a:p>
          <a:p>
            <a:r>
              <a:rPr lang="en-US" sz="900" b="0" i="0" u="none" strike="noStrike" kern="1200" dirty="0">
                <a:solidFill>
                  <a:schemeClr val="tx1"/>
                </a:solidFill>
                <a:effectLst/>
                <a:ea typeface="+mn-ea"/>
                <a:cs typeface="+mn-cs"/>
              </a:rPr>
              <a:t>G-series VMs feature the latest </a:t>
            </a:r>
            <a:r>
              <a:rPr lang="en-US" sz="900" b="0" i="0" u="none" strike="noStrike" kern="1200" dirty="0">
                <a:solidFill>
                  <a:schemeClr val="tx1"/>
                </a:solidFill>
                <a:effectLst/>
                <a:ea typeface="+mn-ea"/>
                <a:cs typeface="+mn-cs"/>
                <a:hlinkClick r:id="rId14"/>
              </a:rPr>
              <a:t>Intel Xeon processor E5 v3 family</a:t>
            </a:r>
            <a:r>
              <a:rPr lang="en-US" sz="900" b="0" i="0" u="none" strike="noStrike" kern="1200" dirty="0">
                <a:solidFill>
                  <a:schemeClr val="tx1"/>
                </a:solidFill>
                <a:effectLst/>
                <a:ea typeface="+mn-ea"/>
                <a:cs typeface="+mn-cs"/>
              </a:rPr>
              <a:t>, two times more memory, and four times more Solid State Drive storage (SSDs) than the General Purpose D-series. G-series sport RAM of up to ½ TB and 32 CPU cores, and provide unparalleled computational performance, memory, and local SSD storage for your most demanding applications. Example use cases include large SQL and NoSQL databases, ERP, SAP, and data warehousing solutions.</a:t>
            </a:r>
          </a:p>
          <a:p>
            <a:endParaRPr lang="en-US" sz="900" b="0" i="0" u="none" strike="noStrike" kern="1200" dirty="0">
              <a:solidFill>
                <a:schemeClr val="tx1"/>
              </a:solidFill>
              <a:effectLst/>
              <a:ea typeface="+mn-ea"/>
              <a:cs typeface="+mn-cs"/>
            </a:endParaRPr>
          </a:p>
          <a:p>
            <a:r>
              <a:rPr lang="en-US" sz="900" b="0" i="0" u="none" strike="noStrike" kern="1200" dirty="0">
                <a:solidFill>
                  <a:schemeClr val="tx1"/>
                </a:solidFill>
                <a:effectLst/>
                <a:ea typeface="+mn-ea"/>
                <a:cs typeface="+mn-cs"/>
              </a:rPr>
              <a:t>Optimized for in-memory hyper-threaded applications, the E-series family of Azure virtual machines are optimized for heavy in-memory applications such as SAP HANA. These VMs are set up with high memory-to-core ratios that make them well-suited for relational database servers, with medium-to-large caches, and in-memory analytics. The E-series VMs range from 2 to 64 vCPUs and 16 to 432 </a:t>
            </a:r>
            <a:r>
              <a:rPr lang="en-US" sz="900" b="0" i="0" u="none" strike="noStrike" kern="1200" dirty="0" err="1">
                <a:solidFill>
                  <a:schemeClr val="tx1"/>
                </a:solidFill>
                <a:effectLst/>
                <a:ea typeface="+mn-ea"/>
                <a:cs typeface="+mn-cs"/>
              </a:rPr>
              <a:t>GiB</a:t>
            </a:r>
            <a:r>
              <a:rPr lang="en-US" sz="900" b="0" i="0" u="none" strike="noStrike" kern="1200" dirty="0">
                <a:solidFill>
                  <a:schemeClr val="tx1"/>
                </a:solidFill>
                <a:effectLst/>
                <a:ea typeface="+mn-ea"/>
                <a:cs typeface="+mn-cs"/>
              </a:rPr>
              <a:t> RAM, respectively.</a:t>
            </a:r>
          </a:p>
          <a:p>
            <a:endParaRPr lang="en-US" sz="900" b="0" i="0" u="none" strike="noStrike" kern="1200" dirty="0">
              <a:solidFill>
                <a:schemeClr val="tx1"/>
              </a:solidFill>
              <a:effectLst/>
              <a:ea typeface="+mn-ea"/>
              <a:cs typeface="+mn-cs"/>
            </a:endParaRPr>
          </a:p>
          <a:p>
            <a:pPr rtl="0" fontAlgn="base"/>
            <a:r>
              <a:rPr lang="en-US" sz="900" b="0" i="0" u="none" strike="noStrike" kern="1200" dirty="0">
                <a:solidFill>
                  <a:srgbClr val="FF0000"/>
                </a:solidFill>
                <a:effectLst/>
                <a:highlight>
                  <a:srgbClr val="FFFF00"/>
                </a:highlight>
                <a:ea typeface="+mn-ea"/>
                <a:cs typeface="+mn-cs"/>
              </a:rPr>
              <a:t>Two new VM sizes, E64i_v3 and E64is_v3, which are isolated to hardware and dedicated to a single customer. These VMs are best suited for workloads that require a high degree of isolation from other customers for compliance and regulatory requirements. The E64i_v3 and E64is_v3 will have the exact same performance and price as their cousins E64_v3 and E64s_v3, and they will be available in each of the regions where E64_v3 and E64s_v3 are available today. The small letter “I” in the VM name denotes that they are “Isolated” sizes. </a:t>
            </a:r>
          </a:p>
          <a:p>
            <a:pPr lvl="0"/>
            <a:endParaRPr lang="en-US" sz="900" dirty="0"/>
          </a:p>
          <a:p>
            <a:pPr lvl="0"/>
            <a:r>
              <a:rPr lang="en-US" sz="900" b="1" dirty="0"/>
              <a:t>Graphics Intensive</a:t>
            </a:r>
          </a:p>
          <a:p>
            <a:pPr lvl="0"/>
            <a:r>
              <a:rPr lang="en-US" sz="900" dirty="0"/>
              <a:t>NCv3 is available in East and South Central regions in the US. </a:t>
            </a:r>
            <a:r>
              <a:rPr lang="en-US" sz="900" b="0" i="0" u="none" strike="noStrike" kern="1200" dirty="0">
                <a:effectLst/>
                <a:ea typeface="+mn-ea"/>
                <a:cs typeface="+mn-cs"/>
              </a:rPr>
              <a:t>NCv3 brings NVIDIA’s latest GPU – the Tesla V100 – to our best-in-class HPC, machine learning, and AI products to bring huge amounts of value across a variety of industries. One preview customer told us their speech recognition models trained in less than 20 minutes, instead of the 1-2 hours that previous generation GPUs required. Another customer told us about the </a:t>
            </a:r>
            <a:r>
              <a:rPr lang="en-US" sz="900" b="0" i="0" u="none" strike="noStrike" kern="1200" dirty="0">
                <a:cs typeface="Calibri"/>
              </a:rPr>
              <a:t/>
            </a:r>
            <a:br>
              <a:rPr lang="en-US" sz="900" b="0" i="0" u="none" strike="noStrike" kern="1200" dirty="0">
                <a:cs typeface="Calibri"/>
              </a:rPr>
            </a:br>
            <a:r>
              <a:rPr lang="en-US" sz="900" b="0" i="0" u="none" strike="noStrike" kern="1200" dirty="0">
                <a:effectLst/>
                <a:ea typeface="+mn-ea"/>
                <a:cs typeface="+mn-cs"/>
              </a:rPr>
              <a:t>40-50% performance boost they saw on their reservoir simulations.</a:t>
            </a:r>
            <a:endParaRPr lang="en-US" sz="900" b="0" i="0" u="none" strike="noStrike" kern="1200" dirty="0">
              <a:cs typeface="Calibri"/>
            </a:endParaRPr>
          </a:p>
          <a:p>
            <a:pPr lvl="0"/>
            <a:endParaRPr lang="en-US" sz="900" b="0" i="0" u="none" strike="noStrike" kern="1200" dirty="0">
              <a:solidFill>
                <a:schemeClr val="tx1"/>
              </a:solidFill>
              <a:effectLst/>
              <a:ea typeface="+mn-ea"/>
              <a:cs typeface="+mn-cs"/>
            </a:endParaRPr>
          </a:p>
          <a:p>
            <a:pPr lvl="0"/>
            <a:r>
              <a:rPr lang="en-US" sz="900" b="0" i="0" u="none" strike="noStrike" kern="1200" dirty="0">
                <a:effectLst/>
                <a:ea typeface="+mn-ea"/>
                <a:cs typeface="+mn-cs"/>
              </a:rPr>
              <a:t>The ND-series, powered by NVIDIA Tesla P40 GPUs based on the new Pascal Architecture, will be excellent for training and inference. These instances will provide more than twice the performance over the previous generation for FP32 (single-precision floating-point operations), for AI workloads utilizing CNTK, TensorFlow, Caffe, and other frameworks. The ND-series also offer a much larger GPU memory size (24 gigabytes), enabling you to fit much larger neural net models. Also, like our NC-series, the ND-series will offer RDMA and InfiniBand connectivity, so you will be able to run large-scale training jobs spanning hundreds of GPUs. They are available in East and West US and Southeast Asia.</a:t>
            </a:r>
            <a:endParaRPr lang="en-US" sz="900" b="0" i="0" u="none" strike="noStrike" kern="1200" dirty="0">
              <a:cs typeface="Calibri"/>
            </a:endParaRPr>
          </a:p>
          <a:p>
            <a:pPr lvl="0"/>
            <a:endParaRPr lang="en-US" sz="900" b="0" i="0" u="none" strike="noStrike" kern="1200" dirty="0">
              <a:solidFill>
                <a:schemeClr val="tx1"/>
              </a:solidFill>
              <a:effectLst/>
              <a:ea typeface="+mn-ea"/>
              <a:cs typeface="+mn-cs"/>
            </a:endParaRPr>
          </a:p>
          <a:p>
            <a:pPr lvl="0"/>
            <a:r>
              <a:rPr lang="en-US" sz="900" b="1" i="0" u="none" strike="noStrike" kern="1200" dirty="0">
                <a:solidFill>
                  <a:schemeClr val="tx1"/>
                </a:solidFill>
                <a:effectLst/>
                <a:ea typeface="+mn-ea"/>
                <a:cs typeface="+mn-cs"/>
              </a:rPr>
              <a:t>HPC</a:t>
            </a:r>
          </a:p>
          <a:p>
            <a:pPr lvl="0"/>
            <a:r>
              <a:rPr lang="en-US" sz="900" b="0" i="0" u="none" strike="noStrike" kern="1200" dirty="0">
                <a:solidFill>
                  <a:schemeClr val="tx1"/>
                </a:solidFill>
                <a:effectLst/>
                <a:ea typeface="+mn-ea"/>
                <a:cs typeface="+mn-cs"/>
              </a:rPr>
              <a:t>H-series VM sizes are suitable for any compute-intensive workload like complex engineering and scientific workloads like computational fluid dynamics, crash simulations, seismic exploration, and weather forecasting simulations. H-series VMs come with the fastest CPUs in public cloud, as well as RDMA with InfiniBand, which allows you to run high-performance computing (HPC) apps. The H-series is available across multiple regions in the US, Europe, and Asia. </a:t>
            </a:r>
          </a:p>
          <a:p>
            <a:pPr lvl="0"/>
            <a:endParaRPr lang="en-US" sz="900" dirty="0"/>
          </a:p>
          <a:p>
            <a:pPr lvl="0"/>
            <a:r>
              <a:rPr lang="en-US" sz="900" dirty="0"/>
              <a:t>Azure offers a comprehensive set of compute options for all types of apps, including entry-level, general purpose, memory optimized, storage optimized, and compute intensive.</a:t>
            </a:r>
          </a:p>
          <a:p>
            <a:pPr lvl="0"/>
            <a:endParaRPr lang="en-US" sz="900" dirty="0"/>
          </a:p>
          <a:p>
            <a:pPr defTabSz="950464">
              <a:defRPr/>
            </a:pPr>
            <a:r>
              <a:rPr lang="en-US" sz="900" dirty="0"/>
              <a:t>Our HPC and GPU fleet has fast performance with built-in </a:t>
            </a:r>
            <a:r>
              <a:rPr lang="en-US" sz="900" dirty="0" err="1"/>
              <a:t>Infiband</a:t>
            </a:r>
            <a:r>
              <a:rPr lang="en-US" sz="900" dirty="0"/>
              <a:t> support. Let’s take a look at some of the new compute types we’ve added:</a:t>
            </a:r>
          </a:p>
          <a:p>
            <a:pPr marL="171450" indent="-171450" defTabSz="950464">
              <a:buFont typeface="Arial" panose="020B0604020202020204" pitchFamily="34" charset="0"/>
              <a:buChar char="•"/>
              <a:defRPr/>
            </a:pPr>
            <a:r>
              <a:rPr lang="en-US" sz="900" dirty="0"/>
              <a:t>H-series: InfiniBand networking (industry-leading)</a:t>
            </a:r>
          </a:p>
          <a:p>
            <a:pPr marL="171450" indent="-171450">
              <a:buFont typeface="Arial" panose="020B0604020202020204" pitchFamily="34" charset="0"/>
              <a:buChar char="•"/>
            </a:pPr>
            <a:r>
              <a:rPr lang="en-US" sz="900" dirty="0"/>
              <a:t>SAP Large Instances up to </a:t>
            </a:r>
            <a:r>
              <a:rPr lang="en-US" sz="900" dirty="0" err="1"/>
              <a:t>to</a:t>
            </a:r>
            <a:r>
              <a:rPr lang="en-US" sz="900" dirty="0"/>
              <a:t> 20 TB (industry-leading) </a:t>
            </a:r>
          </a:p>
          <a:p>
            <a:pPr marL="171450" indent="-171450">
              <a:buFont typeface="Arial" panose="020B0604020202020204" pitchFamily="34" charset="0"/>
              <a:buChar char="•"/>
            </a:pPr>
            <a:r>
              <a:rPr lang="en-US" sz="900" dirty="0"/>
              <a:t>Fast networking (FPGA) – up to 30 </a:t>
            </a:r>
            <a:r>
              <a:rPr lang="en-US" sz="900" dirty="0" err="1"/>
              <a:t>gb</a:t>
            </a:r>
            <a:r>
              <a:rPr lang="en-US" sz="900" dirty="0"/>
              <a:t>/s from 25 </a:t>
            </a:r>
            <a:r>
              <a:rPr lang="en-US" sz="900" dirty="0" err="1"/>
              <a:t>gb</a:t>
            </a:r>
            <a:r>
              <a:rPr lang="en-US" sz="900" dirty="0"/>
              <a:t>/s last year (industry-leading)</a:t>
            </a:r>
          </a:p>
          <a:p>
            <a:pPr lvl="0"/>
            <a:endParaRPr lang="en-US" sz="900" dirty="0">
              <a:latin typeface="Segoe UI Light" pitchFamily="34" charset="0"/>
            </a:endParaRPr>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15612" marR="0" lvl="0" indent="0" algn="l" defTabSz="9846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2/27/2019 8:52 PM</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2330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BA5C779-C7A8-4D8F-8CF3-533D36856DB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2/27/2019 8:52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18A64CAC-25A4-4B70-9183-1BA45AF58BE7}"/>
              </a:ext>
            </a:extLst>
          </p:cNvPr>
          <p:cNvSpPr>
            <a:spLocks noGrp="1"/>
          </p:cNvSpPr>
          <p:nvPr>
            <p:ph type="body" idx="1"/>
          </p:nvPr>
        </p:nvSpPr>
        <p:spPr/>
        <p:txBody>
          <a:bodyPr/>
          <a:lstStyle/>
          <a:p>
            <a:pPr marL="0" indent="0" fontAlgn="ctr">
              <a:lnSpc>
                <a:spcPct val="100000"/>
              </a:lnSpc>
              <a:spcBef>
                <a:spcPts val="0"/>
              </a:spcBef>
              <a:buNone/>
            </a:pPr>
            <a:r>
              <a:rPr lang="en-US" sz="900" kern="800" dirty="0"/>
              <a:t>Physically separated locations within a region</a:t>
            </a:r>
          </a:p>
          <a:p>
            <a:pPr marL="174862" indent="-174862" fontAlgn="ctr">
              <a:lnSpc>
                <a:spcPct val="100000"/>
              </a:lnSpc>
              <a:spcBef>
                <a:spcPts val="0"/>
              </a:spcBef>
              <a:buFont typeface="Wingdings" panose="05000000000000000000" pitchFamily="2" charset="2"/>
              <a:buChar char="§"/>
            </a:pPr>
            <a:endParaRPr lang="en-US" sz="900" kern="800" dirty="0"/>
          </a:p>
          <a:p>
            <a:pPr marL="0" indent="0" fontAlgn="ctr">
              <a:lnSpc>
                <a:spcPct val="100000"/>
              </a:lnSpc>
              <a:spcBef>
                <a:spcPts val="0"/>
              </a:spcBef>
              <a:buNone/>
            </a:pPr>
            <a:r>
              <a:rPr lang="en-US" sz="900" kern="800" dirty="0"/>
              <a:t>Redundant power, network, and cooling</a:t>
            </a:r>
          </a:p>
          <a:p>
            <a:pPr marL="174862" indent="-174862" fontAlgn="ctr">
              <a:lnSpc>
                <a:spcPct val="100000"/>
              </a:lnSpc>
              <a:spcBef>
                <a:spcPts val="0"/>
              </a:spcBef>
              <a:buFont typeface="Wingdings" panose="05000000000000000000" pitchFamily="2" charset="2"/>
              <a:buChar char="§"/>
            </a:pPr>
            <a:endParaRPr lang="en-US" sz="900" kern="800" dirty="0"/>
          </a:p>
          <a:p>
            <a:pPr marL="0" indent="0" fontAlgn="ctr">
              <a:lnSpc>
                <a:spcPct val="100000"/>
              </a:lnSpc>
              <a:spcBef>
                <a:spcPts val="0"/>
              </a:spcBef>
              <a:buNone/>
            </a:pPr>
            <a:r>
              <a:rPr lang="en-US" sz="900" kern="800" dirty="0"/>
              <a:t>Reduce single points of failure in the platform</a:t>
            </a:r>
          </a:p>
          <a:p>
            <a:pPr marL="0" indent="0" fontAlgn="ctr">
              <a:lnSpc>
                <a:spcPct val="100000"/>
              </a:lnSpc>
              <a:spcBef>
                <a:spcPts val="0"/>
              </a:spcBef>
              <a:buNone/>
            </a:pPr>
            <a:endParaRPr lang="en-US" sz="900" kern="800" dirty="0"/>
          </a:p>
          <a:p>
            <a:pPr marL="0" indent="0" fontAlgn="ctr">
              <a:lnSpc>
                <a:spcPct val="100000"/>
              </a:lnSpc>
              <a:spcBef>
                <a:spcPts val="0"/>
              </a:spcBef>
              <a:buNone/>
            </a:pPr>
            <a:r>
              <a:rPr lang="en-US" sz="900" kern="800" dirty="0"/>
              <a:t>At GA, offer 99.99% High Availability</a:t>
            </a:r>
          </a:p>
          <a:p>
            <a:endParaRPr lang="en-US" dirty="0"/>
          </a:p>
        </p:txBody>
      </p:sp>
    </p:spTree>
    <p:extLst>
      <p:ext uri="{BB962C8B-B14F-4D97-AF65-F5344CB8AC3E}">
        <p14:creationId xmlns:p14="http://schemas.microsoft.com/office/powerpoint/2010/main" val="4124255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BA5C779-C7A8-4D8F-8CF3-533D36856DB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2/27/2019 8:52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3474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9415" indent="-349415" defTabSz="950189"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Azure IaaS is designed for high-end workloads and will automatically scale up or down to 1000 instances</a:t>
            </a:r>
          </a:p>
          <a:p>
            <a:pPr marL="349415" indent="-349415" defTabSz="950189"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Azure has all the power &amp; flexibility of a Virtual Machine:</a:t>
            </a:r>
          </a:p>
          <a:p>
            <a:pPr marL="760301" lvl="1" indent="-174708" defTabSz="950464">
              <a:spcAft>
                <a:spcPts val="611"/>
              </a:spcAft>
              <a:buFont typeface="Arial" panose="020B0604020202020204" pitchFamily="34" charset="0"/>
              <a:buChar char="•"/>
              <a:defRPr/>
            </a:pPr>
            <a:r>
              <a:rPr lang="en-US" kern="0">
                <a:solidFill>
                  <a:srgbClr val="3E3D4D"/>
                </a:solidFill>
                <a:latin typeface="Segoe UI" panose="020B0502040204020203" pitchFamily="34" charset="0"/>
                <a:cs typeface="Segoe UI" panose="020B0502040204020203" pitchFamily="34" charset="0"/>
              </a:rPr>
              <a:t>Minimal learning curve for existing virtualization pros </a:t>
            </a:r>
          </a:p>
          <a:p>
            <a:pPr marL="760301" lvl="1" indent="-174708" defTabSz="950464">
              <a:spcAft>
                <a:spcPts val="611"/>
              </a:spcAft>
              <a:buFont typeface="Arial" panose="020B0604020202020204" pitchFamily="34" charset="0"/>
              <a:buChar char="•"/>
              <a:defRPr/>
            </a:pPr>
            <a:r>
              <a:rPr lang="en-US" kern="0">
                <a:solidFill>
                  <a:srgbClr val="3E3D4D"/>
                </a:solidFill>
                <a:latin typeface="Segoe UI" panose="020B0502040204020203" pitchFamily="34" charset="0"/>
                <a:cs typeface="Segoe UI" panose="020B0502040204020203" pitchFamily="34" charset="0"/>
              </a:rPr>
              <a:t>Run most Windows or Linux-based workloads</a:t>
            </a:r>
          </a:p>
          <a:p>
            <a:pPr marL="760301" lvl="1" indent="-174708" defTabSz="950464">
              <a:spcAft>
                <a:spcPts val="611"/>
              </a:spcAft>
              <a:buFont typeface="Arial" panose="020B0604020202020204" pitchFamily="34" charset="0"/>
              <a:buChar char="•"/>
              <a:defRPr/>
            </a:pPr>
            <a:r>
              <a:rPr lang="en-US" kern="0">
                <a:solidFill>
                  <a:srgbClr val="3E3D4D"/>
                </a:solidFill>
                <a:latin typeface="Segoe UI" panose="020B0502040204020203" pitchFamily="34" charset="0"/>
                <a:cs typeface="Segoe UI" panose="020B0502040204020203" pitchFamily="34" charset="0"/>
              </a:rPr>
              <a:t>Easiest target for migrating to the cloud</a:t>
            </a:r>
          </a:p>
          <a:p>
            <a:pPr marL="760301" lvl="1" indent="-174708" defTabSz="950464">
              <a:spcAft>
                <a:spcPts val="611"/>
              </a:spcAft>
              <a:buFont typeface="Arial" panose="020B0604020202020204" pitchFamily="34" charset="0"/>
              <a:buChar char="•"/>
              <a:defRPr/>
            </a:pPr>
            <a:r>
              <a:rPr lang="en-US" kern="0">
                <a:solidFill>
                  <a:srgbClr val="3E3D4D"/>
                </a:solidFill>
                <a:latin typeface="Segoe UI" panose="020B0502040204020203" pitchFamily="34" charset="0"/>
                <a:cs typeface="Segoe UI" panose="020B0502040204020203" pitchFamily="34" charset="0"/>
              </a:rPr>
              <a:t>Flexible instance sizes—use the best fit for your workload </a:t>
            </a:r>
          </a:p>
          <a:p>
            <a:pPr marL="760301" lvl="1" indent="-174708" defTabSz="950464">
              <a:spcAft>
                <a:spcPts val="611"/>
              </a:spcAft>
              <a:buFont typeface="Arial" panose="020B0604020202020204" pitchFamily="34" charset="0"/>
              <a:buChar char="•"/>
              <a:defRPr/>
            </a:pPr>
            <a:r>
              <a:rPr lang="en-US" kern="0">
                <a:solidFill>
                  <a:srgbClr val="3E3D4D"/>
                </a:solidFill>
                <a:latin typeface="Segoe UI" panose="020B0502040204020203" pitchFamily="34" charset="0"/>
                <a:cs typeface="Segoe UI" panose="020B0502040204020203" pitchFamily="34" charset="0"/>
              </a:rPr>
              <a:t>Advanced networking and storage capabilities</a:t>
            </a:r>
          </a:p>
          <a:p>
            <a:pPr marL="760301" lvl="1" indent="-174708" defTabSz="950464">
              <a:spcAft>
                <a:spcPts val="611"/>
              </a:spcAft>
              <a:buFont typeface="Arial" panose="020B0604020202020204" pitchFamily="34" charset="0"/>
              <a:buChar char="•"/>
              <a:defRPr/>
            </a:pPr>
            <a:r>
              <a:rPr lang="en-US" kern="0">
                <a:solidFill>
                  <a:srgbClr val="3E3D4D"/>
                </a:solidFill>
                <a:latin typeface="Segoe UI" panose="020B0502040204020203" pitchFamily="34" charset="0"/>
                <a:cs typeface="Segoe UI" panose="020B0502040204020203" pitchFamily="34" charset="0"/>
              </a:rPr>
              <a:t>Per second billing with pay-as-you-go billing (or RI)</a:t>
            </a:r>
            <a:endParaRPr lang="en-US">
              <a:gradFill>
                <a:gsLst>
                  <a:gs pos="0">
                    <a:srgbClr val="FFFFFF"/>
                  </a:gs>
                  <a:gs pos="100000">
                    <a:srgbClr val="FFFFFF"/>
                  </a:gs>
                </a:gsLst>
                <a:lin ang="5400000" scaled="0"/>
              </a:gradFill>
              <a:ea typeface="Segoe UI" pitchFamily="34" charset="0"/>
              <a:cs typeface="Segoe UI" pitchFamily="34" charset="0"/>
            </a:endParaRPr>
          </a:p>
          <a:p>
            <a:pPr marL="349415" indent="-349415" defTabSz="950189"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For existing virtualization pros, the learning curve is minimal as Azure runs on most Windows or Linux-based workloads</a:t>
            </a:r>
          </a:p>
          <a:p>
            <a:pPr marL="349415" indent="-349415" defTabSz="950189"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Virtual Machines offer advanced networking &amp; storage capabilities</a:t>
            </a:r>
          </a:p>
          <a:p>
            <a:pPr marL="349415" indent="-349415" defTabSz="950189"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Virtual Machine Scale Sets:</a:t>
            </a:r>
          </a:p>
          <a:p>
            <a:pPr marL="760301" lvl="1" indent="-174708" defTabSz="950464">
              <a:spcAft>
                <a:spcPts val="611"/>
              </a:spcAft>
              <a:buFont typeface="Arial" panose="020B0604020202020204" pitchFamily="34" charset="0"/>
              <a:buChar char="•"/>
              <a:defRPr/>
            </a:pPr>
            <a:r>
              <a:rPr lang="en-US" kern="0">
                <a:solidFill>
                  <a:srgbClr val="3E3D4D"/>
                </a:solidFill>
                <a:latin typeface="Segoe UI" panose="020B0502040204020203" pitchFamily="34" charset="0"/>
                <a:cs typeface="Segoe UI" panose="020B0502040204020203" pitchFamily="34" charset="0"/>
              </a:rPr>
              <a:t>All of the power and flexibility of a Virtual Machine</a:t>
            </a:r>
          </a:p>
          <a:p>
            <a:pPr marL="760301" lvl="1" indent="-174708" defTabSz="950464">
              <a:spcAft>
                <a:spcPts val="611"/>
              </a:spcAft>
              <a:buFont typeface="Arial" panose="020B0604020202020204" pitchFamily="34" charset="0"/>
              <a:buChar char="•"/>
              <a:defRPr/>
            </a:pPr>
            <a:r>
              <a:rPr lang="en-US" kern="0">
                <a:solidFill>
                  <a:srgbClr val="3E3D4D"/>
                </a:solidFill>
                <a:latin typeface="Segoe UI" panose="020B0502040204020203" pitchFamily="34" charset="0"/>
                <a:cs typeface="Segoe UI" panose="020B0502040204020203" pitchFamily="34" charset="0"/>
              </a:rPr>
              <a:t>Designed for high-end workloads</a:t>
            </a:r>
          </a:p>
          <a:p>
            <a:pPr marL="760301" lvl="1" indent="-174708" defTabSz="950464">
              <a:spcAft>
                <a:spcPts val="611"/>
              </a:spcAft>
              <a:buFont typeface="Arial" panose="020B0604020202020204" pitchFamily="34" charset="0"/>
              <a:buChar char="•"/>
              <a:defRPr/>
            </a:pPr>
            <a:r>
              <a:rPr lang="en-US" kern="0">
                <a:solidFill>
                  <a:srgbClr val="3E3D4D"/>
                </a:solidFill>
                <a:latin typeface="Segoe UI" panose="020B0502040204020203" pitchFamily="34" charset="0"/>
                <a:cs typeface="Segoe UI" panose="020B0502040204020203" pitchFamily="34" charset="0"/>
              </a:rPr>
              <a:t>Automatically scale up (or down) to 1000 instances </a:t>
            </a:r>
          </a:p>
          <a:p>
            <a:pPr marL="349415" indent="-349415" defTabSz="950189" fontAlgn="base">
              <a:lnSpc>
                <a:spcPct val="90000"/>
              </a:lnSpc>
              <a:spcBef>
                <a:spcPct val="0"/>
              </a:spcBef>
              <a:spcAft>
                <a:spcPct val="0"/>
              </a:spcAft>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Availability Sets:</a:t>
            </a:r>
          </a:p>
          <a:p>
            <a:pPr marL="174708" indent="-174708">
              <a:buFont typeface="Arial" panose="020B0604020202020204" pitchFamily="34" charset="0"/>
              <a:buChar char="•"/>
            </a:pPr>
            <a:r>
              <a:rPr lang="en-US">
                <a:gradFill>
                  <a:gsLst>
                    <a:gs pos="0">
                      <a:srgbClr val="FFFFFF"/>
                    </a:gs>
                    <a:gs pos="100000">
                      <a:srgbClr val="FFFFFF"/>
                    </a:gs>
                  </a:gsLst>
                  <a:lin ang="5400000" scaled="0"/>
                </a:gradFill>
                <a:ea typeface="Segoe UI" pitchFamily="34" charset="0"/>
                <a:cs typeface="Segoe UI" pitchFamily="34" charset="0"/>
              </a:rPr>
              <a:t>Disks: </a:t>
            </a:r>
            <a:r>
              <a:rPr lang="en-US"/>
              <a:t>Persistent, secured disk storage for Azure Virtual Machines</a:t>
            </a:r>
          </a:p>
          <a:p>
            <a:pPr marL="640594" lvl="1" indent="-174708">
              <a:buFont typeface="Arial" panose="020B0604020202020204" pitchFamily="34" charset="0"/>
              <a:buChar char="•"/>
            </a:pPr>
            <a:r>
              <a:rPr lang="en-US"/>
              <a:t>Simple scaling on demand lets you create thousands of disks simultaneously in minutes</a:t>
            </a:r>
          </a:p>
          <a:p>
            <a:pPr marL="640594" lvl="1" indent="-174708">
              <a:buFont typeface="Arial" panose="020B0604020202020204" pitchFamily="34" charset="0"/>
              <a:buChar char="•"/>
            </a:pPr>
            <a:r>
              <a:rPr lang="en-US"/>
              <a:t>Industry-leading durability and availability simultaneously replicates your data to three different replicas.</a:t>
            </a:r>
          </a:p>
          <a:p>
            <a:pPr marL="640594" lvl="1" indent="-174708">
              <a:buFont typeface="Arial" panose="020B0604020202020204" pitchFamily="34" charset="0"/>
              <a:buChar char="•"/>
            </a:pPr>
            <a:r>
              <a:rPr lang="en-US"/>
              <a:t>Offers you more security with granular access control</a:t>
            </a:r>
          </a:p>
          <a:p>
            <a:pPr marL="640594" lvl="1" indent="-174708">
              <a:buFont typeface="Arial" panose="020B0604020202020204" pitchFamily="34" charset="0"/>
              <a:buChar char="•"/>
            </a:pPr>
            <a:r>
              <a:rPr lang="en-US"/>
              <a:t>Lets you easily migrate in minutes</a:t>
            </a:r>
          </a:p>
          <a:p>
            <a:pPr marL="640594" lvl="1" indent="-174708">
              <a:buFont typeface="Arial" panose="020B0604020202020204" pitchFamily="34" charset="0"/>
              <a:buChar char="•"/>
            </a:pPr>
            <a:r>
              <a:rPr lang="en-US"/>
              <a:t>Multiple storage options available</a:t>
            </a:r>
          </a:p>
          <a:p>
            <a:pPr marL="640594" lvl="1" indent="-174708">
              <a:buFont typeface="Arial" panose="020B0604020202020204" pitchFamily="34" charset="0"/>
              <a:buChar char="•"/>
            </a:pPr>
            <a:endParaRPr lang="en-US"/>
          </a:p>
          <a:p>
            <a:pPr defTabSz="950189" fontAlgn="base">
              <a:lnSpc>
                <a:spcPct val="90000"/>
              </a:lnSpc>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93484898-C74C-410F-827F-F5F157B684C3}"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5088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9415" indent="-349415" defTabSz="950189"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Azure IaaS is designed for high-end workloads and will automatically scale up or down to 1000 instances</a:t>
            </a:r>
          </a:p>
          <a:p>
            <a:pPr marL="349415" indent="-349415" defTabSz="950189"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Azure has all the power &amp; flexibility of a Virtual Machine:</a:t>
            </a:r>
          </a:p>
          <a:p>
            <a:pPr marL="760301" lvl="1" indent="-174708" defTabSz="950464">
              <a:spcAft>
                <a:spcPts val="611"/>
              </a:spcAft>
              <a:buFont typeface="Arial" panose="020B0604020202020204" pitchFamily="34" charset="0"/>
              <a:buChar char="•"/>
              <a:defRPr/>
            </a:pPr>
            <a:r>
              <a:rPr lang="en-US" kern="0" dirty="0">
                <a:solidFill>
                  <a:srgbClr val="3E3D4D"/>
                </a:solidFill>
                <a:latin typeface="Segoe UI" panose="020B0502040204020203" pitchFamily="34" charset="0"/>
                <a:cs typeface="Segoe UI" panose="020B0502040204020203" pitchFamily="34" charset="0"/>
              </a:rPr>
              <a:t>Minimal learning curve for existing virtualization pros </a:t>
            </a:r>
          </a:p>
          <a:p>
            <a:pPr marL="760301" lvl="1" indent="-174708" defTabSz="950464">
              <a:spcAft>
                <a:spcPts val="611"/>
              </a:spcAft>
              <a:buFont typeface="Arial" panose="020B0604020202020204" pitchFamily="34" charset="0"/>
              <a:buChar char="•"/>
              <a:defRPr/>
            </a:pPr>
            <a:r>
              <a:rPr lang="en-US" kern="0" dirty="0">
                <a:solidFill>
                  <a:srgbClr val="3E3D4D"/>
                </a:solidFill>
                <a:latin typeface="Segoe UI" panose="020B0502040204020203" pitchFamily="34" charset="0"/>
                <a:cs typeface="Segoe UI" panose="020B0502040204020203" pitchFamily="34" charset="0"/>
              </a:rPr>
              <a:t>Run most Windows or Linux-based workloads</a:t>
            </a:r>
          </a:p>
          <a:p>
            <a:pPr marL="760301" lvl="1" indent="-174708" defTabSz="950464">
              <a:spcAft>
                <a:spcPts val="611"/>
              </a:spcAft>
              <a:buFont typeface="Arial" panose="020B0604020202020204" pitchFamily="34" charset="0"/>
              <a:buChar char="•"/>
              <a:defRPr/>
            </a:pPr>
            <a:r>
              <a:rPr lang="en-US" kern="0" dirty="0">
                <a:solidFill>
                  <a:srgbClr val="3E3D4D"/>
                </a:solidFill>
                <a:latin typeface="Segoe UI" panose="020B0502040204020203" pitchFamily="34" charset="0"/>
                <a:cs typeface="Segoe UI" panose="020B0502040204020203" pitchFamily="34" charset="0"/>
              </a:rPr>
              <a:t>Easiest target for migrating to the cloud</a:t>
            </a:r>
          </a:p>
          <a:p>
            <a:pPr marL="760301" lvl="1" indent="-174708" defTabSz="950464">
              <a:spcAft>
                <a:spcPts val="611"/>
              </a:spcAft>
              <a:buFont typeface="Arial" panose="020B0604020202020204" pitchFamily="34" charset="0"/>
              <a:buChar char="•"/>
              <a:defRPr/>
            </a:pPr>
            <a:r>
              <a:rPr lang="en-US" kern="0" dirty="0">
                <a:solidFill>
                  <a:srgbClr val="3E3D4D"/>
                </a:solidFill>
                <a:latin typeface="Segoe UI" panose="020B0502040204020203" pitchFamily="34" charset="0"/>
                <a:cs typeface="Segoe UI" panose="020B0502040204020203" pitchFamily="34" charset="0"/>
              </a:rPr>
              <a:t>Flexible instance sizes—use the best fit for your workload </a:t>
            </a:r>
          </a:p>
          <a:p>
            <a:pPr marL="760301" lvl="1" indent="-174708" defTabSz="950464">
              <a:spcAft>
                <a:spcPts val="611"/>
              </a:spcAft>
              <a:buFont typeface="Arial" panose="020B0604020202020204" pitchFamily="34" charset="0"/>
              <a:buChar char="•"/>
              <a:defRPr/>
            </a:pPr>
            <a:r>
              <a:rPr lang="en-US" kern="0" dirty="0">
                <a:solidFill>
                  <a:srgbClr val="3E3D4D"/>
                </a:solidFill>
                <a:latin typeface="Segoe UI" panose="020B0502040204020203" pitchFamily="34" charset="0"/>
                <a:cs typeface="Segoe UI" panose="020B0502040204020203" pitchFamily="34" charset="0"/>
              </a:rPr>
              <a:t>Advanced networking and storage capabilities</a:t>
            </a:r>
          </a:p>
          <a:p>
            <a:pPr marL="760301" lvl="1" indent="-174708" defTabSz="950464">
              <a:spcAft>
                <a:spcPts val="611"/>
              </a:spcAft>
              <a:buFont typeface="Arial" panose="020B0604020202020204" pitchFamily="34" charset="0"/>
              <a:buChar char="•"/>
              <a:defRPr/>
            </a:pPr>
            <a:r>
              <a:rPr lang="en-US" kern="0" dirty="0">
                <a:solidFill>
                  <a:srgbClr val="3E3D4D"/>
                </a:solidFill>
                <a:latin typeface="Segoe UI" panose="020B0502040204020203" pitchFamily="34" charset="0"/>
                <a:cs typeface="Segoe UI" panose="020B0502040204020203" pitchFamily="34" charset="0"/>
              </a:rPr>
              <a:t>Per second billing with pay-as-you-go billing (or RI)</a:t>
            </a:r>
            <a:endParaRPr lang="en-US" dirty="0">
              <a:gradFill>
                <a:gsLst>
                  <a:gs pos="0">
                    <a:srgbClr val="FFFFFF"/>
                  </a:gs>
                  <a:gs pos="100000">
                    <a:srgbClr val="FFFFFF"/>
                  </a:gs>
                </a:gsLst>
                <a:lin ang="5400000" scaled="0"/>
              </a:gradFill>
              <a:ea typeface="Segoe UI" pitchFamily="34" charset="0"/>
              <a:cs typeface="Segoe UI" pitchFamily="34" charset="0"/>
            </a:endParaRPr>
          </a:p>
          <a:p>
            <a:pPr marL="349415" indent="-349415" defTabSz="950189"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For existing virtualization pros, the learning curve is minimal as Azure runs on most Windows or Linux-based workloads</a:t>
            </a:r>
          </a:p>
          <a:p>
            <a:pPr marL="349415" indent="-349415" defTabSz="950189"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Virtual Machines offer advanced networking &amp; storage capabilities</a:t>
            </a:r>
          </a:p>
          <a:p>
            <a:pPr marL="349415" indent="-349415" defTabSz="950189"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Virtual Machine Scale Sets:</a:t>
            </a:r>
          </a:p>
          <a:p>
            <a:pPr marL="760301" lvl="1" indent="-174708" defTabSz="950464">
              <a:spcAft>
                <a:spcPts val="611"/>
              </a:spcAft>
              <a:buFont typeface="Arial" panose="020B0604020202020204" pitchFamily="34" charset="0"/>
              <a:buChar char="•"/>
              <a:defRPr/>
            </a:pPr>
            <a:r>
              <a:rPr lang="en-US" kern="0" dirty="0">
                <a:solidFill>
                  <a:srgbClr val="3E3D4D"/>
                </a:solidFill>
                <a:latin typeface="Segoe UI" panose="020B0502040204020203" pitchFamily="34" charset="0"/>
                <a:cs typeface="Segoe UI" panose="020B0502040204020203" pitchFamily="34" charset="0"/>
              </a:rPr>
              <a:t>All of the power and flexibility of a Virtual Machine</a:t>
            </a:r>
          </a:p>
          <a:p>
            <a:pPr marL="760301" lvl="1" indent="-174708" defTabSz="950464">
              <a:spcAft>
                <a:spcPts val="611"/>
              </a:spcAft>
              <a:buFont typeface="Arial" panose="020B0604020202020204" pitchFamily="34" charset="0"/>
              <a:buChar char="•"/>
              <a:defRPr/>
            </a:pPr>
            <a:r>
              <a:rPr lang="en-US" kern="0" dirty="0">
                <a:solidFill>
                  <a:srgbClr val="3E3D4D"/>
                </a:solidFill>
                <a:latin typeface="Segoe UI" panose="020B0502040204020203" pitchFamily="34" charset="0"/>
                <a:cs typeface="Segoe UI" panose="020B0502040204020203" pitchFamily="34" charset="0"/>
              </a:rPr>
              <a:t>Designed for high-end workloads</a:t>
            </a:r>
          </a:p>
          <a:p>
            <a:pPr marL="760301" lvl="1" indent="-174708" defTabSz="950464">
              <a:spcAft>
                <a:spcPts val="611"/>
              </a:spcAft>
              <a:buFont typeface="Arial" panose="020B0604020202020204" pitchFamily="34" charset="0"/>
              <a:buChar char="•"/>
              <a:defRPr/>
            </a:pPr>
            <a:r>
              <a:rPr lang="en-US" kern="0" dirty="0">
                <a:solidFill>
                  <a:srgbClr val="3E3D4D"/>
                </a:solidFill>
                <a:latin typeface="Segoe UI" panose="020B0502040204020203" pitchFamily="34" charset="0"/>
                <a:cs typeface="Segoe UI" panose="020B0502040204020203" pitchFamily="34" charset="0"/>
              </a:rPr>
              <a:t>Automatically scale up (or down) to 1000 instances </a:t>
            </a:r>
          </a:p>
          <a:p>
            <a:pPr marL="349415" indent="-349415" defTabSz="950189" fontAlgn="base">
              <a:lnSpc>
                <a:spcPct val="90000"/>
              </a:lnSpc>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Availability Sets:</a:t>
            </a:r>
          </a:p>
          <a:p>
            <a:pPr marL="174708" indent="-174708">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Disks: </a:t>
            </a:r>
            <a:r>
              <a:rPr lang="en-US" dirty="0"/>
              <a:t>Persistent, secured disk storage for Azure Virtual Machines</a:t>
            </a:r>
          </a:p>
          <a:p>
            <a:pPr marL="640594" lvl="1" indent="-174708">
              <a:buFont typeface="Arial" panose="020B0604020202020204" pitchFamily="34" charset="0"/>
              <a:buChar char="•"/>
            </a:pPr>
            <a:r>
              <a:rPr lang="en-US" dirty="0"/>
              <a:t>Simple scaling on demand lets you create thousands of disks simultaneously in minutes</a:t>
            </a:r>
          </a:p>
          <a:p>
            <a:pPr marL="640594" lvl="1" indent="-174708">
              <a:buFont typeface="Arial" panose="020B0604020202020204" pitchFamily="34" charset="0"/>
              <a:buChar char="•"/>
            </a:pPr>
            <a:r>
              <a:rPr lang="en-US" dirty="0"/>
              <a:t>Industry-leading durability and availability simultaneously replicates your data to three different replicas.</a:t>
            </a:r>
          </a:p>
          <a:p>
            <a:pPr marL="640594" lvl="1" indent="-174708">
              <a:buFont typeface="Arial" panose="020B0604020202020204" pitchFamily="34" charset="0"/>
              <a:buChar char="•"/>
            </a:pPr>
            <a:r>
              <a:rPr lang="en-US" dirty="0"/>
              <a:t>Offers you more security with granular access control</a:t>
            </a:r>
          </a:p>
          <a:p>
            <a:pPr marL="640594" lvl="1" indent="-174708">
              <a:buFont typeface="Arial" panose="020B0604020202020204" pitchFamily="34" charset="0"/>
              <a:buChar char="•"/>
            </a:pPr>
            <a:r>
              <a:rPr lang="en-US" dirty="0"/>
              <a:t>Lets you easily migrate in minutes</a:t>
            </a:r>
          </a:p>
          <a:p>
            <a:pPr marL="640594" lvl="1" indent="-174708">
              <a:buFont typeface="Arial" panose="020B0604020202020204" pitchFamily="34" charset="0"/>
              <a:buChar char="•"/>
            </a:pPr>
            <a:r>
              <a:rPr lang="en-US" dirty="0"/>
              <a:t>Multiple storage options available</a:t>
            </a:r>
          </a:p>
          <a:p>
            <a:pPr marL="640594" lvl="1" indent="-174708">
              <a:buFont typeface="Arial" panose="020B0604020202020204" pitchFamily="34" charset="0"/>
              <a:buChar char="•"/>
            </a:pPr>
            <a:endParaRPr lang="en-US" dirty="0"/>
          </a:p>
          <a:p>
            <a:pPr defTabSz="950189"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484898-C74C-410F-827F-F5F157B684C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0711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Start with question:</a:t>
            </a:r>
          </a:p>
          <a:p>
            <a:endParaRPr lang="en-US" dirty="0"/>
          </a:p>
          <a:p>
            <a:r>
              <a:rPr lang="en-US" dirty="0"/>
              <a:t>- How many of you are using Azure Disks?  </a:t>
            </a:r>
          </a:p>
          <a:p>
            <a:r>
              <a:rPr lang="en-US" dirty="0"/>
              <a:t>- How many of you are currently using Managed Disks?</a:t>
            </a:r>
          </a:p>
          <a:p>
            <a:pPr marL="178027" indent="-178027">
              <a:buFontTx/>
              <a:buChar char="-"/>
            </a:pPr>
            <a:r>
              <a:rPr lang="en-US" dirty="0"/>
              <a:t>How many of you are using Premium Disks?</a:t>
            </a:r>
          </a:p>
          <a:p>
            <a:pPr marL="178027" indent="-178027">
              <a:buFontTx/>
              <a:buChar char="-"/>
            </a:pPr>
            <a:r>
              <a:rPr lang="en-US" dirty="0"/>
              <a:t>What about Managed Premium Disks?</a:t>
            </a:r>
          </a:p>
          <a:p>
            <a:pPr marL="178027" indent="-178027">
              <a:buFontTx/>
              <a:buChar char="-"/>
            </a:pPr>
            <a:endParaRPr lang="en-US" dirty="0"/>
          </a:p>
          <a:p>
            <a:r>
              <a:rPr lang="en-US" dirty="0"/>
              <a:t>We have Disks offers based on the performance tiers:</a:t>
            </a:r>
          </a:p>
          <a:p>
            <a:pPr marL="178027" indent="-178027">
              <a:buFontTx/>
              <a:buChar char="-"/>
            </a:pPr>
            <a:r>
              <a:rPr lang="en-US" dirty="0"/>
              <a:t>Premium Disks, those are SSD based which provide high IOPS, throughput and consistent latency </a:t>
            </a:r>
          </a:p>
          <a:p>
            <a:pPr marL="178027" indent="-178027">
              <a:buFontTx/>
              <a:buChar char="-"/>
            </a:pPr>
            <a:r>
              <a:rPr lang="en-US" dirty="0"/>
              <a:t>Standard Disks using Magnetic drives which does not provide provisioned performance, however, this is a cost effective option for applications who do not require very high performance. This is ideal for test and dev workloads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recently introduced as a public Preview on June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 Azure Standard SSD Disks, a low-cost </a:t>
            </a:r>
            <a:r>
              <a:rPr lang="en-US" sz="1200" i="1" kern="1200" dirty="0">
                <a:solidFill>
                  <a:schemeClr val="tx1"/>
                </a:solidFill>
                <a:effectLst/>
                <a:latin typeface="+mn-lt"/>
                <a:ea typeface="+mn-ea"/>
                <a:cs typeface="+mn-cs"/>
              </a:rPr>
              <a:t>SSD</a:t>
            </a:r>
            <a:r>
              <a:rPr lang="en-US" sz="1200" kern="1200" dirty="0">
                <a:solidFill>
                  <a:schemeClr val="tx1"/>
                </a:solidFill>
                <a:effectLst/>
                <a:latin typeface="+mn-lt"/>
                <a:ea typeface="+mn-ea"/>
                <a:cs typeface="+mn-cs"/>
              </a:rPr>
              <a:t> offering, are optimized for test and entry-level production workloads requiring consistent latency. Standard SSD Disks can also be used for big data workloads that require high throughput. Standard SSDs deliver lower latency compared to Standard HDDs, while improving reliability and scalability for your applications, and are available with all Azure VM sizes. </a:t>
            </a:r>
          </a:p>
          <a:p>
            <a:r>
              <a:rPr lang="en-US" sz="1200" kern="1200" dirty="0">
                <a:solidFill>
                  <a:schemeClr val="tx1"/>
                </a:solidFill>
                <a:effectLst/>
                <a:latin typeface="+mn-lt"/>
                <a:ea typeface="+mn-ea"/>
                <a:cs typeface="+mn-cs"/>
              </a:rPr>
              <a:t>Standard SSDs can be easily upgraded to Premium SSDs for more demanding and latency-sensitive enterprise workloads. Offered as a managed disk solution, Standard SSDs come with the same industry leading durability and availability that you expect from Azure Disks.</a:t>
            </a:r>
          </a:p>
          <a:p>
            <a:pPr marL="178027" indent="-178027">
              <a:buFontTx/>
              <a:buChar char="-"/>
            </a:pPr>
            <a:endParaRPr lang="en-US" dirty="0"/>
          </a:p>
          <a:p>
            <a:endParaRPr lang="en-US" dirty="0"/>
          </a:p>
          <a:p>
            <a:r>
              <a:rPr lang="en-US" dirty="0"/>
              <a:t>Lets look at Management options:</a:t>
            </a:r>
          </a:p>
          <a:p>
            <a:pPr marL="178027" indent="-178027">
              <a:buFontTx/>
              <a:buChar char="-"/>
            </a:pPr>
            <a:r>
              <a:rPr lang="en-US" dirty="0"/>
              <a:t>We recently launched Managed Disks which provide better manageability and support high availability deployment options. We have deep dive session on this topic so I am not going to spend too much time here.</a:t>
            </a:r>
          </a:p>
          <a:p>
            <a:pPr marL="178027" indent="-178027">
              <a:buFontTx/>
              <a:buChar char="-"/>
            </a:pPr>
            <a:r>
              <a:rPr lang="en-US" dirty="0"/>
              <a:t>We also have unmanaged disks, those are legacy disks. One of the unique capability is that we have REST support. You do not need to mount the disks to your VM to access the disks.</a:t>
            </a:r>
          </a:p>
          <a:p>
            <a:pPr marL="178027" indent="-178027">
              <a:buFontTx/>
              <a:buChar char="-"/>
            </a:pPr>
            <a:endParaRPr lang="en-US" dirty="0"/>
          </a:p>
          <a:p>
            <a:pPr marL="0" indent="0">
              <a:buNone/>
            </a:pPr>
            <a:endParaRPr lang="en-US" dirty="0"/>
          </a:p>
          <a:p>
            <a:pPr marL="0" indent="0">
              <a:buNone/>
            </a:pPr>
            <a:endParaRPr lang="en-US" dirty="0"/>
          </a:p>
          <a:p>
            <a:pPr marL="237369" indent="-237369">
              <a:buAutoNum type="arabicPeriod"/>
            </a:pPr>
            <a:endParaRPr lang="en-US" dirty="0"/>
          </a:p>
          <a:p>
            <a:pPr marL="237369" indent="-237369">
              <a:buAutoNum type="arabicPeriod"/>
            </a:pPr>
            <a:endParaRPr lang="en-US" dirty="0"/>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2/27/2019 8:52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5041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63790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07623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5925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all graphic Layout">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12"/>
          <p:cNvSpPr>
            <a:spLocks noChangeArrowheads="1"/>
          </p:cNvSpPr>
          <p:nvPr userDrawn="1"/>
        </p:nvSpPr>
        <p:spPr bwMode="auto">
          <a:xfrm>
            <a:off x="182880" y="0"/>
            <a:ext cx="12009120" cy="68580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 name="Rectangle 2"/>
          <p:cNvSpPr/>
          <p:nvPr userDrawn="1"/>
        </p:nvSpPr>
        <p:spPr>
          <a:xfrm>
            <a:off x="0" y="-1"/>
            <a:ext cx="3840480" cy="6858001"/>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487680" y="365760"/>
            <a:ext cx="3048000" cy="914096"/>
          </a:xfrm>
        </p:spPr>
        <p:txBody>
          <a:bodyPr/>
          <a:lstStyle>
            <a:lvl1pPr>
              <a:defRPr sz="2200" baseline="0">
                <a:solidFill>
                  <a:schemeClr val="tx1"/>
                </a:solidFill>
              </a:defRPr>
            </a:lvl1pPr>
          </a:lstStyle>
          <a:p>
            <a:r>
              <a:rPr lang="en-US"/>
              <a:t>Click to add title of the research graphic</a:t>
            </a:r>
          </a:p>
        </p:txBody>
      </p:sp>
      <p:sp>
        <p:nvSpPr>
          <p:cNvPr id="5" name="Content Placeholder 4"/>
          <p:cNvSpPr>
            <a:spLocks noGrp="1"/>
          </p:cNvSpPr>
          <p:nvPr>
            <p:ph sz="quarter" idx="10" hasCustomPrompt="1"/>
          </p:nvPr>
        </p:nvSpPr>
        <p:spPr>
          <a:xfrm>
            <a:off x="4145280" y="2971224"/>
            <a:ext cx="7741920" cy="433965"/>
          </a:xfrm>
        </p:spPr>
        <p:txBody>
          <a:bodyPr anchor="ctr"/>
          <a:lstStyle>
            <a:lvl1pPr marL="0" indent="0" algn="ctr">
              <a:buNone/>
              <a:defRPr sz="1800"/>
            </a:lvl1pPr>
            <a:lvl3pPr>
              <a:buClr>
                <a:schemeClr val="tx2"/>
              </a:buClr>
              <a:defRPr/>
            </a:lvl3pPr>
            <a:lvl4pPr>
              <a:buClr>
                <a:schemeClr val="tx2"/>
              </a:buClr>
              <a:defRPr/>
            </a:lvl4pPr>
            <a:lvl5pPr>
              <a:buClr>
                <a:schemeClr val="tx2"/>
              </a:buClr>
              <a:defRPr/>
            </a:lvl5pPr>
          </a:lstStyle>
          <a:p>
            <a:pPr lvl="0"/>
            <a:r>
              <a:rPr lang="en-US"/>
              <a:t>Click icon to add a research graphic</a:t>
            </a:r>
          </a:p>
        </p:txBody>
      </p:sp>
      <p:sp>
        <p:nvSpPr>
          <p:cNvPr id="6" name="Source line"/>
          <p:cNvSpPr>
            <a:spLocks noGrp="1"/>
          </p:cNvSpPr>
          <p:nvPr>
            <p:ph type="body" sz="half" idx="2" hasCustomPrompt="1"/>
          </p:nvPr>
        </p:nvSpPr>
        <p:spPr>
          <a:xfrm>
            <a:off x="4145280" y="6077637"/>
            <a:ext cx="7741920" cy="323165"/>
          </a:xfrm>
        </p:spPr>
        <p:txBody>
          <a:bodyPr wrap="square" anchor="b" anchorCtr="0">
            <a:spAutoFit/>
          </a:bodyPr>
          <a:lstStyle>
            <a:lvl1pPr marL="0" indent="0" algn="l">
              <a:lnSpc>
                <a:spcPct val="100000"/>
              </a:lnSpc>
              <a:spcBef>
                <a:spcPts val="0"/>
              </a:spcBef>
              <a:spcAft>
                <a:spcPts val="0"/>
              </a:spcAft>
              <a:buNone/>
              <a:defRPr sz="900" b="0">
                <a:solidFill>
                  <a:schemeClr val="tx1"/>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Source line (will not appear in presentation mode if left blank)</a:t>
            </a:r>
          </a:p>
        </p:txBody>
      </p:sp>
    </p:spTree>
    <p:extLst>
      <p:ext uri="{BB962C8B-B14F-4D97-AF65-F5344CB8AC3E}">
        <p14:creationId xmlns:p14="http://schemas.microsoft.com/office/powerpoint/2010/main" val="982614335"/>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Only">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354826"/>
            <a:ext cx="11655840" cy="899665"/>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6101453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Insert Photo">
    <p:spTree>
      <p:nvGrpSpPr>
        <p:cNvPr id="1" name=""/>
        <p:cNvGrpSpPr/>
        <p:nvPr/>
      </p:nvGrpSpPr>
      <p:grpSpPr>
        <a:xfrm>
          <a:off x="0" y="0"/>
          <a:ext cx="0" cy="0"/>
          <a:chOff x="0" y="0"/>
          <a:chExt cx="0" cy="0"/>
        </a:xfrm>
      </p:grpSpPr>
      <p:sp>
        <p:nvSpPr>
          <p:cNvPr id="21" name="Title 1"/>
          <p:cNvSpPr>
            <a:spLocks noGrp="1"/>
          </p:cNvSpPr>
          <p:nvPr>
            <p:ph type="ctrTitle"/>
          </p:nvPr>
        </p:nvSpPr>
        <p:spPr>
          <a:xfrm>
            <a:off x="613786" y="851200"/>
            <a:ext cx="4699724" cy="1043599"/>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a:t>Click to edit Master title style</a:t>
            </a:r>
          </a:p>
        </p:txBody>
      </p:sp>
      <p:sp>
        <p:nvSpPr>
          <p:cNvPr id="22" name="Text Placeholder 132"/>
          <p:cNvSpPr>
            <a:spLocks noGrp="1"/>
          </p:cNvSpPr>
          <p:nvPr>
            <p:ph type="body" sz="quarter" idx="11"/>
          </p:nvPr>
        </p:nvSpPr>
        <p:spPr>
          <a:xfrm>
            <a:off x="622300" y="1930399"/>
            <a:ext cx="4724400" cy="3382923"/>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a:t>Click to edit Master text styles</a:t>
            </a:r>
          </a:p>
        </p:txBody>
      </p:sp>
      <p:cxnSp>
        <p:nvCxnSpPr>
          <p:cNvPr id="31" name="Straight Connector 30"/>
          <p:cNvCxnSpPr/>
          <p:nvPr userDrawn="1"/>
        </p:nvCxnSpPr>
        <p:spPr>
          <a:xfrm>
            <a:off x="13962495" y="1002665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156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Insert Photo">
    <p:spTree>
      <p:nvGrpSpPr>
        <p:cNvPr id="1" name=""/>
        <p:cNvGrpSpPr/>
        <p:nvPr/>
      </p:nvGrpSpPr>
      <p:grpSpPr>
        <a:xfrm>
          <a:off x="0" y="0"/>
          <a:ext cx="0" cy="0"/>
          <a:chOff x="0" y="0"/>
          <a:chExt cx="0" cy="0"/>
        </a:xfrm>
      </p:grpSpPr>
      <p:pic>
        <p:nvPicPr>
          <p:cNvPr id="41" name="Picture Placeholder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0" y="0"/>
            <a:ext cx="12192000" cy="2990334"/>
          </a:xfrm>
          <a:prstGeom prst="rect">
            <a:avLst/>
          </a:prstGeom>
        </p:spPr>
      </p:pic>
      <p:sp>
        <p:nvSpPr>
          <p:cNvPr id="20" name="Picture Placeholder 144"/>
          <p:cNvSpPr>
            <a:spLocks noGrp="1"/>
          </p:cNvSpPr>
          <p:nvPr>
            <p:ph type="pic" sz="quarter" idx="20" hasCustomPrompt="1"/>
          </p:nvPr>
        </p:nvSpPr>
        <p:spPr>
          <a:xfrm>
            <a:off x="0" y="1"/>
            <a:ext cx="12192000" cy="2990334"/>
          </a:xfrm>
          <a:prstGeom prst="rect">
            <a:avLst/>
          </a:prstGeom>
        </p:spPr>
        <p:txBody>
          <a:bodyPr anchor="ctr" anchorCtr="0">
            <a:noAutofit/>
          </a:bodyPr>
          <a:lstStyle>
            <a:lvl1pPr marL="0" indent="0" algn="ctr">
              <a:buNone/>
              <a:defRPr>
                <a:solidFill>
                  <a:schemeClr val="bg1"/>
                </a:solidFill>
              </a:defRPr>
            </a:lvl1pPr>
          </a:lstStyle>
          <a:p>
            <a:r>
              <a:rPr lang="en-US" dirty="0"/>
              <a:t>Drag picture here</a:t>
            </a:r>
          </a:p>
        </p:txBody>
      </p:sp>
      <p:sp>
        <p:nvSpPr>
          <p:cNvPr id="21" name="Title 1"/>
          <p:cNvSpPr>
            <a:spLocks noGrp="1"/>
          </p:cNvSpPr>
          <p:nvPr>
            <p:ph type="ctrTitle"/>
          </p:nvPr>
        </p:nvSpPr>
        <p:spPr>
          <a:xfrm>
            <a:off x="502680" y="3404879"/>
            <a:ext cx="3709102" cy="2065292"/>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dirty="0"/>
              <a:t>Click to edit Master title style</a:t>
            </a:r>
          </a:p>
        </p:txBody>
      </p:sp>
      <p:sp>
        <p:nvSpPr>
          <p:cNvPr id="22" name="Text Placeholder 132"/>
          <p:cNvSpPr>
            <a:spLocks noGrp="1"/>
          </p:cNvSpPr>
          <p:nvPr>
            <p:ph type="body" sz="quarter" idx="11"/>
          </p:nvPr>
        </p:nvSpPr>
        <p:spPr>
          <a:xfrm>
            <a:off x="4341091" y="3404879"/>
            <a:ext cx="7234611" cy="2065292"/>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19719849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Insert Photo">
    <p:spTree>
      <p:nvGrpSpPr>
        <p:cNvPr id="1" name=""/>
        <p:cNvGrpSpPr/>
        <p:nvPr/>
      </p:nvGrpSpPr>
      <p:grpSpPr>
        <a:xfrm>
          <a:off x="0" y="0"/>
          <a:ext cx="0" cy="0"/>
          <a:chOff x="0" y="0"/>
          <a:chExt cx="0" cy="0"/>
        </a:xfrm>
      </p:grpSpPr>
      <p:sp>
        <p:nvSpPr>
          <p:cNvPr id="20" name="Picture Placeholder 144"/>
          <p:cNvSpPr>
            <a:spLocks noGrp="1"/>
          </p:cNvSpPr>
          <p:nvPr>
            <p:ph type="pic" sz="quarter" idx="20"/>
          </p:nvPr>
        </p:nvSpPr>
        <p:spPr>
          <a:xfrm>
            <a:off x="0" y="1"/>
            <a:ext cx="12192000" cy="2990334"/>
          </a:xfrm>
          <a:prstGeom prst="rect">
            <a:avLst/>
          </a:prstGeom>
        </p:spPr>
        <p:txBody>
          <a:bodyPr anchor="ctr" anchorCtr="0">
            <a:noAutofit/>
          </a:bodyPr>
          <a:lstStyle>
            <a:lvl1pPr marL="0" indent="0" algn="ctr">
              <a:buNone/>
              <a:defRPr>
                <a:solidFill>
                  <a:schemeClr val="bg1">
                    <a:lumMod val="50000"/>
                  </a:schemeClr>
                </a:solidFill>
              </a:defRPr>
            </a:lvl1pPr>
          </a:lstStyle>
          <a:p>
            <a:endParaRPr lang="en-US" dirty="0"/>
          </a:p>
        </p:txBody>
      </p:sp>
      <p:sp>
        <p:nvSpPr>
          <p:cNvPr id="21" name="Title 1"/>
          <p:cNvSpPr>
            <a:spLocks noGrp="1"/>
          </p:cNvSpPr>
          <p:nvPr>
            <p:ph type="ctrTitle"/>
          </p:nvPr>
        </p:nvSpPr>
        <p:spPr>
          <a:xfrm>
            <a:off x="502680" y="3404879"/>
            <a:ext cx="3709102" cy="2065292"/>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dirty="0"/>
              <a:t>Click to edit Master title style</a:t>
            </a:r>
          </a:p>
        </p:txBody>
      </p:sp>
      <p:sp>
        <p:nvSpPr>
          <p:cNvPr id="22" name="Text Placeholder 132"/>
          <p:cNvSpPr>
            <a:spLocks noGrp="1"/>
          </p:cNvSpPr>
          <p:nvPr>
            <p:ph type="body" sz="quarter" idx="11"/>
          </p:nvPr>
        </p:nvSpPr>
        <p:spPr>
          <a:xfrm>
            <a:off x="4341091" y="3404879"/>
            <a:ext cx="7234611" cy="2065292"/>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26394620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98207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04151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all graphic Layout">
    <p:bg>
      <p:bgPr>
        <a:solidFill>
          <a:schemeClr val="bg1">
            <a:lumMod val="85000"/>
          </a:schemeClr>
        </a:solidFill>
        <a:effectLst/>
      </p:bgPr>
    </p:bg>
    <p:spTree>
      <p:nvGrpSpPr>
        <p:cNvPr id="1" name=""/>
        <p:cNvGrpSpPr/>
        <p:nvPr/>
      </p:nvGrpSpPr>
      <p:grpSpPr>
        <a:xfrm>
          <a:off x="0" y="0"/>
          <a:ext cx="0" cy="0"/>
          <a:chOff x="0" y="0"/>
          <a:chExt cx="0" cy="0"/>
        </a:xfrm>
      </p:grpSpPr>
      <p:sp>
        <p:nvSpPr>
          <p:cNvPr id="13" name="Rectangle 12"/>
          <p:cNvSpPr>
            <a:spLocks noChangeArrowheads="1"/>
          </p:cNvSpPr>
          <p:nvPr userDrawn="1"/>
        </p:nvSpPr>
        <p:spPr bwMode="auto">
          <a:xfrm>
            <a:off x="182880" y="0"/>
            <a:ext cx="12009120" cy="68580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 name="Rectangle 2"/>
          <p:cNvSpPr/>
          <p:nvPr userDrawn="1"/>
        </p:nvSpPr>
        <p:spPr>
          <a:xfrm>
            <a:off x="0" y="-1"/>
            <a:ext cx="3840480" cy="6858001"/>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487680" y="365760"/>
            <a:ext cx="3048000" cy="914096"/>
          </a:xfrm>
        </p:spPr>
        <p:txBody>
          <a:bodyPr/>
          <a:lstStyle>
            <a:lvl1pPr>
              <a:defRPr sz="2200" baseline="0">
                <a:solidFill>
                  <a:schemeClr val="tx1"/>
                </a:solidFill>
              </a:defRPr>
            </a:lvl1pPr>
          </a:lstStyle>
          <a:p>
            <a:r>
              <a:rPr lang="en-US"/>
              <a:t>Click to add title of the research graphic</a:t>
            </a:r>
          </a:p>
        </p:txBody>
      </p:sp>
      <p:sp>
        <p:nvSpPr>
          <p:cNvPr id="5" name="Content Placeholder 4"/>
          <p:cNvSpPr>
            <a:spLocks noGrp="1"/>
          </p:cNvSpPr>
          <p:nvPr>
            <p:ph sz="quarter" idx="10" hasCustomPrompt="1"/>
          </p:nvPr>
        </p:nvSpPr>
        <p:spPr>
          <a:xfrm>
            <a:off x="4145280" y="2971224"/>
            <a:ext cx="7741920" cy="433965"/>
          </a:xfrm>
        </p:spPr>
        <p:txBody>
          <a:bodyPr anchor="ctr"/>
          <a:lstStyle>
            <a:lvl1pPr marL="0" indent="0" algn="ctr">
              <a:buNone/>
              <a:defRPr sz="1800"/>
            </a:lvl1pPr>
            <a:lvl3pPr>
              <a:buClr>
                <a:schemeClr val="tx2"/>
              </a:buClr>
              <a:defRPr/>
            </a:lvl3pPr>
            <a:lvl4pPr>
              <a:buClr>
                <a:schemeClr val="tx2"/>
              </a:buClr>
              <a:defRPr/>
            </a:lvl4pPr>
            <a:lvl5pPr>
              <a:buClr>
                <a:schemeClr val="tx2"/>
              </a:buClr>
              <a:defRPr/>
            </a:lvl5pPr>
          </a:lstStyle>
          <a:p>
            <a:pPr lvl="0"/>
            <a:r>
              <a:rPr lang="en-US"/>
              <a:t>Click icon to add a research graphic</a:t>
            </a:r>
          </a:p>
        </p:txBody>
      </p:sp>
      <p:sp>
        <p:nvSpPr>
          <p:cNvPr id="6" name="Source line"/>
          <p:cNvSpPr>
            <a:spLocks noGrp="1"/>
          </p:cNvSpPr>
          <p:nvPr>
            <p:ph type="body" sz="half" idx="2" hasCustomPrompt="1"/>
          </p:nvPr>
        </p:nvSpPr>
        <p:spPr>
          <a:xfrm>
            <a:off x="4145280" y="6077637"/>
            <a:ext cx="7741920" cy="323165"/>
          </a:xfrm>
        </p:spPr>
        <p:txBody>
          <a:bodyPr wrap="square" anchor="b" anchorCtr="0">
            <a:spAutoFit/>
          </a:bodyPr>
          <a:lstStyle>
            <a:lvl1pPr marL="0" indent="0" algn="l">
              <a:lnSpc>
                <a:spcPct val="100000"/>
              </a:lnSpc>
              <a:spcBef>
                <a:spcPts val="0"/>
              </a:spcBef>
              <a:spcAft>
                <a:spcPts val="0"/>
              </a:spcAft>
              <a:buNone/>
              <a:defRPr sz="900" b="0">
                <a:solidFill>
                  <a:schemeClr val="tx1"/>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Source line (will not appear in presentation mode if left blank)</a:t>
            </a:r>
          </a:p>
        </p:txBody>
      </p:sp>
    </p:spTree>
    <p:extLst>
      <p:ext uri="{BB962C8B-B14F-4D97-AF65-F5344CB8AC3E}">
        <p14:creationId xmlns:p14="http://schemas.microsoft.com/office/powerpoint/2010/main" val="263961991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88020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Only">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354826"/>
            <a:ext cx="11655840" cy="899665"/>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42163857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7261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Insert Photo">
    <p:spTree>
      <p:nvGrpSpPr>
        <p:cNvPr id="1" name=""/>
        <p:cNvGrpSpPr/>
        <p:nvPr/>
      </p:nvGrpSpPr>
      <p:grpSpPr>
        <a:xfrm>
          <a:off x="0" y="0"/>
          <a:ext cx="0" cy="0"/>
          <a:chOff x="0" y="0"/>
          <a:chExt cx="0" cy="0"/>
        </a:xfrm>
      </p:grpSpPr>
      <p:sp>
        <p:nvSpPr>
          <p:cNvPr id="21" name="Title 1"/>
          <p:cNvSpPr>
            <a:spLocks noGrp="1"/>
          </p:cNvSpPr>
          <p:nvPr>
            <p:ph type="ctrTitle"/>
          </p:nvPr>
        </p:nvSpPr>
        <p:spPr>
          <a:xfrm>
            <a:off x="613786" y="851200"/>
            <a:ext cx="4699724" cy="1043599"/>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a:t>Click to edit Master title style</a:t>
            </a:r>
          </a:p>
        </p:txBody>
      </p:sp>
      <p:sp>
        <p:nvSpPr>
          <p:cNvPr id="22" name="Text Placeholder 132"/>
          <p:cNvSpPr>
            <a:spLocks noGrp="1"/>
          </p:cNvSpPr>
          <p:nvPr>
            <p:ph type="body" sz="quarter" idx="11"/>
          </p:nvPr>
        </p:nvSpPr>
        <p:spPr>
          <a:xfrm>
            <a:off x="622300" y="1930399"/>
            <a:ext cx="4724400" cy="3382923"/>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a:t>Click to edit Master text styles</a:t>
            </a:r>
          </a:p>
        </p:txBody>
      </p:sp>
      <p:cxnSp>
        <p:nvCxnSpPr>
          <p:cNvPr id="31" name="Straight Connector 30"/>
          <p:cNvCxnSpPr/>
          <p:nvPr userDrawn="1"/>
        </p:nvCxnSpPr>
        <p:spPr>
          <a:xfrm>
            <a:off x="13962495" y="1002665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0060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Insert Photo">
    <p:spTree>
      <p:nvGrpSpPr>
        <p:cNvPr id="1" name=""/>
        <p:cNvGrpSpPr/>
        <p:nvPr/>
      </p:nvGrpSpPr>
      <p:grpSpPr>
        <a:xfrm>
          <a:off x="0" y="0"/>
          <a:ext cx="0" cy="0"/>
          <a:chOff x="0" y="0"/>
          <a:chExt cx="0" cy="0"/>
        </a:xfrm>
      </p:grpSpPr>
      <p:pic>
        <p:nvPicPr>
          <p:cNvPr id="41" name="Picture Placeholder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0" y="0"/>
            <a:ext cx="12192000" cy="2990334"/>
          </a:xfrm>
          <a:prstGeom prst="rect">
            <a:avLst/>
          </a:prstGeom>
        </p:spPr>
      </p:pic>
      <p:sp>
        <p:nvSpPr>
          <p:cNvPr id="20" name="Picture Placeholder 144"/>
          <p:cNvSpPr>
            <a:spLocks noGrp="1"/>
          </p:cNvSpPr>
          <p:nvPr>
            <p:ph type="pic" sz="quarter" idx="20" hasCustomPrompt="1"/>
          </p:nvPr>
        </p:nvSpPr>
        <p:spPr>
          <a:xfrm>
            <a:off x="0" y="1"/>
            <a:ext cx="12192000" cy="2990334"/>
          </a:xfrm>
          <a:prstGeom prst="rect">
            <a:avLst/>
          </a:prstGeom>
        </p:spPr>
        <p:txBody>
          <a:bodyPr anchor="ctr" anchorCtr="0">
            <a:noAutofit/>
          </a:bodyPr>
          <a:lstStyle>
            <a:lvl1pPr marL="0" indent="0" algn="ctr">
              <a:buNone/>
              <a:defRPr>
                <a:solidFill>
                  <a:schemeClr val="bg1"/>
                </a:solidFill>
              </a:defRPr>
            </a:lvl1pPr>
          </a:lstStyle>
          <a:p>
            <a:r>
              <a:rPr lang="en-US" dirty="0"/>
              <a:t>Drag picture here</a:t>
            </a:r>
          </a:p>
        </p:txBody>
      </p:sp>
      <p:sp>
        <p:nvSpPr>
          <p:cNvPr id="21" name="Title 1"/>
          <p:cNvSpPr>
            <a:spLocks noGrp="1"/>
          </p:cNvSpPr>
          <p:nvPr>
            <p:ph type="ctrTitle"/>
          </p:nvPr>
        </p:nvSpPr>
        <p:spPr>
          <a:xfrm>
            <a:off x="502680" y="3404879"/>
            <a:ext cx="3709102" cy="2065292"/>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dirty="0"/>
              <a:t>Click to edit Master title style</a:t>
            </a:r>
          </a:p>
        </p:txBody>
      </p:sp>
      <p:sp>
        <p:nvSpPr>
          <p:cNvPr id="22" name="Text Placeholder 132"/>
          <p:cNvSpPr>
            <a:spLocks noGrp="1"/>
          </p:cNvSpPr>
          <p:nvPr>
            <p:ph type="body" sz="quarter" idx="11"/>
          </p:nvPr>
        </p:nvSpPr>
        <p:spPr>
          <a:xfrm>
            <a:off x="4341091" y="3404879"/>
            <a:ext cx="7234611" cy="2065292"/>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2742196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Insert Photo">
    <p:spTree>
      <p:nvGrpSpPr>
        <p:cNvPr id="1" name=""/>
        <p:cNvGrpSpPr/>
        <p:nvPr/>
      </p:nvGrpSpPr>
      <p:grpSpPr>
        <a:xfrm>
          <a:off x="0" y="0"/>
          <a:ext cx="0" cy="0"/>
          <a:chOff x="0" y="0"/>
          <a:chExt cx="0" cy="0"/>
        </a:xfrm>
      </p:grpSpPr>
      <p:sp>
        <p:nvSpPr>
          <p:cNvPr id="20" name="Picture Placeholder 144"/>
          <p:cNvSpPr>
            <a:spLocks noGrp="1"/>
          </p:cNvSpPr>
          <p:nvPr>
            <p:ph type="pic" sz="quarter" idx="20"/>
          </p:nvPr>
        </p:nvSpPr>
        <p:spPr>
          <a:xfrm>
            <a:off x="0" y="1"/>
            <a:ext cx="12192000" cy="2990334"/>
          </a:xfrm>
          <a:prstGeom prst="rect">
            <a:avLst/>
          </a:prstGeom>
        </p:spPr>
        <p:txBody>
          <a:bodyPr anchor="ctr" anchorCtr="0">
            <a:noAutofit/>
          </a:bodyPr>
          <a:lstStyle>
            <a:lvl1pPr marL="0" indent="0" algn="ctr">
              <a:buNone/>
              <a:defRPr>
                <a:solidFill>
                  <a:schemeClr val="bg1">
                    <a:lumMod val="50000"/>
                  </a:schemeClr>
                </a:solidFill>
              </a:defRPr>
            </a:lvl1pPr>
          </a:lstStyle>
          <a:p>
            <a:endParaRPr lang="en-US" dirty="0"/>
          </a:p>
        </p:txBody>
      </p:sp>
      <p:sp>
        <p:nvSpPr>
          <p:cNvPr id="21" name="Title 1"/>
          <p:cNvSpPr>
            <a:spLocks noGrp="1"/>
          </p:cNvSpPr>
          <p:nvPr>
            <p:ph type="ctrTitle"/>
          </p:nvPr>
        </p:nvSpPr>
        <p:spPr>
          <a:xfrm>
            <a:off x="502680" y="3404879"/>
            <a:ext cx="3709102" cy="2065292"/>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dirty="0"/>
              <a:t>Click to edit Master title style</a:t>
            </a:r>
          </a:p>
        </p:txBody>
      </p:sp>
      <p:sp>
        <p:nvSpPr>
          <p:cNvPr id="22" name="Text Placeholder 132"/>
          <p:cNvSpPr>
            <a:spLocks noGrp="1"/>
          </p:cNvSpPr>
          <p:nvPr>
            <p:ph type="body" sz="quarter" idx="11"/>
          </p:nvPr>
        </p:nvSpPr>
        <p:spPr>
          <a:xfrm>
            <a:off x="4341091" y="3404879"/>
            <a:ext cx="7234611" cy="2065292"/>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41265719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General_Blank_Thin">
    <p:spTree>
      <p:nvGrpSpPr>
        <p:cNvPr id="1" name=""/>
        <p:cNvGrpSpPr/>
        <p:nvPr/>
      </p:nvGrpSpPr>
      <p:grpSpPr>
        <a:xfrm>
          <a:off x="0" y="0"/>
          <a:ext cx="0" cy="0"/>
          <a:chOff x="0" y="0"/>
          <a:chExt cx="0" cy="0"/>
        </a:xfrm>
      </p:grpSpPr>
      <p:sp>
        <p:nvSpPr>
          <p:cNvPr id="2" name="Title 1"/>
          <p:cNvSpPr>
            <a:spLocks noGrp="1"/>
          </p:cNvSpPr>
          <p:nvPr>
            <p:ph type="title"/>
          </p:nvPr>
        </p:nvSpPr>
        <p:spPr>
          <a:xfrm>
            <a:off x="330200" y="289511"/>
            <a:ext cx="3780246" cy="899665"/>
          </a:xfrm>
        </p:spPr>
        <p:txBody>
          <a:bodyPr/>
          <a:lstStyle>
            <a:lvl1pPr>
              <a:defRPr sz="4000">
                <a:solidFill>
                  <a:schemeClr val="tx1"/>
                </a:solidFill>
              </a:defRPr>
            </a:lvl1pPr>
          </a:lstStyle>
          <a:p>
            <a:r>
              <a:rPr lang="en-US"/>
              <a:t>Click to edit Master title style</a:t>
            </a:r>
          </a:p>
        </p:txBody>
      </p:sp>
      <p:sp>
        <p:nvSpPr>
          <p:cNvPr id="13" name="Text Placeholder 3"/>
          <p:cNvSpPr>
            <a:spLocks noGrp="1"/>
          </p:cNvSpPr>
          <p:nvPr>
            <p:ph type="body" sz="quarter" idx="10"/>
          </p:nvPr>
        </p:nvSpPr>
        <p:spPr>
          <a:xfrm>
            <a:off x="330201" y="1604086"/>
            <a:ext cx="3780245" cy="406265"/>
          </a:xfrm>
        </p:spPr>
        <p:txBody>
          <a:bodyPr wrap="square">
            <a:spAutoFit/>
          </a:bodyPr>
          <a:lstStyle>
            <a:lvl1pPr marL="0" indent="0">
              <a:spcBef>
                <a:spcPts val="1200"/>
              </a:spcBef>
              <a:buClr>
                <a:schemeClr val="tx1"/>
              </a:buClr>
              <a:buFont typeface="Arial" pitchFamily="34" charset="0"/>
              <a:buNone/>
              <a:defRPr sz="1600">
                <a:solidFill>
                  <a:schemeClr val="tx1"/>
                </a:solidFill>
                <a:latin typeface="+mn-lt"/>
              </a:defRPr>
            </a:lvl1pPr>
            <a:lvl2pPr marL="292101" indent="0">
              <a:buNone/>
              <a:defRPr sz="2353">
                <a:solidFill>
                  <a:schemeClr val="bg1"/>
                </a:solidFill>
                <a:latin typeface="+mn-lt"/>
              </a:defRPr>
            </a:lvl2pPr>
            <a:lvl3pPr marL="520702" indent="0">
              <a:buNone/>
              <a:tabLst/>
              <a:defRPr sz="1961">
                <a:solidFill>
                  <a:schemeClr val="bg1"/>
                </a:solidFill>
                <a:latin typeface="+mn-lt"/>
              </a:defRPr>
            </a:lvl3pPr>
            <a:lvl4pPr marL="685802" indent="0">
              <a:buNone/>
              <a:defRPr>
                <a:solidFill>
                  <a:schemeClr val="bg1"/>
                </a:solidFill>
                <a:latin typeface="+mn-lt"/>
              </a:defRPr>
            </a:lvl4pPr>
            <a:lvl5pPr marL="863603" indent="0">
              <a:buNone/>
              <a:tabLst/>
              <a:defRPr>
                <a:solidFill>
                  <a:schemeClr val="bg1"/>
                </a:solidFill>
                <a:latin typeface="+mn-lt"/>
              </a:defRPr>
            </a:lvl5pPr>
          </a:lstStyle>
          <a:p>
            <a:pPr lvl="0"/>
            <a:r>
              <a:rPr lang="en-US"/>
              <a:t>Edit Master text styles</a:t>
            </a:r>
          </a:p>
        </p:txBody>
      </p:sp>
      <p:sp>
        <p:nvSpPr>
          <p:cNvPr id="14" name="Text Placeholder 3"/>
          <p:cNvSpPr>
            <a:spLocks noGrp="1"/>
          </p:cNvSpPr>
          <p:nvPr>
            <p:ph type="body" sz="quarter" idx="11"/>
          </p:nvPr>
        </p:nvSpPr>
        <p:spPr>
          <a:xfrm>
            <a:off x="768109" y="6069507"/>
            <a:ext cx="3329638" cy="378565"/>
          </a:xfrm>
        </p:spPr>
        <p:txBody>
          <a:bodyPr wrap="square" anchor="ctr" anchorCtr="0">
            <a:spAutoFit/>
          </a:bodyPr>
          <a:lstStyle>
            <a:lvl1pPr marL="0" indent="0">
              <a:spcBef>
                <a:spcPts val="1200"/>
              </a:spcBef>
              <a:buClr>
                <a:schemeClr val="tx1"/>
              </a:buClr>
              <a:buFont typeface="Arial" pitchFamily="34" charset="0"/>
              <a:buNone/>
              <a:defRPr sz="1400">
                <a:solidFill>
                  <a:schemeClr val="tx1"/>
                </a:solidFill>
                <a:latin typeface="+mn-lt"/>
              </a:defRPr>
            </a:lvl1pPr>
            <a:lvl2pPr marL="292101" indent="0">
              <a:buNone/>
              <a:defRPr sz="2353">
                <a:solidFill>
                  <a:schemeClr val="bg1"/>
                </a:solidFill>
                <a:latin typeface="+mn-lt"/>
              </a:defRPr>
            </a:lvl2pPr>
            <a:lvl3pPr marL="520702" indent="0">
              <a:buNone/>
              <a:tabLst/>
              <a:defRPr sz="1961">
                <a:solidFill>
                  <a:schemeClr val="bg1"/>
                </a:solidFill>
                <a:latin typeface="+mn-lt"/>
              </a:defRPr>
            </a:lvl3pPr>
            <a:lvl4pPr marL="685802" indent="0">
              <a:buNone/>
              <a:defRPr>
                <a:solidFill>
                  <a:schemeClr val="bg1"/>
                </a:solidFill>
                <a:latin typeface="+mn-lt"/>
              </a:defRPr>
            </a:lvl4pPr>
            <a:lvl5pPr marL="863603" indent="0">
              <a:buNone/>
              <a:tabLst/>
              <a:defRPr>
                <a:solidFill>
                  <a:schemeClr val="bg1"/>
                </a:solidFill>
                <a:latin typeface="+mn-lt"/>
              </a:defRPr>
            </a:lvl5pPr>
          </a:lstStyle>
          <a:p>
            <a:pPr lvl="0"/>
            <a:r>
              <a:rPr lang="en-US"/>
              <a:t>Edit Master text styles</a:t>
            </a:r>
          </a:p>
        </p:txBody>
      </p:sp>
    </p:spTree>
    <p:extLst>
      <p:ext uri="{BB962C8B-B14F-4D97-AF65-F5344CB8AC3E}">
        <p14:creationId xmlns:p14="http://schemas.microsoft.com/office/powerpoint/2010/main" val="19721685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theme" Target="../theme/theme3.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7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72858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031059"/>
            <a:ext cx="11653521" cy="207633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5" name="Group 14"/>
          <p:cNvGrpSpPr/>
          <p:nvPr userDrawn="1"/>
        </p:nvGrpSpPr>
        <p:grpSpPr>
          <a:xfrm>
            <a:off x="12299576" y="0"/>
            <a:ext cx="331694" cy="5622724"/>
            <a:chOff x="12263718" y="0"/>
            <a:chExt cx="555812" cy="5622724"/>
          </a:xfrm>
        </p:grpSpPr>
        <p:sp>
          <p:nvSpPr>
            <p:cNvPr id="3" name="Rectangle 2"/>
            <p:cNvSpPr/>
            <p:nvPr userDrawn="1"/>
          </p:nvSpPr>
          <p:spPr bwMode="auto">
            <a:xfrm>
              <a:off x="12263718" y="0"/>
              <a:ext cx="555812" cy="5558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2263718" y="633364"/>
              <a:ext cx="555812" cy="555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auto">
            <a:xfrm>
              <a:off x="12263718" y="1266728"/>
              <a:ext cx="555812" cy="5558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12263718" y="1900092"/>
              <a:ext cx="555812" cy="55581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2263718" y="2533456"/>
              <a:ext cx="555812" cy="5558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2263718" y="3166820"/>
              <a:ext cx="555812" cy="55581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12263718" y="3800184"/>
              <a:ext cx="555812" cy="55581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userDrawn="1"/>
          </p:nvSpPr>
          <p:spPr bwMode="auto">
            <a:xfrm>
              <a:off x="12263718" y="4433548"/>
              <a:ext cx="555812" cy="555812"/>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12263718" y="5066912"/>
              <a:ext cx="555812" cy="5558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2622326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4" r:id="rId4"/>
    <p:sldLayoutId id="2147483676" r:id="rId5"/>
    <p:sldLayoutId id="2147483677" r:id="rId6"/>
    <p:sldLayoutId id="2147483678" r:id="rId7"/>
  </p:sldLayoutIdLst>
  <p:transition>
    <p:fade/>
  </p:transition>
  <p:txStyles>
    <p:titleStyle>
      <a:lvl1pPr marL="0" algn="l" defTabSz="914367" rtl="0" eaLnBrk="1" latinLnBrk="0" hangingPunct="1">
        <a:lnSpc>
          <a:spcPct val="90000"/>
        </a:lnSpc>
        <a:spcBef>
          <a:spcPct val="0"/>
        </a:spcBef>
        <a:buNone/>
        <a:defRPr lang="en-US" sz="4400" b="0" kern="1200" cap="none" spc="-100" baseline="0" dirty="0">
          <a:ln w="3175">
            <a:noFill/>
          </a:ln>
          <a:gradFill>
            <a:gsLst>
              <a:gs pos="62564">
                <a:schemeClr val="accent1"/>
              </a:gs>
              <a:gs pos="55000">
                <a:schemeClr val="accent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72858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031059"/>
            <a:ext cx="11653521" cy="207633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5" name="Group 14"/>
          <p:cNvGrpSpPr/>
          <p:nvPr userDrawn="1"/>
        </p:nvGrpSpPr>
        <p:grpSpPr>
          <a:xfrm>
            <a:off x="12299576" y="0"/>
            <a:ext cx="331694" cy="5622724"/>
            <a:chOff x="12263718" y="0"/>
            <a:chExt cx="555812" cy="5622724"/>
          </a:xfrm>
        </p:grpSpPr>
        <p:sp>
          <p:nvSpPr>
            <p:cNvPr id="3" name="Rectangle 2"/>
            <p:cNvSpPr/>
            <p:nvPr userDrawn="1"/>
          </p:nvSpPr>
          <p:spPr bwMode="auto">
            <a:xfrm>
              <a:off x="12263718" y="0"/>
              <a:ext cx="555812" cy="5558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2263718" y="633364"/>
              <a:ext cx="555812" cy="5558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auto">
            <a:xfrm>
              <a:off x="12263718" y="1266728"/>
              <a:ext cx="555812" cy="5558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12263718" y="1900092"/>
              <a:ext cx="555812" cy="55581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userDrawn="1"/>
          </p:nvSpPr>
          <p:spPr bwMode="auto">
            <a:xfrm>
              <a:off x="12263718" y="2533456"/>
              <a:ext cx="555812" cy="55581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userDrawn="1"/>
          </p:nvSpPr>
          <p:spPr bwMode="auto">
            <a:xfrm>
              <a:off x="12263718" y="3166820"/>
              <a:ext cx="555812" cy="55581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userDrawn="1"/>
          </p:nvSpPr>
          <p:spPr bwMode="auto">
            <a:xfrm>
              <a:off x="12263718" y="3800184"/>
              <a:ext cx="555812" cy="55581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userDrawn="1"/>
          </p:nvSpPr>
          <p:spPr bwMode="auto">
            <a:xfrm>
              <a:off x="12263718" y="4433548"/>
              <a:ext cx="555812" cy="555812"/>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userDrawn="1"/>
          </p:nvSpPr>
          <p:spPr bwMode="auto">
            <a:xfrm>
              <a:off x="12263718" y="5066912"/>
              <a:ext cx="555812" cy="5558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9165721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Lst>
  <p:transition>
    <p:fade/>
  </p:transition>
  <p:txStyles>
    <p:titleStyle>
      <a:lvl1pPr marL="0" algn="l" defTabSz="914367" rtl="0" eaLnBrk="1" latinLnBrk="0" hangingPunct="1">
        <a:lnSpc>
          <a:spcPct val="90000"/>
        </a:lnSpc>
        <a:spcBef>
          <a:spcPct val="0"/>
        </a:spcBef>
        <a:buNone/>
        <a:defRPr lang="en-US" sz="4400" b="0" kern="1200" cap="none" spc="-100" baseline="0" dirty="0">
          <a:ln w="3175">
            <a:noFill/>
          </a:ln>
          <a:gradFill>
            <a:gsLst>
              <a:gs pos="62564">
                <a:schemeClr val="accent1"/>
              </a:gs>
              <a:gs pos="55000">
                <a:schemeClr val="accent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tiff"/></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free/free-account-faq/" TargetMode="External"/><Relationship Id="rId2" Type="http://schemas.openxmlformats.org/officeDocument/2006/relationships/hyperlink" Target="https://visualstudio.microsoft.com/dev-essentia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artner.microsoft.com/en-us/membership/internal-use-software#tab-content-1" TargetMode="External"/><Relationship Id="rId2" Type="http://schemas.openxmlformats.org/officeDocument/2006/relationships/hyperlink" Target="https://partner.microsoft.com/en-us/membership/core-benefits#tab-content-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pricing/member-offers/student-starter/" TargetMode="External"/><Relationship Id="rId2" Type="http://schemas.openxmlformats.org/officeDocument/2006/relationships/hyperlink" Target="https://visualstudio.microsoft.com/vs/pric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learn/az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icrosoft.com/en-us/learning/azure-exams.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504209"/>
            <a:ext cx="8791575" cy="1005754"/>
          </a:xfrm>
        </p:spPr>
        <p:txBody>
          <a:bodyPr/>
          <a:lstStyle/>
          <a:p>
            <a:r>
              <a:rPr lang="en-US" dirty="0" smtClean="0"/>
              <a:t>Intro to Azure</a:t>
            </a:r>
            <a:endParaRPr lang="en-US" dirty="0"/>
          </a:p>
        </p:txBody>
      </p:sp>
      <p:sp>
        <p:nvSpPr>
          <p:cNvPr id="3" name="Subtitle 2"/>
          <p:cNvSpPr>
            <a:spLocks noGrp="1"/>
          </p:cNvSpPr>
          <p:nvPr>
            <p:ph type="subTitle" idx="1"/>
          </p:nvPr>
        </p:nvSpPr>
        <p:spPr>
          <a:xfrm>
            <a:off x="2738869" y="3509963"/>
            <a:ext cx="8791575" cy="2965017"/>
          </a:xfrm>
        </p:spPr>
        <p:txBody>
          <a:bodyPr/>
          <a:lstStyle/>
          <a:p>
            <a:r>
              <a:rPr lang="en-US" dirty="0" smtClean="0">
                <a:solidFill>
                  <a:schemeClr val="tx1"/>
                </a:solidFill>
              </a:rPr>
              <a:t>Presented By: </a:t>
            </a:r>
          </a:p>
          <a:p>
            <a:r>
              <a:rPr lang="en-US" dirty="0" smtClean="0">
                <a:solidFill>
                  <a:schemeClr val="tx1"/>
                </a:solidFill>
              </a:rPr>
              <a:t>$TOM = @{</a:t>
            </a:r>
          </a:p>
          <a:p>
            <a:r>
              <a:rPr lang="en-US" dirty="0">
                <a:solidFill>
                  <a:schemeClr val="tx1"/>
                </a:solidFill>
              </a:rPr>
              <a:t>	</a:t>
            </a:r>
            <a:r>
              <a:rPr lang="en-US" cap="none" dirty="0" smtClean="0">
                <a:solidFill>
                  <a:schemeClr val="tx1"/>
                </a:solidFill>
              </a:rPr>
              <a:t>Name = “Tom Peffers”; </a:t>
            </a:r>
          </a:p>
          <a:p>
            <a:r>
              <a:rPr lang="en-US" cap="none" dirty="0">
                <a:solidFill>
                  <a:schemeClr val="tx1"/>
                </a:solidFill>
              </a:rPr>
              <a:t>	</a:t>
            </a:r>
            <a:r>
              <a:rPr lang="en-US" cap="none" dirty="0" smtClean="0">
                <a:solidFill>
                  <a:schemeClr val="tx1"/>
                </a:solidFill>
              </a:rPr>
              <a:t>Job = “Solutions Architect</a:t>
            </a:r>
            <a:r>
              <a:rPr lang="en-US" dirty="0" smtClean="0">
                <a:solidFill>
                  <a:schemeClr val="tx1"/>
                </a:solidFill>
              </a:rPr>
              <a:t> </a:t>
            </a:r>
            <a:r>
              <a:rPr lang="en-US" cap="none" dirty="0" smtClean="0">
                <a:solidFill>
                  <a:schemeClr val="tx1"/>
                </a:solidFill>
              </a:rPr>
              <a:t>@ </a:t>
            </a:r>
            <a:r>
              <a:rPr lang="en-US" cap="none" dirty="0" err="1" smtClean="0">
                <a:solidFill>
                  <a:schemeClr val="tx1"/>
                </a:solidFill>
              </a:rPr>
              <a:t>Sada</a:t>
            </a:r>
            <a:r>
              <a:rPr lang="en-US" cap="none" dirty="0" smtClean="0">
                <a:solidFill>
                  <a:schemeClr val="tx1"/>
                </a:solidFill>
              </a:rPr>
              <a:t> Systems</a:t>
            </a:r>
            <a:r>
              <a:rPr lang="en-US" dirty="0" smtClean="0">
                <a:solidFill>
                  <a:schemeClr val="tx1"/>
                </a:solidFill>
              </a:rPr>
              <a:t>”;</a:t>
            </a:r>
          </a:p>
          <a:p>
            <a:r>
              <a:rPr lang="en-US" dirty="0">
                <a:solidFill>
                  <a:schemeClr val="tx1"/>
                </a:solidFill>
              </a:rPr>
              <a:t>	</a:t>
            </a:r>
            <a:r>
              <a:rPr lang="en-US" cap="none" dirty="0" smtClean="0">
                <a:solidFill>
                  <a:schemeClr val="tx1"/>
                </a:solidFill>
              </a:rPr>
              <a:t>Verbose = $true;</a:t>
            </a:r>
          </a:p>
          <a:p>
            <a:r>
              <a:rPr lang="en-US" dirty="0" smtClean="0">
                <a:solidFill>
                  <a:schemeClr val="tx1"/>
                </a:solidFill>
              </a:rPr>
              <a:t>}</a:t>
            </a:r>
            <a:endParaRPr lang="en-US" dirty="0">
              <a:solidFill>
                <a:schemeClr val="tx1"/>
              </a:solidFill>
            </a:endParaRPr>
          </a:p>
        </p:txBody>
      </p:sp>
      <p:sp>
        <p:nvSpPr>
          <p:cNvPr id="5" name="Title 1"/>
          <p:cNvSpPr txBox="1">
            <a:spLocks/>
          </p:cNvSpPr>
          <p:nvPr/>
        </p:nvSpPr>
        <p:spPr>
          <a:xfrm>
            <a:off x="1488497" y="339435"/>
            <a:ext cx="9847985" cy="13231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4400" b="1" cap="none" dirty="0" err="1" smtClean="0">
                <a:latin typeface="+mn-lt"/>
              </a:rPr>
              <a:t>NorCal</a:t>
            </a:r>
            <a:r>
              <a:rPr lang="en-US" sz="4400" b="1" cap="none" dirty="0" smtClean="0">
                <a:latin typeface="+mn-lt"/>
              </a:rPr>
              <a:t> PowerShell &amp; Azure </a:t>
            </a:r>
            <a:r>
              <a:rPr lang="en-US" sz="4400" b="1" cap="none" dirty="0" err="1" smtClean="0">
                <a:latin typeface="+mn-lt"/>
              </a:rPr>
              <a:t>UserGroup</a:t>
            </a:r>
            <a:endParaRPr lang="en-US" sz="4400" b="1" cap="none" dirty="0">
              <a:latin typeface="+mn-lt"/>
            </a:endParaRPr>
          </a:p>
        </p:txBody>
      </p:sp>
    </p:spTree>
    <p:extLst>
      <p:ext uri="{BB962C8B-B14F-4D97-AF65-F5344CB8AC3E}">
        <p14:creationId xmlns:p14="http://schemas.microsoft.com/office/powerpoint/2010/main" val="337432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192" y="2384973"/>
            <a:ext cx="5818908" cy="1478570"/>
          </a:xfrm>
        </p:spPr>
        <p:txBody>
          <a:bodyPr/>
          <a:lstStyle/>
          <a:p>
            <a:r>
              <a:rPr lang="en-US" dirty="0" smtClean="0"/>
              <a:t>Azure Platform Overview</a:t>
            </a:r>
            <a:endParaRPr lang="en-US" dirty="0"/>
          </a:p>
        </p:txBody>
      </p:sp>
    </p:spTree>
    <p:extLst>
      <p:ext uri="{BB962C8B-B14F-4D97-AF65-F5344CB8AC3E}">
        <p14:creationId xmlns:p14="http://schemas.microsoft.com/office/powerpoint/2010/main" val="422194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7DBA6034-A671-4742-A227-DFBB740270AC}"/>
              </a:ext>
            </a:extLst>
          </p:cNvPr>
          <p:cNvSpPr/>
          <p:nvPr/>
        </p:nvSpPr>
        <p:spPr>
          <a:xfrm>
            <a:off x="13854" y="-24809"/>
            <a:ext cx="12192000" cy="1546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19D4B955-89CE-40CD-BB13-1E51F2608666}"/>
              </a:ext>
            </a:extLst>
          </p:cNvPr>
          <p:cNvSpPr>
            <a:spLocks noGrp="1"/>
          </p:cNvSpPr>
          <p:nvPr>
            <p:ph type="title"/>
          </p:nvPr>
        </p:nvSpPr>
        <p:spPr>
          <a:xfrm>
            <a:off x="269240" y="354826"/>
            <a:ext cx="11655840" cy="899665"/>
          </a:xfrm>
        </p:spPr>
        <p:txBody>
          <a:bodyPr/>
          <a:lstStyle/>
          <a:p>
            <a:r>
              <a:rPr lang="en-US" sz="4000" dirty="0"/>
              <a:t>IaaS Overview</a:t>
            </a:r>
          </a:p>
        </p:txBody>
      </p:sp>
      <p:sp>
        <p:nvSpPr>
          <p:cNvPr id="148" name="TextBox 147">
            <a:extLst>
              <a:ext uri="{FF2B5EF4-FFF2-40B4-BE49-F238E27FC236}">
                <a16:creationId xmlns:a16="http://schemas.microsoft.com/office/drawing/2014/main" id="{11FB6D9E-315A-4FB3-B9E0-86C72DD17414}"/>
              </a:ext>
            </a:extLst>
          </p:cNvPr>
          <p:cNvSpPr txBox="1"/>
          <p:nvPr/>
        </p:nvSpPr>
        <p:spPr>
          <a:xfrm>
            <a:off x="5440415" y="6457519"/>
            <a:ext cx="1443024" cy="244682"/>
          </a:xfrm>
          <a:prstGeom prst="rect">
            <a:avLst/>
          </a:prstGeom>
          <a:solidFill>
            <a:schemeClr val="accent1"/>
          </a:solidFill>
          <a:ln>
            <a:noFill/>
          </a:ln>
        </p:spPr>
        <p:txBody>
          <a:bodyPr wrap="none" lIns="91440" tIns="45720" rIns="91440" bIns="45720"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Managed by vendor</a:t>
            </a:r>
          </a:p>
        </p:txBody>
      </p:sp>
      <p:sp>
        <p:nvSpPr>
          <p:cNvPr id="150" name="TextBox 149">
            <a:extLst>
              <a:ext uri="{FF2B5EF4-FFF2-40B4-BE49-F238E27FC236}">
                <a16:creationId xmlns:a16="http://schemas.microsoft.com/office/drawing/2014/main" id="{893876BE-CA30-42B8-8340-6DDD1DBA559D}"/>
              </a:ext>
            </a:extLst>
          </p:cNvPr>
          <p:cNvSpPr txBox="1"/>
          <p:nvPr/>
        </p:nvSpPr>
        <p:spPr>
          <a:xfrm>
            <a:off x="3972075" y="6457519"/>
            <a:ext cx="1443023" cy="244682"/>
          </a:xfrm>
          <a:prstGeom prst="rect">
            <a:avLst/>
          </a:prstGeom>
          <a:solidFill>
            <a:srgbClr val="979797"/>
          </a:solidFill>
          <a:ln>
            <a:noFill/>
          </a:ln>
        </p:spPr>
        <p:txBody>
          <a:bodyPr wrap="square" lIns="91440" tIns="45720" rIns="91440" bIns="45720"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a:ea typeface="+mn-ea"/>
                <a:cs typeface="+mn-cs"/>
              </a:rPr>
              <a:t>You manage</a:t>
            </a:r>
          </a:p>
        </p:txBody>
      </p:sp>
      <p:grpSp>
        <p:nvGrpSpPr>
          <p:cNvPr id="96" name="Group 95">
            <a:extLst>
              <a:ext uri="{FF2B5EF4-FFF2-40B4-BE49-F238E27FC236}">
                <a16:creationId xmlns:a16="http://schemas.microsoft.com/office/drawing/2014/main" id="{42D45B49-446A-411B-AA50-3615AA4EBEF6}"/>
              </a:ext>
            </a:extLst>
          </p:cNvPr>
          <p:cNvGrpSpPr/>
          <p:nvPr/>
        </p:nvGrpSpPr>
        <p:grpSpPr>
          <a:xfrm>
            <a:off x="10493788" y="0"/>
            <a:ext cx="1889142" cy="6858000"/>
            <a:chOff x="10493788" y="0"/>
            <a:chExt cx="1889142" cy="6858000"/>
          </a:xfrm>
        </p:grpSpPr>
        <p:sp>
          <p:nvSpPr>
            <p:cNvPr id="97" name="Rectangle 96">
              <a:extLst>
                <a:ext uri="{FF2B5EF4-FFF2-40B4-BE49-F238E27FC236}">
                  <a16:creationId xmlns:a16="http://schemas.microsoft.com/office/drawing/2014/main" id="{32FC5684-8745-4660-ACCE-AC2DA1E5B7D4}"/>
                </a:ext>
              </a:extLst>
            </p:cNvPr>
            <p:cNvSpPr/>
            <p:nvPr/>
          </p:nvSpPr>
          <p:spPr bwMode="auto">
            <a:xfrm>
              <a:off x="10592623" y="0"/>
              <a:ext cx="1598599" cy="685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8" name="Picture 97">
              <a:extLst>
                <a:ext uri="{FF2B5EF4-FFF2-40B4-BE49-F238E27FC236}">
                  <a16:creationId xmlns:a16="http://schemas.microsoft.com/office/drawing/2014/main" id="{BD14CE15-3DEA-49C5-BB83-2BDD3C0BB3F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924560" y="2518560"/>
              <a:ext cx="867507" cy="377616"/>
            </a:xfrm>
            <a:prstGeom prst="rect">
              <a:avLst/>
            </a:prstGeom>
          </p:spPr>
        </p:pic>
        <p:pic>
          <p:nvPicPr>
            <p:cNvPr id="99" name="Picture 98">
              <a:extLst>
                <a:ext uri="{FF2B5EF4-FFF2-40B4-BE49-F238E27FC236}">
                  <a16:creationId xmlns:a16="http://schemas.microsoft.com/office/drawing/2014/main" id="{F538FAE7-B2FD-4FE2-A9A3-E32C84B339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8997" y="3965843"/>
              <a:ext cx="1085850" cy="552450"/>
            </a:xfrm>
            <a:prstGeom prst="rect">
              <a:avLst/>
            </a:prstGeom>
          </p:spPr>
        </p:pic>
        <p:pic>
          <p:nvPicPr>
            <p:cNvPr id="100" name="Picture 99">
              <a:extLst>
                <a:ext uri="{FF2B5EF4-FFF2-40B4-BE49-F238E27FC236}">
                  <a16:creationId xmlns:a16="http://schemas.microsoft.com/office/drawing/2014/main" id="{EE6B41C3-0F5E-4FEC-A905-9843513DD69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816002" y="5587960"/>
              <a:ext cx="1151840" cy="727963"/>
            </a:xfrm>
            <a:prstGeom prst="rect">
              <a:avLst/>
            </a:prstGeom>
          </p:spPr>
        </p:pic>
        <p:pic>
          <p:nvPicPr>
            <p:cNvPr id="101" name="Picture 100">
              <a:extLst>
                <a:ext uri="{FF2B5EF4-FFF2-40B4-BE49-F238E27FC236}">
                  <a16:creationId xmlns:a16="http://schemas.microsoft.com/office/drawing/2014/main" id="{558F93B0-D3E2-42EF-ABBF-16977331CF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3788" y="425294"/>
              <a:ext cx="1889142" cy="1023599"/>
            </a:xfrm>
            <a:prstGeom prst="rect">
              <a:avLst/>
            </a:prstGeom>
          </p:spPr>
        </p:pic>
      </p:grpSp>
      <p:grpSp>
        <p:nvGrpSpPr>
          <p:cNvPr id="167" name="Group 166">
            <a:extLst>
              <a:ext uri="{FF2B5EF4-FFF2-40B4-BE49-F238E27FC236}">
                <a16:creationId xmlns:a16="http://schemas.microsoft.com/office/drawing/2014/main" id="{37EA63F3-731E-46CA-802F-CEE28F439960}"/>
              </a:ext>
            </a:extLst>
          </p:cNvPr>
          <p:cNvGrpSpPr/>
          <p:nvPr/>
        </p:nvGrpSpPr>
        <p:grpSpPr>
          <a:xfrm>
            <a:off x="10442988" y="0"/>
            <a:ext cx="1889142" cy="6858000"/>
            <a:chOff x="10442988" y="0"/>
            <a:chExt cx="1889142" cy="6858000"/>
          </a:xfrm>
        </p:grpSpPr>
        <p:sp>
          <p:nvSpPr>
            <p:cNvPr id="168" name="Rectangle 167">
              <a:extLst>
                <a:ext uri="{FF2B5EF4-FFF2-40B4-BE49-F238E27FC236}">
                  <a16:creationId xmlns:a16="http://schemas.microsoft.com/office/drawing/2014/main" id="{A6D4D4BF-F19E-40A0-9088-1232824EE665}"/>
                </a:ext>
              </a:extLst>
            </p:cNvPr>
            <p:cNvSpPr/>
            <p:nvPr/>
          </p:nvSpPr>
          <p:spPr bwMode="auto">
            <a:xfrm>
              <a:off x="10594610" y="0"/>
              <a:ext cx="1598599" cy="685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9" name="Picture 168">
              <a:extLst>
                <a:ext uri="{FF2B5EF4-FFF2-40B4-BE49-F238E27FC236}">
                  <a16:creationId xmlns:a16="http://schemas.microsoft.com/office/drawing/2014/main" id="{FEF2FA24-8242-46FB-BB31-69760B7A56D6}"/>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877680" y="2489575"/>
              <a:ext cx="1019759" cy="430565"/>
            </a:xfrm>
            <a:prstGeom prst="rect">
              <a:avLst/>
            </a:prstGeom>
          </p:spPr>
        </p:pic>
        <p:pic>
          <p:nvPicPr>
            <p:cNvPr id="170" name="Picture 169">
              <a:extLst>
                <a:ext uri="{FF2B5EF4-FFF2-40B4-BE49-F238E27FC236}">
                  <a16:creationId xmlns:a16="http://schemas.microsoft.com/office/drawing/2014/main" id="{472BC57C-17AC-4F04-8C40-D3E6791F64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57788" y="3960822"/>
              <a:ext cx="859543" cy="668160"/>
            </a:xfrm>
            <a:prstGeom prst="rect">
              <a:avLst/>
            </a:prstGeom>
          </p:spPr>
        </p:pic>
        <p:pic>
          <p:nvPicPr>
            <p:cNvPr id="171" name="Picture 170">
              <a:extLst>
                <a:ext uri="{FF2B5EF4-FFF2-40B4-BE49-F238E27FC236}">
                  <a16:creationId xmlns:a16="http://schemas.microsoft.com/office/drawing/2014/main" id="{6E5686BC-DB98-43D8-9826-8C818D08B599}"/>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948149" y="5669663"/>
              <a:ext cx="878821" cy="618072"/>
            </a:xfrm>
            <a:prstGeom prst="rect">
              <a:avLst/>
            </a:prstGeom>
          </p:spPr>
        </p:pic>
        <p:pic>
          <p:nvPicPr>
            <p:cNvPr id="172" name="Picture 171">
              <a:extLst>
                <a:ext uri="{FF2B5EF4-FFF2-40B4-BE49-F238E27FC236}">
                  <a16:creationId xmlns:a16="http://schemas.microsoft.com/office/drawing/2014/main" id="{4BD9E8F4-A17B-4150-BC73-7B6865F1EE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42988" y="425294"/>
              <a:ext cx="1889142" cy="1023599"/>
            </a:xfrm>
            <a:prstGeom prst="rect">
              <a:avLst/>
            </a:prstGeom>
          </p:spPr>
        </p:pic>
      </p:grpSp>
      <p:grpSp>
        <p:nvGrpSpPr>
          <p:cNvPr id="269" name="Group 268">
            <a:extLst>
              <a:ext uri="{FF2B5EF4-FFF2-40B4-BE49-F238E27FC236}">
                <a16:creationId xmlns:a16="http://schemas.microsoft.com/office/drawing/2014/main" id="{72407872-0B8D-42E8-A719-6D40004CB11B}"/>
              </a:ext>
            </a:extLst>
          </p:cNvPr>
          <p:cNvGrpSpPr/>
          <p:nvPr/>
        </p:nvGrpSpPr>
        <p:grpSpPr>
          <a:xfrm>
            <a:off x="10613577" y="0"/>
            <a:ext cx="1598599" cy="6858000"/>
            <a:chOff x="10592623" y="0"/>
            <a:chExt cx="1598599" cy="6858000"/>
          </a:xfrm>
        </p:grpSpPr>
        <p:sp>
          <p:nvSpPr>
            <p:cNvPr id="270" name="Rectangle 269">
              <a:extLst>
                <a:ext uri="{FF2B5EF4-FFF2-40B4-BE49-F238E27FC236}">
                  <a16:creationId xmlns:a16="http://schemas.microsoft.com/office/drawing/2014/main" id="{AC270AA9-4F93-4DE3-A3DF-90D3A9E11DFA}"/>
                </a:ext>
              </a:extLst>
            </p:cNvPr>
            <p:cNvSpPr/>
            <p:nvPr/>
          </p:nvSpPr>
          <p:spPr bwMode="auto">
            <a:xfrm>
              <a:off x="10592623" y="0"/>
              <a:ext cx="1598599" cy="685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71" name="Picture 270">
              <a:extLst>
                <a:ext uri="{FF2B5EF4-FFF2-40B4-BE49-F238E27FC236}">
                  <a16:creationId xmlns:a16="http://schemas.microsoft.com/office/drawing/2014/main" id="{B09C93D3-A59D-4E40-9411-65DA53A3A9FC}"/>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0751330" y="2385599"/>
              <a:ext cx="1281185" cy="281845"/>
            </a:xfrm>
            <a:prstGeom prst="rect">
              <a:avLst/>
            </a:prstGeom>
          </p:spPr>
        </p:pic>
        <p:pic>
          <p:nvPicPr>
            <p:cNvPr id="272" name="Picture 271">
              <a:extLst>
                <a:ext uri="{FF2B5EF4-FFF2-40B4-BE49-F238E27FC236}">
                  <a16:creationId xmlns:a16="http://schemas.microsoft.com/office/drawing/2014/main" id="{89A83106-05E2-49FC-A321-F9C59BCAE933}"/>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631811" y="3954772"/>
              <a:ext cx="1520222" cy="427563"/>
            </a:xfrm>
            <a:prstGeom prst="rect">
              <a:avLst/>
            </a:prstGeom>
          </p:spPr>
        </p:pic>
        <p:pic>
          <p:nvPicPr>
            <p:cNvPr id="273" name="Picture 272">
              <a:extLst>
                <a:ext uri="{FF2B5EF4-FFF2-40B4-BE49-F238E27FC236}">
                  <a16:creationId xmlns:a16="http://schemas.microsoft.com/office/drawing/2014/main" id="{96619D28-09BF-4A98-9014-8D5C548A7597}"/>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0683606" y="859375"/>
              <a:ext cx="1416632" cy="238896"/>
            </a:xfrm>
            <a:prstGeom prst="rect">
              <a:avLst/>
            </a:prstGeom>
          </p:spPr>
        </p:pic>
        <p:pic>
          <p:nvPicPr>
            <p:cNvPr id="274" name="Picture 273">
              <a:extLst>
                <a:ext uri="{FF2B5EF4-FFF2-40B4-BE49-F238E27FC236}">
                  <a16:creationId xmlns:a16="http://schemas.microsoft.com/office/drawing/2014/main" id="{2898CCA5-3F79-4A78-A307-B90BDBDD93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952512" y="5669663"/>
              <a:ext cx="878821" cy="618072"/>
            </a:xfrm>
            <a:prstGeom prst="rect">
              <a:avLst/>
            </a:prstGeom>
          </p:spPr>
        </p:pic>
      </p:grpSp>
      <p:grpSp>
        <p:nvGrpSpPr>
          <p:cNvPr id="321" name="Group 320">
            <a:extLst>
              <a:ext uri="{FF2B5EF4-FFF2-40B4-BE49-F238E27FC236}">
                <a16:creationId xmlns:a16="http://schemas.microsoft.com/office/drawing/2014/main" id="{6377B670-8EEF-472D-AFFE-A551F09E4087}"/>
              </a:ext>
            </a:extLst>
          </p:cNvPr>
          <p:cNvGrpSpPr/>
          <p:nvPr/>
        </p:nvGrpSpPr>
        <p:grpSpPr>
          <a:xfrm>
            <a:off x="998336" y="1642933"/>
            <a:ext cx="1910692" cy="3945027"/>
            <a:chOff x="371856" y="1211287"/>
            <a:chExt cx="2462784" cy="5189513"/>
          </a:xfrm>
        </p:grpSpPr>
        <p:grpSp>
          <p:nvGrpSpPr>
            <p:cNvPr id="322" name="Group 321">
              <a:extLst>
                <a:ext uri="{FF2B5EF4-FFF2-40B4-BE49-F238E27FC236}">
                  <a16:creationId xmlns:a16="http://schemas.microsoft.com/office/drawing/2014/main" id="{E47D0027-E196-4EE2-AE33-42F4EC545874}"/>
                </a:ext>
              </a:extLst>
            </p:cNvPr>
            <p:cNvGrpSpPr/>
            <p:nvPr/>
          </p:nvGrpSpPr>
          <p:grpSpPr>
            <a:xfrm>
              <a:off x="1005840" y="1211287"/>
              <a:ext cx="1828800" cy="5189513"/>
              <a:chOff x="1005840" y="1211287"/>
              <a:chExt cx="1737360" cy="5189513"/>
            </a:xfrm>
          </p:grpSpPr>
          <p:sp>
            <p:nvSpPr>
              <p:cNvPr id="326" name="Rectangle 325">
                <a:extLst>
                  <a:ext uri="{FF2B5EF4-FFF2-40B4-BE49-F238E27FC236}">
                    <a16:creationId xmlns:a16="http://schemas.microsoft.com/office/drawing/2014/main" id="{5C5AB348-E75C-41D2-A64E-59D4AC7A8835}"/>
                  </a:ext>
                </a:extLst>
              </p:cNvPr>
              <p:cNvSpPr/>
              <p:nvPr/>
            </p:nvSpPr>
            <p:spPr>
              <a:xfrm>
                <a:off x="1005840" y="1211287"/>
                <a:ext cx="1737360" cy="748275"/>
              </a:xfrm>
              <a:prstGeom prst="rect">
                <a:avLst/>
              </a:prstGeom>
              <a:noFill/>
              <a:ln w="9525" cap="flat" cmpd="sng" algn="ctr">
                <a:noFill/>
                <a:prstDash val="solid"/>
              </a:ln>
              <a:effectLst/>
            </p:spPr>
            <p:txBody>
              <a:bodyPr lIns="143428" tIns="89642" rIns="143428" bIns="89642"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Kozuka Gothic Pro R" pitchFamily="34" charset="-128"/>
                    <a:cs typeface="+mn-cs"/>
                  </a:rPr>
                  <a:t>Traditional</a:t>
                </a:r>
              </a:p>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Kozuka Gothic Pro R" pitchFamily="34" charset="-128"/>
                    <a:cs typeface="+mn-cs"/>
                  </a:rPr>
                  <a:t>on-premises</a:t>
                </a:r>
              </a:p>
            </p:txBody>
          </p:sp>
          <p:grpSp>
            <p:nvGrpSpPr>
              <p:cNvPr id="327" name="Group 326">
                <a:extLst>
                  <a:ext uri="{FF2B5EF4-FFF2-40B4-BE49-F238E27FC236}">
                    <a16:creationId xmlns:a16="http://schemas.microsoft.com/office/drawing/2014/main" id="{5B189D83-9712-4CDF-A9AF-5A94544048D8}"/>
                  </a:ext>
                </a:extLst>
              </p:cNvPr>
              <p:cNvGrpSpPr/>
              <p:nvPr/>
            </p:nvGrpSpPr>
            <p:grpSpPr>
              <a:xfrm>
                <a:off x="1005840" y="1920240"/>
                <a:ext cx="1737360" cy="4480560"/>
                <a:chOff x="1005840" y="1920240"/>
                <a:chExt cx="1737360" cy="4480560"/>
              </a:xfrm>
            </p:grpSpPr>
            <p:sp>
              <p:nvSpPr>
                <p:cNvPr id="328" name="Rectangle 327">
                  <a:extLst>
                    <a:ext uri="{FF2B5EF4-FFF2-40B4-BE49-F238E27FC236}">
                      <a16:creationId xmlns:a16="http://schemas.microsoft.com/office/drawing/2014/main" id="{37742351-D24E-44A2-8373-6FFE4F9F3BEF}"/>
                    </a:ext>
                  </a:extLst>
                </p:cNvPr>
                <p:cNvSpPr/>
                <p:nvPr/>
              </p:nvSpPr>
              <p:spPr>
                <a:xfrm>
                  <a:off x="1005840" y="5943600"/>
                  <a:ext cx="173736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Networking</a:t>
                  </a:r>
                </a:p>
              </p:txBody>
            </p:sp>
            <p:sp>
              <p:nvSpPr>
                <p:cNvPr id="329" name="Rectangle 328">
                  <a:extLst>
                    <a:ext uri="{FF2B5EF4-FFF2-40B4-BE49-F238E27FC236}">
                      <a16:creationId xmlns:a16="http://schemas.microsoft.com/office/drawing/2014/main" id="{8023C85F-B2E6-4F6F-B58D-3939853AB56F}"/>
                    </a:ext>
                  </a:extLst>
                </p:cNvPr>
                <p:cNvSpPr/>
                <p:nvPr/>
              </p:nvSpPr>
              <p:spPr>
                <a:xfrm>
                  <a:off x="1005840" y="5440680"/>
                  <a:ext cx="173736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Storage</a:t>
                  </a:r>
                </a:p>
              </p:txBody>
            </p:sp>
            <p:sp>
              <p:nvSpPr>
                <p:cNvPr id="330" name="Rectangle 329">
                  <a:extLst>
                    <a:ext uri="{FF2B5EF4-FFF2-40B4-BE49-F238E27FC236}">
                      <a16:creationId xmlns:a16="http://schemas.microsoft.com/office/drawing/2014/main" id="{73548D5A-CCA4-42AA-A912-12CFDD16F0B5}"/>
                    </a:ext>
                  </a:extLst>
                </p:cNvPr>
                <p:cNvSpPr/>
                <p:nvPr/>
              </p:nvSpPr>
              <p:spPr>
                <a:xfrm>
                  <a:off x="1005840" y="4937760"/>
                  <a:ext cx="173736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Servers</a:t>
                  </a:r>
                </a:p>
              </p:txBody>
            </p:sp>
            <p:sp>
              <p:nvSpPr>
                <p:cNvPr id="331" name="Rectangle 330">
                  <a:extLst>
                    <a:ext uri="{FF2B5EF4-FFF2-40B4-BE49-F238E27FC236}">
                      <a16:creationId xmlns:a16="http://schemas.microsoft.com/office/drawing/2014/main" id="{27159407-87B6-405D-B087-B703B7E178C2}"/>
                    </a:ext>
                  </a:extLst>
                </p:cNvPr>
                <p:cNvSpPr/>
                <p:nvPr/>
              </p:nvSpPr>
              <p:spPr>
                <a:xfrm>
                  <a:off x="1005840" y="3931920"/>
                  <a:ext cx="173736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O/S</a:t>
                  </a:r>
                </a:p>
              </p:txBody>
            </p:sp>
            <p:sp>
              <p:nvSpPr>
                <p:cNvPr id="332" name="Rectangle 331">
                  <a:extLst>
                    <a:ext uri="{FF2B5EF4-FFF2-40B4-BE49-F238E27FC236}">
                      <a16:creationId xmlns:a16="http://schemas.microsoft.com/office/drawing/2014/main" id="{EC612568-4108-4DFE-85D6-10572AD2EDF8}"/>
                    </a:ext>
                  </a:extLst>
                </p:cNvPr>
                <p:cNvSpPr/>
                <p:nvPr/>
              </p:nvSpPr>
              <p:spPr>
                <a:xfrm>
                  <a:off x="1005840" y="3429000"/>
                  <a:ext cx="173736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Middleware</a:t>
                  </a:r>
                </a:p>
              </p:txBody>
            </p:sp>
            <p:sp>
              <p:nvSpPr>
                <p:cNvPr id="333" name="Rectangle 332">
                  <a:extLst>
                    <a:ext uri="{FF2B5EF4-FFF2-40B4-BE49-F238E27FC236}">
                      <a16:creationId xmlns:a16="http://schemas.microsoft.com/office/drawing/2014/main" id="{04B73E38-D3C9-4452-B1CC-D3AAC1AB0EF0}"/>
                    </a:ext>
                  </a:extLst>
                </p:cNvPr>
                <p:cNvSpPr/>
                <p:nvPr/>
              </p:nvSpPr>
              <p:spPr>
                <a:xfrm>
                  <a:off x="1005840" y="4434840"/>
                  <a:ext cx="173736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Virtualization</a:t>
                  </a:r>
                </a:p>
              </p:txBody>
            </p:sp>
            <p:sp>
              <p:nvSpPr>
                <p:cNvPr id="334" name="Rectangle 333">
                  <a:extLst>
                    <a:ext uri="{FF2B5EF4-FFF2-40B4-BE49-F238E27FC236}">
                      <a16:creationId xmlns:a16="http://schemas.microsoft.com/office/drawing/2014/main" id="{4FF62C77-3304-4315-951A-FC0BC6F04647}"/>
                    </a:ext>
                  </a:extLst>
                </p:cNvPr>
                <p:cNvSpPr/>
                <p:nvPr/>
              </p:nvSpPr>
              <p:spPr>
                <a:xfrm>
                  <a:off x="1005840" y="2423160"/>
                  <a:ext cx="173736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335" name="Rectangle 334">
                  <a:extLst>
                    <a:ext uri="{FF2B5EF4-FFF2-40B4-BE49-F238E27FC236}">
                      <a16:creationId xmlns:a16="http://schemas.microsoft.com/office/drawing/2014/main" id="{375D6CF8-B702-4FD6-98FB-E85A57AA33CD}"/>
                    </a:ext>
                  </a:extLst>
                </p:cNvPr>
                <p:cNvSpPr>
                  <a:spLocks/>
                </p:cNvSpPr>
                <p:nvPr/>
              </p:nvSpPr>
              <p:spPr>
                <a:xfrm>
                  <a:off x="1005840" y="1920240"/>
                  <a:ext cx="173736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336" name="Rectangle 335">
                  <a:extLst>
                    <a:ext uri="{FF2B5EF4-FFF2-40B4-BE49-F238E27FC236}">
                      <a16:creationId xmlns:a16="http://schemas.microsoft.com/office/drawing/2014/main" id="{28F17679-1E0C-45A8-90BE-9A10311ECA20}"/>
                    </a:ext>
                  </a:extLst>
                </p:cNvPr>
                <p:cNvSpPr/>
                <p:nvPr/>
              </p:nvSpPr>
              <p:spPr>
                <a:xfrm>
                  <a:off x="1005840" y="2926080"/>
                  <a:ext cx="173736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Runtime</a:t>
                  </a:r>
                </a:p>
              </p:txBody>
            </p:sp>
          </p:grpSp>
        </p:grpSp>
        <p:grpSp>
          <p:nvGrpSpPr>
            <p:cNvPr id="323" name="Group 322">
              <a:extLst>
                <a:ext uri="{FF2B5EF4-FFF2-40B4-BE49-F238E27FC236}">
                  <a16:creationId xmlns:a16="http://schemas.microsoft.com/office/drawing/2014/main" id="{25B15AD6-0835-429E-9F06-4ED7893CBAB3}"/>
                </a:ext>
              </a:extLst>
            </p:cNvPr>
            <p:cNvGrpSpPr/>
            <p:nvPr/>
          </p:nvGrpSpPr>
          <p:grpSpPr>
            <a:xfrm>
              <a:off x="371856" y="2148840"/>
              <a:ext cx="633984" cy="4023360"/>
              <a:chOff x="371856" y="2148840"/>
              <a:chExt cx="633984" cy="4023360"/>
            </a:xfrm>
          </p:grpSpPr>
          <p:sp>
            <p:nvSpPr>
              <p:cNvPr id="324" name="TextBox 52">
                <a:extLst>
                  <a:ext uri="{FF2B5EF4-FFF2-40B4-BE49-F238E27FC236}">
                    <a16:creationId xmlns:a16="http://schemas.microsoft.com/office/drawing/2014/main" id="{5202B89D-DB49-4E33-B11F-B458D702E6A3}"/>
                  </a:ext>
                </a:extLst>
              </p:cNvPr>
              <p:cNvSpPr txBox="1"/>
              <p:nvPr/>
            </p:nvSpPr>
            <p:spPr>
              <a:xfrm rot="16200000">
                <a:off x="-192518" y="3983422"/>
                <a:ext cx="1482946" cy="354197"/>
              </a:xfrm>
              <a:prstGeom prst="rect">
                <a:avLst/>
              </a:prstGeom>
              <a:noFill/>
            </p:spPr>
            <p:txBody>
              <a:bodyPr vert="horz" wrap="none" lIns="143428" tIns="89642" rIns="143428" bIns="8964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Kozuka Gothic Pro R" pitchFamily="34" charset="-128"/>
                    <a:cs typeface="+mn-cs"/>
                  </a:rPr>
                  <a:t>You manage</a:t>
                </a:r>
              </a:p>
            </p:txBody>
          </p:sp>
          <p:sp>
            <p:nvSpPr>
              <p:cNvPr id="325" name="Left Brace 324">
                <a:extLst>
                  <a:ext uri="{FF2B5EF4-FFF2-40B4-BE49-F238E27FC236}">
                    <a16:creationId xmlns:a16="http://schemas.microsoft.com/office/drawing/2014/main" id="{3F1CC781-FA90-4D71-B563-14F3F296054A}"/>
                  </a:ext>
                </a:extLst>
              </p:cNvPr>
              <p:cNvSpPr/>
              <p:nvPr/>
            </p:nvSpPr>
            <p:spPr>
              <a:xfrm>
                <a:off x="731520" y="2148840"/>
                <a:ext cx="274320" cy="4023360"/>
              </a:xfrm>
              <a:prstGeom prst="leftBrace">
                <a:avLst>
                  <a:gd name="adj1" fmla="val 0"/>
                  <a:gd name="adj2" fmla="val 50000"/>
                </a:avLst>
              </a:prstGeom>
              <a:noFill/>
              <a:ln w="19050" cap="flat" cmpd="sng" algn="ctr">
                <a:solidFill>
                  <a:schemeClr val="bg1"/>
                </a:solidFill>
                <a:prstDash val="solid"/>
              </a:ln>
              <a:effectLst/>
            </p:spPr>
            <p:txBody>
              <a:bodyPr lIns="143428" tIns="89642" rIns="143428" bIns="89642" rtlCol="0" anchor="ctr"/>
              <a:lstStyle/>
              <a:p>
                <a:pPr marL="0" marR="0" lvl="0" indent="0" algn="ctr" defTabSz="1218330" rtl="0" eaLnBrk="1" fontAlgn="auto" latinLnBrk="0" hangingPunct="1">
                  <a:lnSpc>
                    <a:spcPct val="9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grpSp>
      </p:grpSp>
      <p:grpSp>
        <p:nvGrpSpPr>
          <p:cNvPr id="337" name="Group 336">
            <a:extLst>
              <a:ext uri="{FF2B5EF4-FFF2-40B4-BE49-F238E27FC236}">
                <a16:creationId xmlns:a16="http://schemas.microsoft.com/office/drawing/2014/main" id="{DA7A5696-C010-47F6-8515-C12DECB0130E}"/>
              </a:ext>
            </a:extLst>
          </p:cNvPr>
          <p:cNvGrpSpPr/>
          <p:nvPr/>
        </p:nvGrpSpPr>
        <p:grpSpPr>
          <a:xfrm>
            <a:off x="5267368" y="1642933"/>
            <a:ext cx="1930892" cy="3945026"/>
            <a:chOff x="5832221" y="1211287"/>
            <a:chExt cx="2488819" cy="5189513"/>
          </a:xfrm>
        </p:grpSpPr>
        <p:sp>
          <p:nvSpPr>
            <p:cNvPr id="338" name="Rectangle 337">
              <a:extLst>
                <a:ext uri="{FF2B5EF4-FFF2-40B4-BE49-F238E27FC236}">
                  <a16:creationId xmlns:a16="http://schemas.microsoft.com/office/drawing/2014/main" id="{E6859764-545D-42FD-AFBC-6DB61D372D3D}"/>
                </a:ext>
              </a:extLst>
            </p:cNvPr>
            <p:cNvSpPr/>
            <p:nvPr/>
          </p:nvSpPr>
          <p:spPr>
            <a:xfrm>
              <a:off x="6492240" y="1211287"/>
              <a:ext cx="1828800" cy="748275"/>
            </a:xfrm>
            <a:prstGeom prst="rect">
              <a:avLst/>
            </a:prstGeom>
            <a:noFill/>
            <a:ln w="9525" cap="flat" cmpd="sng" algn="ctr">
              <a:noFill/>
              <a:prstDash val="solid"/>
            </a:ln>
            <a:effectLst/>
          </p:spPr>
          <p:txBody>
            <a:bodyPr lIns="143428" tIns="89642" rIns="143428" bIns="89642"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Kozuka Gothic Pro R" pitchFamily="34" charset="-128"/>
                  <a:cs typeface="+mn-cs"/>
                </a:rPr>
                <a:t>Platform</a:t>
              </a:r>
            </a:p>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Kozuka Gothic Pro R" pitchFamily="34" charset="-128"/>
                  <a:cs typeface="+mn-cs"/>
                </a:rPr>
                <a:t>(as a Service)</a:t>
              </a:r>
            </a:p>
          </p:txBody>
        </p:sp>
        <p:grpSp>
          <p:nvGrpSpPr>
            <p:cNvPr id="339" name="Group 338">
              <a:extLst>
                <a:ext uri="{FF2B5EF4-FFF2-40B4-BE49-F238E27FC236}">
                  <a16:creationId xmlns:a16="http://schemas.microsoft.com/office/drawing/2014/main" id="{3E91E320-0CEB-4839-ACB0-48BB1F298CBB}"/>
                </a:ext>
              </a:extLst>
            </p:cNvPr>
            <p:cNvGrpSpPr/>
            <p:nvPr/>
          </p:nvGrpSpPr>
          <p:grpSpPr>
            <a:xfrm>
              <a:off x="6492240" y="1920240"/>
              <a:ext cx="1828800" cy="960120"/>
              <a:chOff x="6492240" y="1920240"/>
              <a:chExt cx="1828800" cy="960120"/>
            </a:xfrm>
          </p:grpSpPr>
          <p:sp>
            <p:nvSpPr>
              <p:cNvPr id="354" name="Rectangle 353">
                <a:extLst>
                  <a:ext uri="{FF2B5EF4-FFF2-40B4-BE49-F238E27FC236}">
                    <a16:creationId xmlns:a16="http://schemas.microsoft.com/office/drawing/2014/main" id="{C6889EDB-B547-4894-9E68-1325B12A3152}"/>
                  </a:ext>
                </a:extLst>
              </p:cNvPr>
              <p:cNvSpPr/>
              <p:nvPr/>
            </p:nvSpPr>
            <p:spPr>
              <a:xfrm>
                <a:off x="6492240" y="2423160"/>
                <a:ext cx="182880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355" name="Rectangle 354">
                <a:extLst>
                  <a:ext uri="{FF2B5EF4-FFF2-40B4-BE49-F238E27FC236}">
                    <a16:creationId xmlns:a16="http://schemas.microsoft.com/office/drawing/2014/main" id="{737440F1-687D-4B3C-A94C-BAC0462B96B7}"/>
                  </a:ext>
                </a:extLst>
              </p:cNvPr>
              <p:cNvSpPr>
                <a:spLocks/>
              </p:cNvSpPr>
              <p:nvPr/>
            </p:nvSpPr>
            <p:spPr>
              <a:xfrm>
                <a:off x="6492240" y="1920240"/>
                <a:ext cx="182880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grpSp>
        <p:grpSp>
          <p:nvGrpSpPr>
            <p:cNvPr id="340" name="Group 339">
              <a:extLst>
                <a:ext uri="{FF2B5EF4-FFF2-40B4-BE49-F238E27FC236}">
                  <a16:creationId xmlns:a16="http://schemas.microsoft.com/office/drawing/2014/main" id="{E40C94C6-8807-4CAA-B6C4-E0B84960A9F2}"/>
                </a:ext>
              </a:extLst>
            </p:cNvPr>
            <p:cNvGrpSpPr/>
            <p:nvPr/>
          </p:nvGrpSpPr>
          <p:grpSpPr>
            <a:xfrm>
              <a:off x="6492240" y="2926080"/>
              <a:ext cx="1828800" cy="3474720"/>
              <a:chOff x="6492240" y="2926080"/>
              <a:chExt cx="1828800" cy="3474720"/>
            </a:xfrm>
          </p:grpSpPr>
          <p:sp>
            <p:nvSpPr>
              <p:cNvPr id="347" name="Rectangle 346">
                <a:extLst>
                  <a:ext uri="{FF2B5EF4-FFF2-40B4-BE49-F238E27FC236}">
                    <a16:creationId xmlns:a16="http://schemas.microsoft.com/office/drawing/2014/main" id="{8A24D846-46BE-4D34-975B-24B0D4FF7652}"/>
                  </a:ext>
                </a:extLst>
              </p:cNvPr>
              <p:cNvSpPr/>
              <p:nvPr/>
            </p:nvSpPr>
            <p:spPr>
              <a:xfrm>
                <a:off x="6492240" y="5943600"/>
                <a:ext cx="182880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Networking</a:t>
                </a:r>
              </a:p>
            </p:txBody>
          </p:sp>
          <p:sp>
            <p:nvSpPr>
              <p:cNvPr id="348" name="Rectangle 347">
                <a:extLst>
                  <a:ext uri="{FF2B5EF4-FFF2-40B4-BE49-F238E27FC236}">
                    <a16:creationId xmlns:a16="http://schemas.microsoft.com/office/drawing/2014/main" id="{94A22BD9-5258-4FD2-AAB9-6B1824A25480}"/>
                  </a:ext>
                </a:extLst>
              </p:cNvPr>
              <p:cNvSpPr/>
              <p:nvPr/>
            </p:nvSpPr>
            <p:spPr>
              <a:xfrm>
                <a:off x="6492240" y="5440680"/>
                <a:ext cx="182880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Storage</a:t>
                </a:r>
              </a:p>
            </p:txBody>
          </p:sp>
          <p:sp>
            <p:nvSpPr>
              <p:cNvPr id="349" name="Rectangle 348">
                <a:extLst>
                  <a:ext uri="{FF2B5EF4-FFF2-40B4-BE49-F238E27FC236}">
                    <a16:creationId xmlns:a16="http://schemas.microsoft.com/office/drawing/2014/main" id="{3862B2D6-7FF7-4700-8C70-16CB7726ED59}"/>
                  </a:ext>
                </a:extLst>
              </p:cNvPr>
              <p:cNvSpPr/>
              <p:nvPr/>
            </p:nvSpPr>
            <p:spPr>
              <a:xfrm>
                <a:off x="6492240" y="4937760"/>
                <a:ext cx="182880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Servers</a:t>
                </a:r>
              </a:p>
            </p:txBody>
          </p:sp>
          <p:sp>
            <p:nvSpPr>
              <p:cNvPr id="350" name="Rectangle 349">
                <a:extLst>
                  <a:ext uri="{FF2B5EF4-FFF2-40B4-BE49-F238E27FC236}">
                    <a16:creationId xmlns:a16="http://schemas.microsoft.com/office/drawing/2014/main" id="{4BE8E2AA-3D9E-4D68-BD88-5E9D1E577D24}"/>
                  </a:ext>
                </a:extLst>
              </p:cNvPr>
              <p:cNvSpPr/>
              <p:nvPr/>
            </p:nvSpPr>
            <p:spPr>
              <a:xfrm>
                <a:off x="6492240" y="4434840"/>
                <a:ext cx="182880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Virtualization</a:t>
                </a:r>
              </a:p>
            </p:txBody>
          </p:sp>
          <p:sp>
            <p:nvSpPr>
              <p:cNvPr id="351" name="Rectangle 350">
                <a:extLst>
                  <a:ext uri="{FF2B5EF4-FFF2-40B4-BE49-F238E27FC236}">
                    <a16:creationId xmlns:a16="http://schemas.microsoft.com/office/drawing/2014/main" id="{7EC59310-BA56-4726-ADD6-65D1F8701C91}"/>
                  </a:ext>
                </a:extLst>
              </p:cNvPr>
              <p:cNvSpPr/>
              <p:nvPr/>
            </p:nvSpPr>
            <p:spPr>
              <a:xfrm>
                <a:off x="6492240" y="3931920"/>
                <a:ext cx="182880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O/S</a:t>
                </a:r>
              </a:p>
            </p:txBody>
          </p:sp>
          <p:sp>
            <p:nvSpPr>
              <p:cNvPr id="352" name="Rectangle 351">
                <a:extLst>
                  <a:ext uri="{FF2B5EF4-FFF2-40B4-BE49-F238E27FC236}">
                    <a16:creationId xmlns:a16="http://schemas.microsoft.com/office/drawing/2014/main" id="{8286D5EE-50B8-48CB-A9AB-65FCB2A2A3E6}"/>
                  </a:ext>
                </a:extLst>
              </p:cNvPr>
              <p:cNvSpPr/>
              <p:nvPr/>
            </p:nvSpPr>
            <p:spPr>
              <a:xfrm>
                <a:off x="6492240" y="3429000"/>
                <a:ext cx="182880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Middleware</a:t>
                </a:r>
              </a:p>
            </p:txBody>
          </p:sp>
          <p:sp>
            <p:nvSpPr>
              <p:cNvPr id="353" name="Rectangle 352">
                <a:extLst>
                  <a:ext uri="{FF2B5EF4-FFF2-40B4-BE49-F238E27FC236}">
                    <a16:creationId xmlns:a16="http://schemas.microsoft.com/office/drawing/2014/main" id="{D66B5819-4074-4BA9-8B0A-8C9F95B95B01}"/>
                  </a:ext>
                </a:extLst>
              </p:cNvPr>
              <p:cNvSpPr/>
              <p:nvPr/>
            </p:nvSpPr>
            <p:spPr>
              <a:xfrm>
                <a:off x="6492240" y="2926080"/>
                <a:ext cx="182880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Runtime</a:t>
                </a:r>
              </a:p>
            </p:txBody>
          </p:sp>
        </p:grpSp>
        <p:grpSp>
          <p:nvGrpSpPr>
            <p:cNvPr id="341" name="Group 340">
              <a:extLst>
                <a:ext uri="{FF2B5EF4-FFF2-40B4-BE49-F238E27FC236}">
                  <a16:creationId xmlns:a16="http://schemas.microsoft.com/office/drawing/2014/main" id="{2DB532BF-D662-4224-A71E-15F3C1F3304F}"/>
                </a:ext>
              </a:extLst>
            </p:cNvPr>
            <p:cNvGrpSpPr/>
            <p:nvPr/>
          </p:nvGrpSpPr>
          <p:grpSpPr>
            <a:xfrm>
              <a:off x="5832221" y="1965960"/>
              <a:ext cx="660019" cy="914400"/>
              <a:chOff x="5832221" y="1965960"/>
              <a:chExt cx="660019" cy="914400"/>
            </a:xfrm>
          </p:grpSpPr>
          <p:sp>
            <p:nvSpPr>
              <p:cNvPr id="345" name="TextBox 52">
                <a:extLst>
                  <a:ext uri="{FF2B5EF4-FFF2-40B4-BE49-F238E27FC236}">
                    <a16:creationId xmlns:a16="http://schemas.microsoft.com/office/drawing/2014/main" id="{BEA1FE8E-40FA-45A3-8F10-C48FA2115530}"/>
                  </a:ext>
                </a:extLst>
              </p:cNvPr>
              <p:cNvSpPr txBox="1"/>
              <p:nvPr/>
            </p:nvSpPr>
            <p:spPr>
              <a:xfrm rot="16200000">
                <a:off x="5578154" y="2220027"/>
                <a:ext cx="914400" cy="406265"/>
              </a:xfrm>
              <a:prstGeom prst="rect">
                <a:avLst/>
              </a:prstGeom>
              <a:noFill/>
            </p:spPr>
            <p:txBody>
              <a:bodyPr vert="horz" wrap="none" lIns="143428" tIns="89642" rIns="143428" bIns="89642"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Kozuka Gothic Pro R" pitchFamily="34" charset="-128"/>
                    <a:cs typeface="+mn-cs"/>
                  </a:rPr>
                  <a:t>You manage</a:t>
                </a:r>
              </a:p>
            </p:txBody>
          </p:sp>
          <p:sp>
            <p:nvSpPr>
              <p:cNvPr id="346" name="Left Brace 345">
                <a:extLst>
                  <a:ext uri="{FF2B5EF4-FFF2-40B4-BE49-F238E27FC236}">
                    <a16:creationId xmlns:a16="http://schemas.microsoft.com/office/drawing/2014/main" id="{5CB2D729-1CD7-4224-9B4C-F7BA134703C2}"/>
                  </a:ext>
                </a:extLst>
              </p:cNvPr>
              <p:cNvSpPr/>
              <p:nvPr/>
            </p:nvSpPr>
            <p:spPr>
              <a:xfrm>
                <a:off x="6217920" y="2148839"/>
                <a:ext cx="274320" cy="457200"/>
              </a:xfrm>
              <a:prstGeom prst="leftBrace">
                <a:avLst>
                  <a:gd name="adj1" fmla="val 0"/>
                  <a:gd name="adj2" fmla="val 50000"/>
                </a:avLst>
              </a:prstGeom>
              <a:noFill/>
              <a:ln w="19050" cap="flat" cmpd="sng" algn="ctr">
                <a:solidFill>
                  <a:schemeClr val="bg1"/>
                </a:solidFill>
                <a:prstDash val="solid"/>
              </a:ln>
              <a:effectLst/>
            </p:spPr>
            <p:txBody>
              <a:bodyPr lIns="143428" tIns="89642" rIns="143428" bIns="89642" rtlCol="0" anchor="ctr"/>
              <a:lstStyle/>
              <a:p>
                <a:pPr marL="0" marR="0" lvl="0" indent="0" algn="ctr" defTabSz="1218330" rtl="0" eaLnBrk="1" fontAlgn="auto" latinLnBrk="0" hangingPunct="1">
                  <a:lnSpc>
                    <a:spcPct val="9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grpSp>
        <p:grpSp>
          <p:nvGrpSpPr>
            <p:cNvPr id="342" name="Group 341">
              <a:extLst>
                <a:ext uri="{FF2B5EF4-FFF2-40B4-BE49-F238E27FC236}">
                  <a16:creationId xmlns:a16="http://schemas.microsoft.com/office/drawing/2014/main" id="{EA9A2339-2BF2-4AD0-B35D-E4E3F8FE543B}"/>
                </a:ext>
              </a:extLst>
            </p:cNvPr>
            <p:cNvGrpSpPr/>
            <p:nvPr/>
          </p:nvGrpSpPr>
          <p:grpSpPr>
            <a:xfrm>
              <a:off x="5858257" y="3154680"/>
              <a:ext cx="633983" cy="3017520"/>
              <a:chOff x="5858257" y="3154680"/>
              <a:chExt cx="633983" cy="3017520"/>
            </a:xfrm>
          </p:grpSpPr>
          <p:sp>
            <p:nvSpPr>
              <p:cNvPr id="343" name="TextBox 52">
                <a:extLst>
                  <a:ext uri="{FF2B5EF4-FFF2-40B4-BE49-F238E27FC236}">
                    <a16:creationId xmlns:a16="http://schemas.microsoft.com/office/drawing/2014/main" id="{9D97D4E0-3EDF-464D-860B-A35A36ABB951}"/>
                  </a:ext>
                </a:extLst>
              </p:cNvPr>
              <p:cNvSpPr txBox="1"/>
              <p:nvPr/>
            </p:nvSpPr>
            <p:spPr>
              <a:xfrm rot="16200000">
                <a:off x="4947130" y="4486342"/>
                <a:ext cx="2176449" cy="354196"/>
              </a:xfrm>
              <a:prstGeom prst="rect">
                <a:avLst/>
              </a:prstGeom>
              <a:noFill/>
            </p:spPr>
            <p:txBody>
              <a:bodyPr vert="horz" wrap="none" lIns="143428" tIns="89642" rIns="143428" bIns="8964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Kozuka Gothic Pro R" pitchFamily="34" charset="-128"/>
                    <a:cs typeface="+mn-cs"/>
                  </a:rPr>
                  <a:t>Managed by vendor</a:t>
                </a:r>
              </a:p>
            </p:txBody>
          </p:sp>
          <p:sp>
            <p:nvSpPr>
              <p:cNvPr id="344" name="Left Brace 343">
                <a:extLst>
                  <a:ext uri="{FF2B5EF4-FFF2-40B4-BE49-F238E27FC236}">
                    <a16:creationId xmlns:a16="http://schemas.microsoft.com/office/drawing/2014/main" id="{9B81526C-E076-48EA-8078-D9B07D71A0DD}"/>
                  </a:ext>
                </a:extLst>
              </p:cNvPr>
              <p:cNvSpPr/>
              <p:nvPr/>
            </p:nvSpPr>
            <p:spPr>
              <a:xfrm>
                <a:off x="6217920" y="3154680"/>
                <a:ext cx="274320" cy="3017520"/>
              </a:xfrm>
              <a:prstGeom prst="leftBrace">
                <a:avLst>
                  <a:gd name="adj1" fmla="val 0"/>
                  <a:gd name="adj2" fmla="val 50000"/>
                </a:avLst>
              </a:prstGeom>
              <a:noFill/>
              <a:ln w="19050" cap="flat" cmpd="sng" algn="ctr">
                <a:solidFill>
                  <a:schemeClr val="bg1"/>
                </a:solidFill>
                <a:prstDash val="solid"/>
              </a:ln>
              <a:effectLst/>
            </p:spPr>
            <p:txBody>
              <a:bodyPr lIns="143428" tIns="89642" rIns="143428" bIns="89642" rtlCol="0" anchor="ctr"/>
              <a:lstStyle/>
              <a:p>
                <a:pPr marL="0" marR="0" lvl="0" indent="0" algn="ctr" defTabSz="1218330" rtl="0" eaLnBrk="1" fontAlgn="auto" latinLnBrk="0" hangingPunct="1">
                  <a:lnSpc>
                    <a:spcPct val="9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grpSp>
      </p:grpSp>
      <p:grpSp>
        <p:nvGrpSpPr>
          <p:cNvPr id="356" name="Group 355">
            <a:extLst>
              <a:ext uri="{FF2B5EF4-FFF2-40B4-BE49-F238E27FC236}">
                <a16:creationId xmlns:a16="http://schemas.microsoft.com/office/drawing/2014/main" id="{424DA880-25C6-4195-A8B7-D5D3C322678A}"/>
              </a:ext>
            </a:extLst>
          </p:cNvPr>
          <p:cNvGrpSpPr/>
          <p:nvPr/>
        </p:nvGrpSpPr>
        <p:grpSpPr>
          <a:xfrm>
            <a:off x="7393276" y="1642933"/>
            <a:ext cx="1868358" cy="3945027"/>
            <a:chOff x="371855" y="1211287"/>
            <a:chExt cx="2408217" cy="5189513"/>
          </a:xfrm>
        </p:grpSpPr>
        <p:grpSp>
          <p:nvGrpSpPr>
            <p:cNvPr id="357" name="Group 356">
              <a:extLst>
                <a:ext uri="{FF2B5EF4-FFF2-40B4-BE49-F238E27FC236}">
                  <a16:creationId xmlns:a16="http://schemas.microsoft.com/office/drawing/2014/main" id="{36EB3525-B20E-4A3E-B8EF-78DBB49F97FC}"/>
                </a:ext>
              </a:extLst>
            </p:cNvPr>
            <p:cNvGrpSpPr/>
            <p:nvPr/>
          </p:nvGrpSpPr>
          <p:grpSpPr>
            <a:xfrm>
              <a:off x="951272" y="1211287"/>
              <a:ext cx="1828800" cy="5189513"/>
              <a:chOff x="954001" y="1211287"/>
              <a:chExt cx="1737360" cy="5189513"/>
            </a:xfrm>
          </p:grpSpPr>
          <p:sp>
            <p:nvSpPr>
              <p:cNvPr id="361" name="Rectangle 360">
                <a:extLst>
                  <a:ext uri="{FF2B5EF4-FFF2-40B4-BE49-F238E27FC236}">
                    <a16:creationId xmlns:a16="http://schemas.microsoft.com/office/drawing/2014/main" id="{07D39D01-A7BC-4277-B6E7-B087D2A6CD16}"/>
                  </a:ext>
                </a:extLst>
              </p:cNvPr>
              <p:cNvSpPr/>
              <p:nvPr/>
            </p:nvSpPr>
            <p:spPr>
              <a:xfrm>
                <a:off x="954001" y="1211287"/>
                <a:ext cx="1737360" cy="748275"/>
              </a:xfrm>
              <a:prstGeom prst="rect">
                <a:avLst/>
              </a:prstGeom>
              <a:noFill/>
              <a:ln w="9525" cap="flat" cmpd="sng" algn="ctr">
                <a:noFill/>
                <a:prstDash val="solid"/>
              </a:ln>
              <a:effectLst/>
            </p:spPr>
            <p:txBody>
              <a:bodyPr lIns="143428" tIns="89642" rIns="143428" bIns="89642"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Kozuka Gothic Pro R" pitchFamily="34" charset="-128"/>
                    <a:cs typeface="+mn-cs"/>
                  </a:rPr>
                  <a:t>Software</a:t>
                </a:r>
              </a:p>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Kozuka Gothic Pro R" pitchFamily="34" charset="-128"/>
                    <a:cs typeface="+mn-cs"/>
                  </a:rPr>
                  <a:t>(as a Service)</a:t>
                </a:r>
              </a:p>
            </p:txBody>
          </p:sp>
          <p:grpSp>
            <p:nvGrpSpPr>
              <p:cNvPr id="362" name="Group 361">
                <a:extLst>
                  <a:ext uri="{FF2B5EF4-FFF2-40B4-BE49-F238E27FC236}">
                    <a16:creationId xmlns:a16="http://schemas.microsoft.com/office/drawing/2014/main" id="{739AA067-75EC-41DA-8EAD-3E8EBB5B8899}"/>
                  </a:ext>
                </a:extLst>
              </p:cNvPr>
              <p:cNvGrpSpPr/>
              <p:nvPr/>
            </p:nvGrpSpPr>
            <p:grpSpPr>
              <a:xfrm>
                <a:off x="954001" y="1920240"/>
                <a:ext cx="1737360" cy="4480560"/>
                <a:chOff x="954001" y="1920240"/>
                <a:chExt cx="1737360" cy="4480560"/>
              </a:xfrm>
            </p:grpSpPr>
            <p:sp>
              <p:nvSpPr>
                <p:cNvPr id="363" name="Rectangle 362">
                  <a:extLst>
                    <a:ext uri="{FF2B5EF4-FFF2-40B4-BE49-F238E27FC236}">
                      <a16:creationId xmlns:a16="http://schemas.microsoft.com/office/drawing/2014/main" id="{AFEA10F9-CD34-4C91-8233-4849E2406CDA}"/>
                    </a:ext>
                  </a:extLst>
                </p:cNvPr>
                <p:cNvSpPr/>
                <p:nvPr/>
              </p:nvSpPr>
              <p:spPr>
                <a:xfrm>
                  <a:off x="954001" y="5440680"/>
                  <a:ext cx="173736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Storage</a:t>
                  </a:r>
                </a:p>
              </p:txBody>
            </p:sp>
            <p:sp>
              <p:nvSpPr>
                <p:cNvPr id="364" name="Rectangle 363">
                  <a:extLst>
                    <a:ext uri="{FF2B5EF4-FFF2-40B4-BE49-F238E27FC236}">
                      <a16:creationId xmlns:a16="http://schemas.microsoft.com/office/drawing/2014/main" id="{CC632582-D11C-4FEC-B1B2-57043BE856F8}"/>
                    </a:ext>
                  </a:extLst>
                </p:cNvPr>
                <p:cNvSpPr/>
                <p:nvPr/>
              </p:nvSpPr>
              <p:spPr>
                <a:xfrm>
                  <a:off x="954001" y="4937760"/>
                  <a:ext cx="173736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Servers</a:t>
                  </a:r>
                </a:p>
              </p:txBody>
            </p:sp>
            <p:sp>
              <p:nvSpPr>
                <p:cNvPr id="365" name="Rectangle 364">
                  <a:extLst>
                    <a:ext uri="{FF2B5EF4-FFF2-40B4-BE49-F238E27FC236}">
                      <a16:creationId xmlns:a16="http://schemas.microsoft.com/office/drawing/2014/main" id="{85C973F4-4FF2-4C3A-97F2-5A691377169A}"/>
                    </a:ext>
                  </a:extLst>
                </p:cNvPr>
                <p:cNvSpPr/>
                <p:nvPr/>
              </p:nvSpPr>
              <p:spPr>
                <a:xfrm>
                  <a:off x="954001" y="3931920"/>
                  <a:ext cx="173736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O/S</a:t>
                  </a:r>
                </a:p>
              </p:txBody>
            </p:sp>
            <p:sp>
              <p:nvSpPr>
                <p:cNvPr id="366" name="Rectangle 365">
                  <a:extLst>
                    <a:ext uri="{FF2B5EF4-FFF2-40B4-BE49-F238E27FC236}">
                      <a16:creationId xmlns:a16="http://schemas.microsoft.com/office/drawing/2014/main" id="{C41EA9E8-F9BC-4541-8C7C-4D3279B5E32C}"/>
                    </a:ext>
                  </a:extLst>
                </p:cNvPr>
                <p:cNvSpPr/>
                <p:nvPr/>
              </p:nvSpPr>
              <p:spPr>
                <a:xfrm>
                  <a:off x="954001" y="3429000"/>
                  <a:ext cx="173736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Middleware</a:t>
                  </a:r>
                </a:p>
              </p:txBody>
            </p:sp>
            <p:sp>
              <p:nvSpPr>
                <p:cNvPr id="367" name="Rectangle 366">
                  <a:extLst>
                    <a:ext uri="{FF2B5EF4-FFF2-40B4-BE49-F238E27FC236}">
                      <a16:creationId xmlns:a16="http://schemas.microsoft.com/office/drawing/2014/main" id="{1C6C09BE-E413-40AD-9B46-81E959094DEB}"/>
                    </a:ext>
                  </a:extLst>
                </p:cNvPr>
                <p:cNvSpPr/>
                <p:nvPr/>
              </p:nvSpPr>
              <p:spPr>
                <a:xfrm>
                  <a:off x="954001" y="4434840"/>
                  <a:ext cx="173736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Virtualization</a:t>
                  </a:r>
                </a:p>
              </p:txBody>
            </p:sp>
            <p:sp>
              <p:nvSpPr>
                <p:cNvPr id="368" name="Rectangle 367">
                  <a:extLst>
                    <a:ext uri="{FF2B5EF4-FFF2-40B4-BE49-F238E27FC236}">
                      <a16:creationId xmlns:a16="http://schemas.microsoft.com/office/drawing/2014/main" id="{84ED1581-2421-46C9-A847-0E6F2E6330A9}"/>
                    </a:ext>
                  </a:extLst>
                </p:cNvPr>
                <p:cNvSpPr/>
                <p:nvPr/>
              </p:nvSpPr>
              <p:spPr>
                <a:xfrm>
                  <a:off x="954001" y="2423160"/>
                  <a:ext cx="173736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369" name="Rectangle 368">
                  <a:extLst>
                    <a:ext uri="{FF2B5EF4-FFF2-40B4-BE49-F238E27FC236}">
                      <a16:creationId xmlns:a16="http://schemas.microsoft.com/office/drawing/2014/main" id="{4F00F1E7-F2FE-4479-811D-7DB09FE7FA26}"/>
                    </a:ext>
                  </a:extLst>
                </p:cNvPr>
                <p:cNvSpPr/>
                <p:nvPr/>
              </p:nvSpPr>
              <p:spPr>
                <a:xfrm>
                  <a:off x="954001" y="2926080"/>
                  <a:ext cx="173736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Runtime</a:t>
                  </a:r>
                </a:p>
              </p:txBody>
            </p:sp>
            <p:sp>
              <p:nvSpPr>
                <p:cNvPr id="370" name="Rectangle 369">
                  <a:extLst>
                    <a:ext uri="{FF2B5EF4-FFF2-40B4-BE49-F238E27FC236}">
                      <a16:creationId xmlns:a16="http://schemas.microsoft.com/office/drawing/2014/main" id="{E675F854-6A7F-4CCF-AFA3-8E41E9E58A09}"/>
                    </a:ext>
                  </a:extLst>
                </p:cNvPr>
                <p:cNvSpPr/>
                <p:nvPr/>
              </p:nvSpPr>
              <p:spPr>
                <a:xfrm>
                  <a:off x="954001" y="5943600"/>
                  <a:ext cx="173736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Networking</a:t>
                  </a:r>
                </a:p>
              </p:txBody>
            </p:sp>
            <p:sp>
              <p:nvSpPr>
                <p:cNvPr id="371" name="Rectangle 370">
                  <a:extLst>
                    <a:ext uri="{FF2B5EF4-FFF2-40B4-BE49-F238E27FC236}">
                      <a16:creationId xmlns:a16="http://schemas.microsoft.com/office/drawing/2014/main" id="{1045C7E6-0910-48F8-A285-C00D125D896C}"/>
                    </a:ext>
                  </a:extLst>
                </p:cNvPr>
                <p:cNvSpPr>
                  <a:spLocks/>
                </p:cNvSpPr>
                <p:nvPr/>
              </p:nvSpPr>
              <p:spPr>
                <a:xfrm>
                  <a:off x="954001" y="1920240"/>
                  <a:ext cx="173736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grpSp>
        </p:grpSp>
        <p:grpSp>
          <p:nvGrpSpPr>
            <p:cNvPr id="358" name="Group 357">
              <a:extLst>
                <a:ext uri="{FF2B5EF4-FFF2-40B4-BE49-F238E27FC236}">
                  <a16:creationId xmlns:a16="http://schemas.microsoft.com/office/drawing/2014/main" id="{F8331EB6-2429-4416-BCC5-47FB472D9434}"/>
                </a:ext>
              </a:extLst>
            </p:cNvPr>
            <p:cNvGrpSpPr/>
            <p:nvPr/>
          </p:nvGrpSpPr>
          <p:grpSpPr>
            <a:xfrm>
              <a:off x="371855" y="2148840"/>
              <a:ext cx="633985" cy="4023360"/>
              <a:chOff x="371855" y="2148840"/>
              <a:chExt cx="633985" cy="4023360"/>
            </a:xfrm>
          </p:grpSpPr>
          <p:sp>
            <p:nvSpPr>
              <p:cNvPr id="359" name="Left Brace 358">
                <a:extLst>
                  <a:ext uri="{FF2B5EF4-FFF2-40B4-BE49-F238E27FC236}">
                    <a16:creationId xmlns:a16="http://schemas.microsoft.com/office/drawing/2014/main" id="{DE4CF1D0-3A82-4422-9A1C-EFE76827B1F6}"/>
                  </a:ext>
                </a:extLst>
              </p:cNvPr>
              <p:cNvSpPr/>
              <p:nvPr/>
            </p:nvSpPr>
            <p:spPr>
              <a:xfrm>
                <a:off x="731520" y="2148840"/>
                <a:ext cx="274320" cy="4023360"/>
              </a:xfrm>
              <a:prstGeom prst="leftBrace">
                <a:avLst>
                  <a:gd name="adj1" fmla="val 0"/>
                  <a:gd name="adj2" fmla="val 50000"/>
                </a:avLst>
              </a:prstGeom>
              <a:noFill/>
              <a:ln w="19050" cap="flat" cmpd="sng" algn="ctr">
                <a:solidFill>
                  <a:schemeClr val="bg1"/>
                </a:solidFill>
                <a:prstDash val="solid"/>
              </a:ln>
              <a:effectLst/>
            </p:spPr>
            <p:txBody>
              <a:bodyPr lIns="143428" tIns="89642" rIns="143428" bIns="89642" rtlCol="0" anchor="ctr"/>
              <a:lstStyle/>
              <a:p>
                <a:pPr marL="0" marR="0" lvl="0" indent="0" algn="ctr" defTabSz="1218330" rtl="0" eaLnBrk="1" fontAlgn="auto" latinLnBrk="0" hangingPunct="1">
                  <a:lnSpc>
                    <a:spcPct val="9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360" name="TextBox 52">
                <a:extLst>
                  <a:ext uri="{FF2B5EF4-FFF2-40B4-BE49-F238E27FC236}">
                    <a16:creationId xmlns:a16="http://schemas.microsoft.com/office/drawing/2014/main" id="{8E1557DA-5BCE-460B-9EE4-0B87926462F5}"/>
                  </a:ext>
                </a:extLst>
              </p:cNvPr>
              <p:cNvSpPr txBox="1"/>
              <p:nvPr/>
            </p:nvSpPr>
            <p:spPr>
              <a:xfrm rot="16200000">
                <a:off x="-539270" y="3983422"/>
                <a:ext cx="2176448" cy="354197"/>
              </a:xfrm>
              <a:prstGeom prst="rect">
                <a:avLst/>
              </a:prstGeom>
              <a:noFill/>
            </p:spPr>
            <p:txBody>
              <a:bodyPr vert="horz" wrap="none" lIns="143428" tIns="89642" rIns="143428" bIns="8964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Kozuka Gothic Pro R" pitchFamily="34" charset="-128"/>
                    <a:cs typeface="+mn-cs"/>
                  </a:rPr>
                  <a:t>Managed by vendor</a:t>
                </a:r>
              </a:p>
            </p:txBody>
          </p:sp>
        </p:grpSp>
      </p:grpSp>
      <p:grpSp>
        <p:nvGrpSpPr>
          <p:cNvPr id="372" name="Group 371">
            <a:extLst>
              <a:ext uri="{FF2B5EF4-FFF2-40B4-BE49-F238E27FC236}">
                <a16:creationId xmlns:a16="http://schemas.microsoft.com/office/drawing/2014/main" id="{0CF4479F-79EA-420A-BB30-75DD6D4A70D3}"/>
              </a:ext>
            </a:extLst>
          </p:cNvPr>
          <p:cNvGrpSpPr/>
          <p:nvPr/>
        </p:nvGrpSpPr>
        <p:grpSpPr>
          <a:xfrm>
            <a:off x="3191693" y="1642934"/>
            <a:ext cx="1910692" cy="3960545"/>
            <a:chOff x="3094737" y="1211287"/>
            <a:chExt cx="2462783" cy="5209929"/>
          </a:xfrm>
        </p:grpSpPr>
        <p:grpSp>
          <p:nvGrpSpPr>
            <p:cNvPr id="373" name="Group 372">
              <a:extLst>
                <a:ext uri="{FF2B5EF4-FFF2-40B4-BE49-F238E27FC236}">
                  <a16:creationId xmlns:a16="http://schemas.microsoft.com/office/drawing/2014/main" id="{77890F39-F47E-4602-B1C0-907A884A17AD}"/>
                </a:ext>
              </a:extLst>
            </p:cNvPr>
            <p:cNvGrpSpPr/>
            <p:nvPr/>
          </p:nvGrpSpPr>
          <p:grpSpPr>
            <a:xfrm>
              <a:off x="3728720" y="1211287"/>
              <a:ext cx="1828800" cy="5189513"/>
              <a:chOff x="3728720" y="1211287"/>
              <a:chExt cx="1828800" cy="5189513"/>
            </a:xfrm>
          </p:grpSpPr>
          <p:sp>
            <p:nvSpPr>
              <p:cNvPr id="380" name="Rectangle 379">
                <a:extLst>
                  <a:ext uri="{FF2B5EF4-FFF2-40B4-BE49-F238E27FC236}">
                    <a16:creationId xmlns:a16="http://schemas.microsoft.com/office/drawing/2014/main" id="{827CD6D7-9ED3-45D4-8883-E33FBC09EC55}"/>
                  </a:ext>
                </a:extLst>
              </p:cNvPr>
              <p:cNvSpPr/>
              <p:nvPr/>
            </p:nvSpPr>
            <p:spPr>
              <a:xfrm>
                <a:off x="3728720" y="1211287"/>
                <a:ext cx="1828800" cy="748276"/>
              </a:xfrm>
              <a:prstGeom prst="rect">
                <a:avLst/>
              </a:prstGeom>
              <a:noFill/>
              <a:ln w="9525" cap="flat" cmpd="sng" algn="ctr">
                <a:noFill/>
                <a:prstDash val="solid"/>
              </a:ln>
              <a:effectLst/>
            </p:spPr>
            <p:txBody>
              <a:bodyPr lIns="143428" tIns="89642" rIns="143428" bIns="89642"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Kozuka Gothic Pro R" pitchFamily="34" charset="-128"/>
                    <a:cs typeface="+mn-cs"/>
                  </a:rPr>
                  <a:t>Infrastructure</a:t>
                </a:r>
              </a:p>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Kozuka Gothic Pro R" pitchFamily="34" charset="-128"/>
                    <a:cs typeface="+mn-cs"/>
                  </a:rPr>
                  <a:t>(as a Service)</a:t>
                </a:r>
              </a:p>
            </p:txBody>
          </p:sp>
          <p:grpSp>
            <p:nvGrpSpPr>
              <p:cNvPr id="381" name="Group 380">
                <a:extLst>
                  <a:ext uri="{FF2B5EF4-FFF2-40B4-BE49-F238E27FC236}">
                    <a16:creationId xmlns:a16="http://schemas.microsoft.com/office/drawing/2014/main" id="{C8A51E45-166E-4AB0-B9BA-AC91E7AAB291}"/>
                  </a:ext>
                </a:extLst>
              </p:cNvPr>
              <p:cNvGrpSpPr/>
              <p:nvPr/>
            </p:nvGrpSpPr>
            <p:grpSpPr>
              <a:xfrm>
                <a:off x="3728720" y="4434840"/>
                <a:ext cx="1828800" cy="1965960"/>
                <a:chOff x="3728720" y="4434840"/>
                <a:chExt cx="1828800" cy="1965960"/>
              </a:xfrm>
              <a:solidFill>
                <a:schemeClr val="accent2"/>
              </a:solidFill>
            </p:grpSpPr>
            <p:sp>
              <p:nvSpPr>
                <p:cNvPr id="388" name="Rectangle 387">
                  <a:extLst>
                    <a:ext uri="{FF2B5EF4-FFF2-40B4-BE49-F238E27FC236}">
                      <a16:creationId xmlns:a16="http://schemas.microsoft.com/office/drawing/2014/main" id="{21288FD3-AB70-4664-9BBA-23D72942366D}"/>
                    </a:ext>
                  </a:extLst>
                </p:cNvPr>
                <p:cNvSpPr/>
                <p:nvPr/>
              </p:nvSpPr>
              <p:spPr>
                <a:xfrm>
                  <a:off x="3728720" y="5943600"/>
                  <a:ext cx="182880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Networking</a:t>
                  </a:r>
                </a:p>
              </p:txBody>
            </p:sp>
            <p:sp>
              <p:nvSpPr>
                <p:cNvPr id="389" name="Rectangle 388">
                  <a:extLst>
                    <a:ext uri="{FF2B5EF4-FFF2-40B4-BE49-F238E27FC236}">
                      <a16:creationId xmlns:a16="http://schemas.microsoft.com/office/drawing/2014/main" id="{E62A6D1A-2795-454D-A7FF-1A6572C479A4}"/>
                    </a:ext>
                  </a:extLst>
                </p:cNvPr>
                <p:cNvSpPr/>
                <p:nvPr/>
              </p:nvSpPr>
              <p:spPr>
                <a:xfrm>
                  <a:off x="3728720" y="5440680"/>
                  <a:ext cx="182880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Storage</a:t>
                  </a:r>
                </a:p>
              </p:txBody>
            </p:sp>
            <p:sp>
              <p:nvSpPr>
                <p:cNvPr id="390" name="Rectangle 389">
                  <a:extLst>
                    <a:ext uri="{FF2B5EF4-FFF2-40B4-BE49-F238E27FC236}">
                      <a16:creationId xmlns:a16="http://schemas.microsoft.com/office/drawing/2014/main" id="{ADE0BF28-1969-4874-ADE6-27D6E14E369E}"/>
                    </a:ext>
                  </a:extLst>
                </p:cNvPr>
                <p:cNvSpPr/>
                <p:nvPr/>
              </p:nvSpPr>
              <p:spPr>
                <a:xfrm>
                  <a:off x="3728720" y="4937760"/>
                  <a:ext cx="182880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Servers</a:t>
                  </a:r>
                </a:p>
              </p:txBody>
            </p:sp>
            <p:sp>
              <p:nvSpPr>
                <p:cNvPr id="391" name="Rectangle 390">
                  <a:extLst>
                    <a:ext uri="{FF2B5EF4-FFF2-40B4-BE49-F238E27FC236}">
                      <a16:creationId xmlns:a16="http://schemas.microsoft.com/office/drawing/2014/main" id="{B0F545D2-DCAE-404F-8814-AE6941FC9960}"/>
                    </a:ext>
                  </a:extLst>
                </p:cNvPr>
                <p:cNvSpPr/>
                <p:nvPr/>
              </p:nvSpPr>
              <p:spPr>
                <a:xfrm>
                  <a:off x="3728720" y="4434840"/>
                  <a:ext cx="1828800" cy="457200"/>
                </a:xfrm>
                <a:prstGeom prst="rect">
                  <a:avLst/>
                </a:prstGeom>
                <a:solidFill>
                  <a:srgbClr val="0078D7"/>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Virtualization</a:t>
                  </a:r>
                </a:p>
              </p:txBody>
            </p:sp>
          </p:grpSp>
          <p:grpSp>
            <p:nvGrpSpPr>
              <p:cNvPr id="382" name="Group 381">
                <a:extLst>
                  <a:ext uri="{FF2B5EF4-FFF2-40B4-BE49-F238E27FC236}">
                    <a16:creationId xmlns:a16="http://schemas.microsoft.com/office/drawing/2014/main" id="{B6B344E9-3B84-488A-AD93-3A7F68A2EACF}"/>
                  </a:ext>
                </a:extLst>
              </p:cNvPr>
              <p:cNvGrpSpPr/>
              <p:nvPr/>
            </p:nvGrpSpPr>
            <p:grpSpPr>
              <a:xfrm>
                <a:off x="3728720" y="1920240"/>
                <a:ext cx="1828800" cy="2468880"/>
                <a:chOff x="3728720" y="1920240"/>
                <a:chExt cx="1828800" cy="2468880"/>
              </a:xfrm>
            </p:grpSpPr>
            <p:sp>
              <p:nvSpPr>
                <p:cNvPr id="383" name="Rectangle 382">
                  <a:extLst>
                    <a:ext uri="{FF2B5EF4-FFF2-40B4-BE49-F238E27FC236}">
                      <a16:creationId xmlns:a16="http://schemas.microsoft.com/office/drawing/2014/main" id="{A45AE035-F041-4091-A37E-B92AF1890848}"/>
                    </a:ext>
                  </a:extLst>
                </p:cNvPr>
                <p:cNvSpPr/>
                <p:nvPr/>
              </p:nvSpPr>
              <p:spPr>
                <a:xfrm>
                  <a:off x="3728720" y="3931920"/>
                  <a:ext cx="182880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O/S</a:t>
                  </a:r>
                </a:p>
              </p:txBody>
            </p:sp>
            <p:sp>
              <p:nvSpPr>
                <p:cNvPr id="384" name="Rectangle 383">
                  <a:extLst>
                    <a:ext uri="{FF2B5EF4-FFF2-40B4-BE49-F238E27FC236}">
                      <a16:creationId xmlns:a16="http://schemas.microsoft.com/office/drawing/2014/main" id="{361E662F-2C71-4845-8F33-7786B24EF9E3}"/>
                    </a:ext>
                  </a:extLst>
                </p:cNvPr>
                <p:cNvSpPr/>
                <p:nvPr/>
              </p:nvSpPr>
              <p:spPr>
                <a:xfrm>
                  <a:off x="3728720" y="3429000"/>
                  <a:ext cx="182880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Middleware</a:t>
                  </a:r>
                </a:p>
              </p:txBody>
            </p:sp>
            <p:sp>
              <p:nvSpPr>
                <p:cNvPr id="385" name="Rectangle 384">
                  <a:extLst>
                    <a:ext uri="{FF2B5EF4-FFF2-40B4-BE49-F238E27FC236}">
                      <a16:creationId xmlns:a16="http://schemas.microsoft.com/office/drawing/2014/main" id="{CA516A82-DE11-4409-B2C7-D295969291D1}"/>
                    </a:ext>
                  </a:extLst>
                </p:cNvPr>
                <p:cNvSpPr/>
                <p:nvPr/>
              </p:nvSpPr>
              <p:spPr>
                <a:xfrm>
                  <a:off x="3728720" y="2423160"/>
                  <a:ext cx="182880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386" name="Rectangle 385">
                  <a:extLst>
                    <a:ext uri="{FF2B5EF4-FFF2-40B4-BE49-F238E27FC236}">
                      <a16:creationId xmlns:a16="http://schemas.microsoft.com/office/drawing/2014/main" id="{2942E14C-C3D7-4EAE-BFC9-CBF439361005}"/>
                    </a:ext>
                  </a:extLst>
                </p:cNvPr>
                <p:cNvSpPr>
                  <a:spLocks/>
                </p:cNvSpPr>
                <p:nvPr/>
              </p:nvSpPr>
              <p:spPr>
                <a:xfrm>
                  <a:off x="3728720" y="1920240"/>
                  <a:ext cx="182880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387" name="Rectangle 386">
                  <a:extLst>
                    <a:ext uri="{FF2B5EF4-FFF2-40B4-BE49-F238E27FC236}">
                      <a16:creationId xmlns:a16="http://schemas.microsoft.com/office/drawing/2014/main" id="{09484967-9419-40F6-9227-89468593D338}"/>
                    </a:ext>
                  </a:extLst>
                </p:cNvPr>
                <p:cNvSpPr/>
                <p:nvPr/>
              </p:nvSpPr>
              <p:spPr>
                <a:xfrm>
                  <a:off x="3728720" y="2926080"/>
                  <a:ext cx="1828800" cy="457200"/>
                </a:xfrm>
                <a:prstGeom prst="rect">
                  <a:avLst/>
                </a:prstGeom>
                <a:solidFill>
                  <a:schemeClr val="bg1">
                    <a:lumMod val="65000"/>
                    <a:alpha val="87000"/>
                  </a:schemeClr>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Runtime</a:t>
                  </a:r>
                </a:p>
              </p:txBody>
            </p:sp>
          </p:grpSp>
        </p:grpSp>
        <p:grpSp>
          <p:nvGrpSpPr>
            <p:cNvPr id="374" name="Group 373">
              <a:extLst>
                <a:ext uri="{FF2B5EF4-FFF2-40B4-BE49-F238E27FC236}">
                  <a16:creationId xmlns:a16="http://schemas.microsoft.com/office/drawing/2014/main" id="{D7A6643B-69E5-4F24-A9EB-BB813FB490EB}"/>
                </a:ext>
              </a:extLst>
            </p:cNvPr>
            <p:cNvGrpSpPr/>
            <p:nvPr/>
          </p:nvGrpSpPr>
          <p:grpSpPr>
            <a:xfrm>
              <a:off x="3094737" y="2148839"/>
              <a:ext cx="633983" cy="2011680"/>
              <a:chOff x="3094737" y="2148839"/>
              <a:chExt cx="633983" cy="2011680"/>
            </a:xfrm>
          </p:grpSpPr>
          <p:sp>
            <p:nvSpPr>
              <p:cNvPr id="378" name="TextBox 52">
                <a:extLst>
                  <a:ext uri="{FF2B5EF4-FFF2-40B4-BE49-F238E27FC236}">
                    <a16:creationId xmlns:a16="http://schemas.microsoft.com/office/drawing/2014/main" id="{1AA37FCC-07B3-4B1E-9DBE-CA4FF485BFB8}"/>
                  </a:ext>
                </a:extLst>
              </p:cNvPr>
              <p:cNvSpPr txBox="1"/>
              <p:nvPr/>
            </p:nvSpPr>
            <p:spPr>
              <a:xfrm rot="16200000">
                <a:off x="2530362" y="2977580"/>
                <a:ext cx="1482946" cy="354196"/>
              </a:xfrm>
              <a:prstGeom prst="rect">
                <a:avLst/>
              </a:prstGeom>
              <a:noFill/>
            </p:spPr>
            <p:txBody>
              <a:bodyPr vert="horz" wrap="none" lIns="143428" tIns="89642" rIns="143428" bIns="8964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Kozuka Gothic Pro R" pitchFamily="34" charset="-128"/>
                    <a:cs typeface="+mn-cs"/>
                  </a:rPr>
                  <a:t>You manage</a:t>
                </a:r>
              </a:p>
            </p:txBody>
          </p:sp>
          <p:sp>
            <p:nvSpPr>
              <p:cNvPr id="379" name="Left Brace 378">
                <a:extLst>
                  <a:ext uri="{FF2B5EF4-FFF2-40B4-BE49-F238E27FC236}">
                    <a16:creationId xmlns:a16="http://schemas.microsoft.com/office/drawing/2014/main" id="{54FA600E-BA70-4955-8672-D58815C72967}"/>
                  </a:ext>
                </a:extLst>
              </p:cNvPr>
              <p:cNvSpPr/>
              <p:nvPr/>
            </p:nvSpPr>
            <p:spPr>
              <a:xfrm>
                <a:off x="3454400" y="2148839"/>
                <a:ext cx="274320" cy="2011680"/>
              </a:xfrm>
              <a:prstGeom prst="leftBrace">
                <a:avLst>
                  <a:gd name="adj1" fmla="val 0"/>
                  <a:gd name="adj2" fmla="val 50000"/>
                </a:avLst>
              </a:prstGeom>
              <a:noFill/>
              <a:ln w="19050" cap="flat" cmpd="sng" algn="ctr">
                <a:solidFill>
                  <a:schemeClr val="bg1"/>
                </a:solidFill>
                <a:prstDash val="solid"/>
              </a:ln>
              <a:effectLst/>
            </p:spPr>
            <p:txBody>
              <a:bodyPr lIns="143428" tIns="89642" rIns="143428" bIns="89642" rtlCol="0" anchor="ctr"/>
              <a:lstStyle/>
              <a:p>
                <a:pPr marL="0" marR="0" lvl="0" indent="0" algn="ctr" defTabSz="1218330" rtl="0" eaLnBrk="1" fontAlgn="auto" latinLnBrk="0" hangingPunct="1">
                  <a:lnSpc>
                    <a:spcPct val="9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grpSp>
        <p:grpSp>
          <p:nvGrpSpPr>
            <p:cNvPr id="375" name="Group 374">
              <a:extLst>
                <a:ext uri="{FF2B5EF4-FFF2-40B4-BE49-F238E27FC236}">
                  <a16:creationId xmlns:a16="http://schemas.microsoft.com/office/drawing/2014/main" id="{D14E6A87-AAFA-489E-92F9-80D3C3C4951C}"/>
                </a:ext>
              </a:extLst>
            </p:cNvPr>
            <p:cNvGrpSpPr/>
            <p:nvPr/>
          </p:nvGrpSpPr>
          <p:grpSpPr>
            <a:xfrm>
              <a:off x="3094737" y="4244766"/>
              <a:ext cx="633983" cy="2176450"/>
              <a:chOff x="3094737" y="4244766"/>
              <a:chExt cx="633983" cy="2176450"/>
            </a:xfrm>
          </p:grpSpPr>
          <p:sp>
            <p:nvSpPr>
              <p:cNvPr id="376" name="TextBox 52">
                <a:extLst>
                  <a:ext uri="{FF2B5EF4-FFF2-40B4-BE49-F238E27FC236}">
                    <a16:creationId xmlns:a16="http://schemas.microsoft.com/office/drawing/2014/main" id="{905B2B02-E663-49E4-809C-F87D638F6774}"/>
                  </a:ext>
                </a:extLst>
              </p:cNvPr>
              <p:cNvSpPr txBox="1"/>
              <p:nvPr/>
            </p:nvSpPr>
            <p:spPr>
              <a:xfrm rot="16200000">
                <a:off x="2183610" y="5155893"/>
                <a:ext cx="2176450" cy="354196"/>
              </a:xfrm>
              <a:prstGeom prst="rect">
                <a:avLst/>
              </a:prstGeom>
              <a:noFill/>
            </p:spPr>
            <p:txBody>
              <a:bodyPr vert="horz" wrap="none" lIns="143428" tIns="89642" rIns="143428" bIns="8964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230" rtl="0" eaLnBrk="1" fontAlgn="base"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Kozuka Gothic Pro R" pitchFamily="34" charset="-128"/>
                    <a:cs typeface="+mn-cs"/>
                  </a:rPr>
                  <a:t>Managed by vendor</a:t>
                </a:r>
              </a:p>
            </p:txBody>
          </p:sp>
          <p:sp>
            <p:nvSpPr>
              <p:cNvPr id="377" name="Left Brace 376">
                <a:extLst>
                  <a:ext uri="{FF2B5EF4-FFF2-40B4-BE49-F238E27FC236}">
                    <a16:creationId xmlns:a16="http://schemas.microsoft.com/office/drawing/2014/main" id="{E3312094-67B3-4419-A7D2-8DBC478DF49A}"/>
                  </a:ext>
                </a:extLst>
              </p:cNvPr>
              <p:cNvSpPr/>
              <p:nvPr/>
            </p:nvSpPr>
            <p:spPr>
              <a:xfrm>
                <a:off x="3454400" y="4663440"/>
                <a:ext cx="274320" cy="1508760"/>
              </a:xfrm>
              <a:prstGeom prst="leftBrace">
                <a:avLst>
                  <a:gd name="adj1" fmla="val 0"/>
                  <a:gd name="adj2" fmla="val 50000"/>
                </a:avLst>
              </a:prstGeom>
              <a:noFill/>
              <a:ln w="19050" cap="flat" cmpd="sng" algn="ctr">
                <a:solidFill>
                  <a:schemeClr val="bg1"/>
                </a:solidFill>
                <a:prstDash val="solid"/>
              </a:ln>
              <a:effectLst/>
            </p:spPr>
            <p:txBody>
              <a:bodyPr lIns="143428" tIns="89642" rIns="143428" bIns="89642" rtlCol="0" anchor="ctr"/>
              <a:lstStyle/>
              <a:p>
                <a:pPr marL="0" marR="0" lvl="0" indent="0" algn="ctr" defTabSz="1218330" rtl="0" eaLnBrk="1" fontAlgn="auto" latinLnBrk="0" hangingPunct="1">
                  <a:lnSpc>
                    <a:spcPct val="9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19518053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500"/>
                                        <p:tgtEl>
                                          <p:spTgt spid="3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2"/>
                                        </p:tgtEl>
                                        <p:attrNameLst>
                                          <p:attrName>style.visibility</p:attrName>
                                        </p:attrNameLst>
                                      </p:cBhvr>
                                      <p:to>
                                        <p:strVal val="visible"/>
                                      </p:to>
                                    </p:set>
                                    <p:animEffect transition="in" filter="fade">
                                      <p:cBhvr>
                                        <p:cTn id="12" dur="500"/>
                                        <p:tgtEl>
                                          <p:spTgt spid="37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wipe(left)">
                                      <p:cBhvr>
                                        <p:cTn id="16" dur="500"/>
                                        <p:tgtEl>
                                          <p:spTgt spid="9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7"/>
                                        </p:tgtEl>
                                        <p:attrNameLst>
                                          <p:attrName>style.visibility</p:attrName>
                                        </p:attrNameLst>
                                      </p:cBhvr>
                                      <p:to>
                                        <p:strVal val="visible"/>
                                      </p:to>
                                    </p:set>
                                    <p:animEffect transition="in" filter="fade">
                                      <p:cBhvr>
                                        <p:cTn id="21" dur="500"/>
                                        <p:tgtEl>
                                          <p:spTgt spid="33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67"/>
                                        </p:tgtEl>
                                        <p:attrNameLst>
                                          <p:attrName>style.visibility</p:attrName>
                                        </p:attrNameLst>
                                      </p:cBhvr>
                                      <p:to>
                                        <p:strVal val="visible"/>
                                      </p:to>
                                    </p:set>
                                    <p:animEffect transition="in" filter="wipe(left)">
                                      <p:cBhvr>
                                        <p:cTn id="25" dur="500"/>
                                        <p:tgtEl>
                                          <p:spTgt spid="16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56"/>
                                        </p:tgtEl>
                                        <p:attrNameLst>
                                          <p:attrName>style.visibility</p:attrName>
                                        </p:attrNameLst>
                                      </p:cBhvr>
                                      <p:to>
                                        <p:strVal val="visible"/>
                                      </p:to>
                                    </p:set>
                                    <p:animEffect transition="in" filter="fade">
                                      <p:cBhvr>
                                        <p:cTn id="30" dur="500"/>
                                        <p:tgtEl>
                                          <p:spTgt spid="356"/>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69"/>
                                        </p:tgtEl>
                                        <p:attrNameLst>
                                          <p:attrName>style.visibility</p:attrName>
                                        </p:attrNameLst>
                                      </p:cBhvr>
                                      <p:to>
                                        <p:strVal val="visible"/>
                                      </p:to>
                                    </p:set>
                                    <p:animEffect transition="in" filter="wipe(left)">
                                      <p:cBhvr>
                                        <p:cTn id="34" dur="5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A9DD34-9D24-402E-A3B2-3DF73BDF8DC5}"/>
              </a:ext>
            </a:extLst>
          </p:cNvPr>
          <p:cNvSpPr/>
          <p:nvPr/>
        </p:nvSpPr>
        <p:spPr bwMode="auto">
          <a:xfrm>
            <a:off x="0" y="2106930"/>
            <a:ext cx="12192000" cy="3200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8F15E30C-B39B-E54F-9164-EBB11F93A279}"/>
              </a:ext>
            </a:extLst>
          </p:cNvPr>
          <p:cNvSpPr/>
          <p:nvPr/>
        </p:nvSpPr>
        <p:spPr>
          <a:xfrm>
            <a:off x="318715" y="394525"/>
            <a:ext cx="8969664"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78D7"/>
                </a:solidFill>
                <a:effectLst/>
                <a:uLnTx/>
                <a:uFillTx/>
                <a:latin typeface="Segoe UI Light" panose="020B0502040204020203" pitchFamily="34" charset="0"/>
                <a:ea typeface="+mn-ea"/>
                <a:cs typeface="Segoe UI Light" panose="020B0502040204020203" pitchFamily="34" charset="0"/>
              </a:rPr>
              <a:t>Secure, cost-effective and powerful</a:t>
            </a:r>
          </a:p>
        </p:txBody>
      </p:sp>
      <p:sp>
        <p:nvSpPr>
          <p:cNvPr id="3" name="Rectangle 2">
            <a:extLst>
              <a:ext uri="{FF2B5EF4-FFF2-40B4-BE49-F238E27FC236}">
                <a16:creationId xmlns:a16="http://schemas.microsoft.com/office/drawing/2014/main" id="{19D7D6FF-F3BF-0643-BA4E-CBE34184CE2F}"/>
              </a:ext>
            </a:extLst>
          </p:cNvPr>
          <p:cNvSpPr/>
          <p:nvPr/>
        </p:nvSpPr>
        <p:spPr>
          <a:xfrm>
            <a:off x="3590815" y="4045096"/>
            <a:ext cx="1656484" cy="553998"/>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Networking</a:t>
            </a:r>
          </a:p>
        </p:txBody>
      </p:sp>
      <p:sp>
        <p:nvSpPr>
          <p:cNvPr id="13" name="Rectangle 12">
            <a:extLst>
              <a:ext uri="{FF2B5EF4-FFF2-40B4-BE49-F238E27FC236}">
                <a16:creationId xmlns:a16="http://schemas.microsoft.com/office/drawing/2014/main" id="{D56AD391-B752-D84F-A8C5-3FAFD22E550D}"/>
              </a:ext>
            </a:extLst>
          </p:cNvPr>
          <p:cNvSpPr/>
          <p:nvPr/>
        </p:nvSpPr>
        <p:spPr>
          <a:xfrm>
            <a:off x="879635" y="4045096"/>
            <a:ext cx="1428750" cy="553998"/>
          </a:xfrm>
          <a:prstGeom prst="rect">
            <a:avLst/>
          </a:prstGeom>
          <a:ln w="3175">
            <a:noFill/>
          </a:ln>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Compute</a:t>
            </a:r>
          </a:p>
        </p:txBody>
      </p:sp>
      <p:sp>
        <p:nvSpPr>
          <p:cNvPr id="2" name="Rectangle 1">
            <a:extLst>
              <a:ext uri="{FF2B5EF4-FFF2-40B4-BE49-F238E27FC236}">
                <a16:creationId xmlns:a16="http://schemas.microsoft.com/office/drawing/2014/main" id="{8E4C24D6-3B2B-1C48-AF25-BFFA0051EF3D}"/>
              </a:ext>
            </a:extLst>
          </p:cNvPr>
          <p:cNvSpPr/>
          <p:nvPr/>
        </p:nvSpPr>
        <p:spPr>
          <a:xfrm>
            <a:off x="6529729" y="4045096"/>
            <a:ext cx="1185981" cy="553998"/>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Storage</a:t>
            </a:r>
          </a:p>
        </p:txBody>
      </p:sp>
      <p:sp>
        <p:nvSpPr>
          <p:cNvPr id="9" name="Org_ECA6" title="Icon of three boxes in a bracket chart">
            <a:extLst>
              <a:ext uri="{FF2B5EF4-FFF2-40B4-BE49-F238E27FC236}">
                <a16:creationId xmlns:a16="http://schemas.microsoft.com/office/drawing/2014/main" id="{7B47FD57-76B5-D04C-A11C-630880213ABB}"/>
              </a:ext>
            </a:extLst>
          </p:cNvPr>
          <p:cNvSpPr>
            <a:spLocks noChangeAspect="1" noEditPoints="1"/>
          </p:cNvSpPr>
          <p:nvPr/>
        </p:nvSpPr>
        <p:spPr bwMode="auto">
          <a:xfrm>
            <a:off x="4099172" y="2879034"/>
            <a:ext cx="639769" cy="64008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1" name="globe_6" title="Icon of a monitor in front of a sphere made of lines">
            <a:extLst>
              <a:ext uri="{FF2B5EF4-FFF2-40B4-BE49-F238E27FC236}">
                <a16:creationId xmlns:a16="http://schemas.microsoft.com/office/drawing/2014/main" id="{2032B9A9-58CC-BE42-97C6-789A1406968C}"/>
              </a:ext>
            </a:extLst>
          </p:cNvPr>
          <p:cNvSpPr>
            <a:spLocks noChangeAspect="1" noEditPoints="1"/>
          </p:cNvSpPr>
          <p:nvPr/>
        </p:nvSpPr>
        <p:spPr bwMode="auto">
          <a:xfrm>
            <a:off x="1390721" y="2809754"/>
            <a:ext cx="597506" cy="64008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12" name="Database_EFC7" title="Icon of a cylinder">
            <a:extLst>
              <a:ext uri="{FF2B5EF4-FFF2-40B4-BE49-F238E27FC236}">
                <a16:creationId xmlns:a16="http://schemas.microsoft.com/office/drawing/2014/main" id="{43118731-69C3-2A41-8C57-59F29498C97B}"/>
              </a:ext>
            </a:extLst>
          </p:cNvPr>
          <p:cNvSpPr>
            <a:spLocks noChangeAspect="1" noEditPoints="1"/>
          </p:cNvSpPr>
          <p:nvPr/>
        </p:nvSpPr>
        <p:spPr bwMode="auto">
          <a:xfrm>
            <a:off x="6849886" y="2913405"/>
            <a:ext cx="492430" cy="6400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15" name="document_6" title="Icon of a document with a padlock in the lower right corner">
            <a:extLst>
              <a:ext uri="{FF2B5EF4-FFF2-40B4-BE49-F238E27FC236}">
                <a16:creationId xmlns:a16="http://schemas.microsoft.com/office/drawing/2014/main" id="{0FFA87CD-D923-4449-B80D-031B87C7BB28}"/>
              </a:ext>
            </a:extLst>
          </p:cNvPr>
          <p:cNvSpPr>
            <a:spLocks noChangeAspect="1" noEditPoints="1"/>
          </p:cNvSpPr>
          <p:nvPr/>
        </p:nvSpPr>
        <p:spPr bwMode="auto">
          <a:xfrm>
            <a:off x="9793261" y="2852456"/>
            <a:ext cx="554588" cy="693235"/>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9BEB7902-CAC7-4638-9383-3BAF7F8B1F4B}"/>
              </a:ext>
            </a:extLst>
          </p:cNvPr>
          <p:cNvSpPr/>
          <p:nvPr/>
        </p:nvSpPr>
        <p:spPr>
          <a:xfrm>
            <a:off x="8998140" y="4045096"/>
            <a:ext cx="2144831"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Security and Management</a:t>
            </a:r>
          </a:p>
        </p:txBody>
      </p:sp>
      <p:sp>
        <p:nvSpPr>
          <p:cNvPr id="6" name="Rectangle 5">
            <a:extLst>
              <a:ext uri="{FF2B5EF4-FFF2-40B4-BE49-F238E27FC236}">
                <a16:creationId xmlns:a16="http://schemas.microsoft.com/office/drawing/2014/main" id="{6B365050-A9D2-4941-8DB8-7F0A4396AE64}"/>
              </a:ext>
            </a:extLst>
          </p:cNvPr>
          <p:cNvSpPr/>
          <p:nvPr/>
        </p:nvSpPr>
        <p:spPr bwMode="auto">
          <a:xfrm>
            <a:off x="318715" y="2325858"/>
            <a:ext cx="8252529" cy="2672862"/>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687203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9DEB182-9B17-426C-9039-7FFBEA510F6F}"/>
              </a:ext>
            </a:extLst>
          </p:cNvPr>
          <p:cNvSpPr/>
          <p:nvPr/>
        </p:nvSpPr>
        <p:spPr bwMode="auto">
          <a:xfrm>
            <a:off x="0" y="2106930"/>
            <a:ext cx="12192000" cy="32004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84029F22-9F9D-4EFD-B9E8-5F723D915A6A}"/>
              </a:ext>
            </a:extLst>
          </p:cNvPr>
          <p:cNvSpPr/>
          <p:nvPr/>
        </p:nvSpPr>
        <p:spPr>
          <a:xfrm>
            <a:off x="0" y="0"/>
            <a:ext cx="12192000" cy="1546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9A2B2-E7CB-4E57-A574-02D843260440}"/>
              </a:ext>
            </a:extLst>
          </p:cNvPr>
          <p:cNvSpPr>
            <a:spLocks noGrp="1"/>
          </p:cNvSpPr>
          <p:nvPr>
            <p:ph type="title"/>
          </p:nvPr>
        </p:nvSpPr>
        <p:spPr/>
        <p:txBody>
          <a:bodyPr/>
          <a:lstStyle/>
          <a:p>
            <a:r>
              <a:rPr lang="en-US">
                <a:solidFill>
                  <a:srgbClr val="0078D7"/>
                </a:solidFill>
              </a:rPr>
              <a:t>Compute</a:t>
            </a:r>
          </a:p>
        </p:txBody>
      </p:sp>
      <p:sp>
        <p:nvSpPr>
          <p:cNvPr id="6" name="Rectangle 5">
            <a:extLst>
              <a:ext uri="{FF2B5EF4-FFF2-40B4-BE49-F238E27FC236}">
                <a16:creationId xmlns:a16="http://schemas.microsoft.com/office/drawing/2014/main" id="{9905B350-2E33-5D46-B84D-BD96BB3E88BD}"/>
              </a:ext>
            </a:extLst>
          </p:cNvPr>
          <p:cNvSpPr/>
          <p:nvPr/>
        </p:nvSpPr>
        <p:spPr>
          <a:xfrm>
            <a:off x="338869" y="1097870"/>
            <a:ext cx="8660603"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Azure compute provides online processing time and hosting environments </a:t>
            </a:r>
            <a:br>
              <a:rPr kumimoji="0" lang="en-US" sz="20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br>
            <a:r>
              <a:rPr kumimoji="0" lang="en-US" sz="2000" b="0" i="0" u="none" strike="noStrike" kern="1200" cap="none" spc="0" normalizeH="0" baseline="0" noProof="0" dirty="0">
                <a:ln>
                  <a:noFill/>
                </a:ln>
                <a:solidFill>
                  <a:srgbClr val="0078D7"/>
                </a:solidFill>
                <a:effectLst/>
                <a:uLnTx/>
                <a:uFillTx/>
                <a:latin typeface="Segoe UI Light" panose="020B0502040204020203" pitchFamily="34" charset="0"/>
                <a:ea typeface="+mn-ea"/>
                <a:cs typeface="Segoe UI Light" panose="020B0502040204020203" pitchFamily="34" charset="0"/>
              </a:rPr>
              <a:t>for running applications in the cloud via virtual machines.</a:t>
            </a:r>
          </a:p>
        </p:txBody>
      </p:sp>
      <p:grpSp>
        <p:nvGrpSpPr>
          <p:cNvPr id="9" name="Group 8">
            <a:extLst>
              <a:ext uri="{FF2B5EF4-FFF2-40B4-BE49-F238E27FC236}">
                <a16:creationId xmlns:a16="http://schemas.microsoft.com/office/drawing/2014/main" id="{7B310F2C-C7C8-4A60-BF33-7F256AF3C647}"/>
              </a:ext>
            </a:extLst>
          </p:cNvPr>
          <p:cNvGrpSpPr/>
          <p:nvPr/>
        </p:nvGrpSpPr>
        <p:grpSpPr>
          <a:xfrm>
            <a:off x="1374080" y="2654848"/>
            <a:ext cx="1150137" cy="2056017"/>
            <a:chOff x="1374080" y="2654848"/>
            <a:chExt cx="1150137" cy="2056017"/>
          </a:xfrm>
          <a:solidFill>
            <a:srgbClr val="0078D7"/>
          </a:solidFill>
        </p:grpSpPr>
        <p:sp>
          <p:nvSpPr>
            <p:cNvPr id="71" name="Rectangle 70">
              <a:extLst>
                <a:ext uri="{FF2B5EF4-FFF2-40B4-BE49-F238E27FC236}">
                  <a16:creationId xmlns:a16="http://schemas.microsoft.com/office/drawing/2014/main" id="{CD77FFC0-9C64-478D-BCA0-B3DDEF43FC91}"/>
                </a:ext>
              </a:extLst>
            </p:cNvPr>
            <p:cNvSpPr/>
            <p:nvPr/>
          </p:nvSpPr>
          <p:spPr bwMode="auto">
            <a:xfrm>
              <a:off x="1374080" y="4042006"/>
              <a:ext cx="1150137" cy="668859"/>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293" rtl="0" eaLnBrk="0" fontAlgn="base" latinLnBrk="0" hangingPunct="0">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Virtual Machines</a:t>
              </a:r>
            </a:p>
          </p:txBody>
        </p:sp>
        <p:sp>
          <p:nvSpPr>
            <p:cNvPr id="38" name="Freeform: Shape 58">
              <a:extLst>
                <a:ext uri="{FF2B5EF4-FFF2-40B4-BE49-F238E27FC236}">
                  <a16:creationId xmlns:a16="http://schemas.microsoft.com/office/drawing/2014/main" id="{E6578644-B3F4-8944-A95D-78FE22383182}"/>
                </a:ext>
              </a:extLst>
            </p:cNvPr>
            <p:cNvSpPr/>
            <p:nvPr/>
          </p:nvSpPr>
          <p:spPr bwMode="auto">
            <a:xfrm>
              <a:off x="1560770" y="2654848"/>
              <a:ext cx="776757" cy="380851"/>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sp>
          <p:nvSpPr>
            <p:cNvPr id="39" name="server">
              <a:extLst>
                <a:ext uri="{FF2B5EF4-FFF2-40B4-BE49-F238E27FC236}">
                  <a16:creationId xmlns:a16="http://schemas.microsoft.com/office/drawing/2014/main" id="{8538395A-6E17-EC4B-A7A1-7255DF99A39E}"/>
                </a:ext>
              </a:extLst>
            </p:cNvPr>
            <p:cNvSpPr>
              <a:spLocks noChangeAspect="1" noEditPoints="1"/>
            </p:cNvSpPr>
            <p:nvPr/>
          </p:nvSpPr>
          <p:spPr bwMode="auto">
            <a:xfrm>
              <a:off x="1776839" y="2955676"/>
              <a:ext cx="344619" cy="581485"/>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grpFill/>
            <a:ln w="19050">
              <a:solidFill>
                <a:schemeClr val="bg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Segoe UI" pitchFamily="34" charset="0"/>
              </a:endParaRPr>
            </a:p>
          </p:txBody>
        </p:sp>
      </p:grpSp>
      <p:grpSp>
        <p:nvGrpSpPr>
          <p:cNvPr id="8" name="Group 7">
            <a:extLst>
              <a:ext uri="{FF2B5EF4-FFF2-40B4-BE49-F238E27FC236}">
                <a16:creationId xmlns:a16="http://schemas.microsoft.com/office/drawing/2014/main" id="{AA0D504B-FE1C-4683-BD9C-4887643E1BBF}"/>
              </a:ext>
            </a:extLst>
          </p:cNvPr>
          <p:cNvGrpSpPr/>
          <p:nvPr/>
        </p:nvGrpSpPr>
        <p:grpSpPr>
          <a:xfrm>
            <a:off x="3743066" y="2654848"/>
            <a:ext cx="2055963" cy="1880977"/>
            <a:chOff x="3241768" y="2654848"/>
            <a:chExt cx="2055963" cy="1880977"/>
          </a:xfrm>
          <a:solidFill>
            <a:srgbClr val="0078D7"/>
          </a:solidFill>
        </p:grpSpPr>
        <p:sp>
          <p:nvSpPr>
            <p:cNvPr id="85" name="Rectangle 84">
              <a:extLst>
                <a:ext uri="{FF2B5EF4-FFF2-40B4-BE49-F238E27FC236}">
                  <a16:creationId xmlns:a16="http://schemas.microsoft.com/office/drawing/2014/main" id="{B68EAAA6-49D4-47BD-A017-A2F6A295C182}"/>
                </a:ext>
              </a:extLst>
            </p:cNvPr>
            <p:cNvSpPr/>
            <p:nvPr/>
          </p:nvSpPr>
          <p:spPr bwMode="auto">
            <a:xfrm>
              <a:off x="3241768" y="4042006"/>
              <a:ext cx="2055963" cy="493819"/>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293" rtl="0" eaLnBrk="0" fontAlgn="base" latinLnBrk="0" hangingPunct="0">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Virtual Machine </a:t>
              </a:r>
              <a:br>
                <a:rPr kumimoji="0" lang="en-US" sz="16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br>
              <a:r>
                <a:rPr kumimoji="0" lang="en-US" sz="16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Scale Sets</a:t>
              </a:r>
            </a:p>
          </p:txBody>
        </p:sp>
        <p:grpSp>
          <p:nvGrpSpPr>
            <p:cNvPr id="3" name="Group 2">
              <a:extLst>
                <a:ext uri="{FF2B5EF4-FFF2-40B4-BE49-F238E27FC236}">
                  <a16:creationId xmlns:a16="http://schemas.microsoft.com/office/drawing/2014/main" id="{3BE73BDE-5825-4CC4-A786-9541B467CC4A}"/>
                </a:ext>
              </a:extLst>
            </p:cNvPr>
            <p:cNvGrpSpPr/>
            <p:nvPr/>
          </p:nvGrpSpPr>
          <p:grpSpPr>
            <a:xfrm>
              <a:off x="3804887" y="2654848"/>
              <a:ext cx="1011206" cy="882313"/>
              <a:chOff x="6928884" y="2797969"/>
              <a:chExt cx="838384" cy="731520"/>
            </a:xfrm>
            <a:grpFill/>
          </p:grpSpPr>
          <p:grpSp>
            <p:nvGrpSpPr>
              <p:cNvPr id="51" name="Group 50">
                <a:extLst>
                  <a:ext uri="{FF2B5EF4-FFF2-40B4-BE49-F238E27FC236}">
                    <a16:creationId xmlns:a16="http://schemas.microsoft.com/office/drawing/2014/main" id="{4A41E5F5-B2EA-B74C-9C27-AB691847966C}"/>
                  </a:ext>
                </a:extLst>
              </p:cNvPr>
              <p:cNvGrpSpPr>
                <a:grpSpLocks noChangeAspect="1"/>
              </p:cNvGrpSpPr>
              <p:nvPr/>
            </p:nvGrpSpPr>
            <p:grpSpPr>
              <a:xfrm>
                <a:off x="6928884" y="2797969"/>
                <a:ext cx="644004" cy="731520"/>
                <a:chOff x="5295431" y="2099789"/>
                <a:chExt cx="1156842" cy="1479184"/>
              </a:xfrm>
              <a:grpFill/>
            </p:grpSpPr>
            <p:sp>
              <p:nvSpPr>
                <p:cNvPr id="52" name="Freeform: Shape 58">
                  <a:extLst>
                    <a:ext uri="{FF2B5EF4-FFF2-40B4-BE49-F238E27FC236}">
                      <a16:creationId xmlns:a16="http://schemas.microsoft.com/office/drawing/2014/main" id="{D4970928-5E71-394E-B3D2-4D0972F0E88D}"/>
                    </a:ext>
                  </a:extLst>
                </p:cNvPr>
                <p:cNvSpPr/>
                <p:nvPr/>
              </p:nvSpPr>
              <p:spPr bwMode="auto">
                <a:xfrm>
                  <a:off x="5295431" y="2099789"/>
                  <a:ext cx="1156842" cy="638490"/>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sp>
              <p:nvSpPr>
                <p:cNvPr id="53" name="server">
                  <a:extLst>
                    <a:ext uri="{FF2B5EF4-FFF2-40B4-BE49-F238E27FC236}">
                      <a16:creationId xmlns:a16="http://schemas.microsoft.com/office/drawing/2014/main" id="{5768CE99-F449-A844-B947-0D761C800988}"/>
                    </a:ext>
                  </a:extLst>
                </p:cNvPr>
                <p:cNvSpPr>
                  <a:spLocks noChangeAspect="1" noEditPoints="1"/>
                </p:cNvSpPr>
                <p:nvPr/>
              </p:nvSpPr>
              <p:spPr bwMode="auto">
                <a:xfrm>
                  <a:off x="5617228" y="2604123"/>
                  <a:ext cx="513249" cy="97485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grpFill/>
                <a:ln w="19050">
                  <a:solidFill>
                    <a:schemeClr val="bg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Segoe UI" pitchFamily="34" charset="0"/>
                  </a:endParaRPr>
                </a:p>
              </p:txBody>
            </p:sp>
          </p:grpSp>
          <p:sp>
            <p:nvSpPr>
              <p:cNvPr id="56" name="server">
                <a:extLst>
                  <a:ext uri="{FF2B5EF4-FFF2-40B4-BE49-F238E27FC236}">
                    <a16:creationId xmlns:a16="http://schemas.microsoft.com/office/drawing/2014/main" id="{8BB2C0DE-5443-FE44-8383-677864CB2749}"/>
                  </a:ext>
                </a:extLst>
              </p:cNvPr>
              <p:cNvSpPr>
                <a:spLocks noChangeAspect="1" noEditPoints="1"/>
              </p:cNvSpPr>
              <p:nvPr/>
            </p:nvSpPr>
            <p:spPr bwMode="auto">
              <a:xfrm>
                <a:off x="7287167" y="2955849"/>
                <a:ext cx="285721" cy="482105"/>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grpFill/>
              <a:ln w="19050">
                <a:solidFill>
                  <a:schemeClr val="bg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Segoe UI" pitchFamily="34" charset="0"/>
                </a:endParaRPr>
              </a:p>
            </p:txBody>
          </p:sp>
          <p:sp>
            <p:nvSpPr>
              <p:cNvPr id="58" name="server">
                <a:extLst>
                  <a:ext uri="{FF2B5EF4-FFF2-40B4-BE49-F238E27FC236}">
                    <a16:creationId xmlns:a16="http://schemas.microsoft.com/office/drawing/2014/main" id="{BF82735A-712F-4D43-83D6-FB0ABD943D0D}"/>
                  </a:ext>
                </a:extLst>
              </p:cNvPr>
              <p:cNvSpPr>
                <a:spLocks noChangeAspect="1" noEditPoints="1"/>
              </p:cNvSpPr>
              <p:nvPr/>
            </p:nvSpPr>
            <p:spPr bwMode="auto">
              <a:xfrm>
                <a:off x="7481547" y="2836256"/>
                <a:ext cx="285721" cy="482105"/>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grpFill/>
              <a:ln w="19050">
                <a:solidFill>
                  <a:schemeClr val="bg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Semilight"/>
                  <a:ea typeface="+mn-ea"/>
                  <a:cs typeface="Segoe UI" pitchFamily="34" charset="0"/>
                </a:endParaRPr>
              </a:p>
            </p:txBody>
          </p:sp>
        </p:grpSp>
      </p:grpSp>
      <p:grpSp>
        <p:nvGrpSpPr>
          <p:cNvPr id="10" name="Group 9">
            <a:extLst>
              <a:ext uri="{FF2B5EF4-FFF2-40B4-BE49-F238E27FC236}">
                <a16:creationId xmlns:a16="http://schemas.microsoft.com/office/drawing/2014/main" id="{A8E86EFF-BA8E-4DA8-9EBF-E2BE608FD4C1}"/>
              </a:ext>
            </a:extLst>
          </p:cNvPr>
          <p:cNvGrpSpPr/>
          <p:nvPr/>
        </p:nvGrpSpPr>
        <p:grpSpPr>
          <a:xfrm>
            <a:off x="9816133" y="2725055"/>
            <a:ext cx="882483" cy="1666881"/>
            <a:chOff x="9816133" y="2725055"/>
            <a:chExt cx="882483" cy="1666881"/>
          </a:xfrm>
          <a:solidFill>
            <a:srgbClr val="0078D7"/>
          </a:solidFill>
        </p:grpSpPr>
        <p:sp>
          <p:nvSpPr>
            <p:cNvPr id="24" name="Rectangle 23">
              <a:extLst>
                <a:ext uri="{FF2B5EF4-FFF2-40B4-BE49-F238E27FC236}">
                  <a16:creationId xmlns:a16="http://schemas.microsoft.com/office/drawing/2014/main" id="{4BD56DA9-40FF-4FA6-A0DC-D4C69A819C46}"/>
                </a:ext>
              </a:extLst>
            </p:cNvPr>
            <p:cNvSpPr/>
            <p:nvPr/>
          </p:nvSpPr>
          <p:spPr bwMode="auto">
            <a:xfrm>
              <a:off x="9816133" y="4042006"/>
              <a:ext cx="882483" cy="349930"/>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293" rtl="0" eaLnBrk="0" fontAlgn="base" latinLnBrk="0" hangingPunct="0">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Disks</a:t>
              </a:r>
            </a:p>
          </p:txBody>
        </p:sp>
        <p:sp>
          <p:nvSpPr>
            <p:cNvPr id="25" name="StorageOptical_E958" title="Icon of a hard disk">
              <a:extLst>
                <a:ext uri="{FF2B5EF4-FFF2-40B4-BE49-F238E27FC236}">
                  <a16:creationId xmlns:a16="http://schemas.microsoft.com/office/drawing/2014/main" id="{992C0387-7062-41A7-9247-ED0433B55087}"/>
                </a:ext>
              </a:extLst>
            </p:cNvPr>
            <p:cNvSpPr>
              <a:spLocks noChangeAspect="1" noEditPoints="1"/>
            </p:cNvSpPr>
            <p:nvPr/>
          </p:nvSpPr>
          <p:spPr bwMode="auto">
            <a:xfrm>
              <a:off x="9886515" y="2725055"/>
              <a:ext cx="741719" cy="741898"/>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grpFill/>
            <a:ln w="19050" cap="sq">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7" name="Group 6">
            <a:extLst>
              <a:ext uri="{FF2B5EF4-FFF2-40B4-BE49-F238E27FC236}">
                <a16:creationId xmlns:a16="http://schemas.microsoft.com/office/drawing/2014/main" id="{2EC167F6-8D65-42AD-9E42-DDCAA749CC52}"/>
              </a:ext>
            </a:extLst>
          </p:cNvPr>
          <p:cNvGrpSpPr/>
          <p:nvPr/>
        </p:nvGrpSpPr>
        <p:grpSpPr>
          <a:xfrm>
            <a:off x="7017878" y="2716811"/>
            <a:ext cx="1579407" cy="1830492"/>
            <a:chOff x="6158097" y="2716811"/>
            <a:chExt cx="1579407" cy="1830492"/>
          </a:xfrm>
          <a:solidFill>
            <a:srgbClr val="0078D7"/>
          </a:solidFill>
        </p:grpSpPr>
        <p:sp>
          <p:nvSpPr>
            <p:cNvPr id="23" name="Rectangle 22">
              <a:extLst>
                <a:ext uri="{FF2B5EF4-FFF2-40B4-BE49-F238E27FC236}">
                  <a16:creationId xmlns:a16="http://schemas.microsoft.com/office/drawing/2014/main" id="{7A952BA7-F838-4157-A930-982F8D9EAF0B}"/>
                </a:ext>
              </a:extLst>
            </p:cNvPr>
            <p:cNvSpPr/>
            <p:nvPr/>
          </p:nvSpPr>
          <p:spPr bwMode="auto">
            <a:xfrm>
              <a:off x="6158097" y="4042006"/>
              <a:ext cx="1579407" cy="505297"/>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293" rtl="0" eaLnBrk="0" fontAlgn="base" latinLnBrk="0" hangingPunct="0">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panose="020B0502040204020203" pitchFamily="34" charset="0"/>
                  <a:ea typeface="Segoe UI" panose="020B0502040204020203" pitchFamily="34" charset="0"/>
                  <a:cs typeface="Segoe UI" panose="020B0502040204020203" pitchFamily="34" charset="0"/>
                </a:rPr>
                <a:t>Availability Sets</a:t>
              </a:r>
            </a:p>
          </p:txBody>
        </p:sp>
        <p:grpSp>
          <p:nvGrpSpPr>
            <p:cNvPr id="26" name="Group 25">
              <a:extLst>
                <a:ext uri="{FF2B5EF4-FFF2-40B4-BE49-F238E27FC236}">
                  <a16:creationId xmlns:a16="http://schemas.microsoft.com/office/drawing/2014/main" id="{FB409DDB-6AD0-4DF7-AF4B-DE86A7D9C594}"/>
                </a:ext>
              </a:extLst>
            </p:cNvPr>
            <p:cNvGrpSpPr/>
            <p:nvPr/>
          </p:nvGrpSpPr>
          <p:grpSpPr>
            <a:xfrm>
              <a:off x="6287561" y="2716811"/>
              <a:ext cx="1377968" cy="758387"/>
              <a:chOff x="239546" y="3704916"/>
              <a:chExt cx="1002103" cy="574200"/>
            </a:xfrm>
            <a:grpFill/>
          </p:grpSpPr>
          <p:sp>
            <p:nvSpPr>
              <p:cNvPr id="27" name="monitor" title="Icon of a monitor">
                <a:extLst>
                  <a:ext uri="{FF2B5EF4-FFF2-40B4-BE49-F238E27FC236}">
                    <a16:creationId xmlns:a16="http://schemas.microsoft.com/office/drawing/2014/main" id="{406DEC8B-B72A-4FBE-9F7E-29F64089D4A2}"/>
                  </a:ext>
                </a:extLst>
              </p:cNvPr>
              <p:cNvSpPr>
                <a:spLocks noChangeAspect="1" noEditPoints="1"/>
              </p:cNvSpPr>
              <p:nvPr/>
            </p:nvSpPr>
            <p:spPr bwMode="auto">
              <a:xfrm>
                <a:off x="784449" y="3709475"/>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sq">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8" name="monitor" title="Icon of a monitor">
                <a:extLst>
                  <a:ext uri="{FF2B5EF4-FFF2-40B4-BE49-F238E27FC236}">
                    <a16:creationId xmlns:a16="http://schemas.microsoft.com/office/drawing/2014/main" id="{5C6C5E33-D78B-4CFD-B6CA-74F96F38423B}"/>
                  </a:ext>
                </a:extLst>
              </p:cNvPr>
              <p:cNvSpPr>
                <a:spLocks noChangeAspect="1" noEditPoints="1"/>
              </p:cNvSpPr>
              <p:nvPr/>
            </p:nvSpPr>
            <p:spPr bwMode="auto">
              <a:xfrm>
                <a:off x="239546" y="3704916"/>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sq">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9" name="monitor" title="Icon of a monitor">
                <a:extLst>
                  <a:ext uri="{FF2B5EF4-FFF2-40B4-BE49-F238E27FC236}">
                    <a16:creationId xmlns:a16="http://schemas.microsoft.com/office/drawing/2014/main" id="{20CE25CE-115C-4C05-8E75-50D8641B9209}"/>
                  </a:ext>
                </a:extLst>
              </p:cNvPr>
              <p:cNvSpPr>
                <a:spLocks noChangeAspect="1" noEditPoints="1"/>
              </p:cNvSpPr>
              <p:nvPr/>
            </p:nvSpPr>
            <p:spPr bwMode="auto">
              <a:xfrm>
                <a:off x="498665" y="3928721"/>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sq">
                <a:solidFill>
                  <a:schemeClr val="bg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grpSp>
      </p:grpSp>
    </p:spTree>
    <p:extLst>
      <p:ext uri="{BB962C8B-B14F-4D97-AF65-F5344CB8AC3E}">
        <p14:creationId xmlns:p14="http://schemas.microsoft.com/office/powerpoint/2010/main" val="5596406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9BB4-BA6D-423B-9B7A-AE3CBF7E2A33}"/>
              </a:ext>
            </a:extLst>
          </p:cNvPr>
          <p:cNvSpPr>
            <a:spLocks noGrp="1"/>
          </p:cNvSpPr>
          <p:nvPr>
            <p:ph type="title"/>
          </p:nvPr>
        </p:nvSpPr>
        <p:spPr/>
        <p:txBody>
          <a:bodyPr/>
          <a:lstStyle/>
          <a:p>
            <a:r>
              <a:rPr lang="en-US" sz="4400">
                <a:solidFill>
                  <a:srgbClr val="0078D7"/>
                </a:solidFill>
                <a:latin typeface="Segoe UI Light" panose="020B0502040204020203" pitchFamily="34" charset="0"/>
                <a:cs typeface="Segoe UI Light" panose="020B0502040204020203" pitchFamily="34" charset="0"/>
              </a:rPr>
              <a:t>Compute options for all types of apps</a:t>
            </a:r>
          </a:p>
        </p:txBody>
      </p:sp>
      <p:grpSp>
        <p:nvGrpSpPr>
          <p:cNvPr id="5" name="Group 4">
            <a:extLst>
              <a:ext uri="{FF2B5EF4-FFF2-40B4-BE49-F238E27FC236}">
                <a16:creationId xmlns:a16="http://schemas.microsoft.com/office/drawing/2014/main" id="{BD715E5E-2E69-431B-A2AC-E72C30DC5A17}"/>
              </a:ext>
            </a:extLst>
          </p:cNvPr>
          <p:cNvGrpSpPr/>
          <p:nvPr/>
        </p:nvGrpSpPr>
        <p:grpSpPr>
          <a:xfrm>
            <a:off x="397679" y="1770871"/>
            <a:ext cx="11396642" cy="4395325"/>
            <a:chOff x="357957" y="2184390"/>
            <a:chExt cx="11396642" cy="4395325"/>
          </a:xfrm>
        </p:grpSpPr>
        <p:grpSp>
          <p:nvGrpSpPr>
            <p:cNvPr id="67" name="Group 66">
              <a:extLst>
                <a:ext uri="{FF2B5EF4-FFF2-40B4-BE49-F238E27FC236}">
                  <a16:creationId xmlns:a16="http://schemas.microsoft.com/office/drawing/2014/main" id="{0AC73AD0-FD95-44E5-A746-FF09FFD8DCF9}"/>
                </a:ext>
              </a:extLst>
            </p:cNvPr>
            <p:cNvGrpSpPr/>
            <p:nvPr/>
          </p:nvGrpSpPr>
          <p:grpSpPr>
            <a:xfrm>
              <a:off x="2679010" y="2186848"/>
              <a:ext cx="1542705" cy="1175755"/>
              <a:chOff x="3475683" y="1763123"/>
              <a:chExt cx="1573639" cy="1199332"/>
            </a:xfrm>
          </p:grpSpPr>
          <p:grpSp>
            <p:nvGrpSpPr>
              <p:cNvPr id="64" name="Group 63">
                <a:extLst>
                  <a:ext uri="{FF2B5EF4-FFF2-40B4-BE49-F238E27FC236}">
                    <a16:creationId xmlns:a16="http://schemas.microsoft.com/office/drawing/2014/main" id="{D904902D-B27A-4D20-A3B3-3D6586CE5CA0}"/>
                  </a:ext>
                </a:extLst>
              </p:cNvPr>
              <p:cNvGrpSpPr/>
              <p:nvPr/>
            </p:nvGrpSpPr>
            <p:grpSpPr>
              <a:xfrm>
                <a:off x="4026292" y="2332372"/>
                <a:ext cx="679598" cy="520840"/>
                <a:chOff x="3489019" y="2410376"/>
                <a:chExt cx="932004" cy="714281"/>
              </a:xfrm>
            </p:grpSpPr>
            <p:sp>
              <p:nvSpPr>
                <p:cNvPr id="15" name="monitor">
                  <a:extLst>
                    <a:ext uri="{FF2B5EF4-FFF2-40B4-BE49-F238E27FC236}">
                      <a16:creationId xmlns:a16="http://schemas.microsoft.com/office/drawing/2014/main" id="{A383DF45-0E1E-43CD-BA80-1E2FFE98AEF8}"/>
                    </a:ext>
                  </a:extLst>
                </p:cNvPr>
                <p:cNvSpPr>
                  <a:spLocks noChangeAspect="1" noEditPoints="1"/>
                </p:cNvSpPr>
                <p:nvPr/>
              </p:nvSpPr>
              <p:spPr bwMode="auto">
                <a:xfrm>
                  <a:off x="3489019" y="2410376"/>
                  <a:ext cx="932004" cy="71428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6" name="TextBox 15">
                  <a:extLst>
                    <a:ext uri="{FF2B5EF4-FFF2-40B4-BE49-F238E27FC236}">
                      <a16:creationId xmlns:a16="http://schemas.microsoft.com/office/drawing/2014/main" id="{3148D175-EA1E-4B74-BD70-8EC4BD935E14}"/>
                    </a:ext>
                  </a:extLst>
                </p:cNvPr>
                <p:cNvSpPr txBox="1"/>
                <p:nvPr/>
              </p:nvSpPr>
              <p:spPr>
                <a:xfrm>
                  <a:off x="3888571" y="2554739"/>
                  <a:ext cx="170426" cy="303807"/>
                </a:xfrm>
                <a:prstGeom prst="rect">
                  <a:avLst/>
                </a:prstGeom>
                <a:noFill/>
              </p:spPr>
              <p:txBody>
                <a:bodyPr wrap="non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B</a:t>
                  </a:r>
                </a:p>
              </p:txBody>
            </p:sp>
          </p:grpSp>
          <p:sp>
            <p:nvSpPr>
              <p:cNvPr id="102" name="Rectangle 101">
                <a:extLst>
                  <a:ext uri="{FF2B5EF4-FFF2-40B4-BE49-F238E27FC236}">
                    <a16:creationId xmlns:a16="http://schemas.microsoft.com/office/drawing/2014/main" id="{6740A7D8-FBC3-4CA4-A5DD-E7931BACAF04}"/>
                  </a:ext>
                </a:extLst>
              </p:cNvPr>
              <p:cNvSpPr/>
              <p:nvPr/>
            </p:nvSpPr>
            <p:spPr bwMode="auto">
              <a:xfrm>
                <a:off x="3608738" y="1984725"/>
                <a:ext cx="1440584" cy="977730"/>
              </a:xfrm>
              <a:prstGeom prst="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4" name="Rectangle 103">
                <a:extLst>
                  <a:ext uri="{FF2B5EF4-FFF2-40B4-BE49-F238E27FC236}">
                    <a16:creationId xmlns:a16="http://schemas.microsoft.com/office/drawing/2014/main" id="{9F2628C5-279D-46B7-AAF2-B8C90EBAE288}"/>
                  </a:ext>
                </a:extLst>
              </p:cNvPr>
              <p:cNvSpPr/>
              <p:nvPr/>
            </p:nvSpPr>
            <p:spPr bwMode="auto">
              <a:xfrm>
                <a:off x="3898852" y="1817266"/>
                <a:ext cx="971904" cy="338416"/>
              </a:xfrm>
              <a:prstGeom prst="rect">
                <a:avLst/>
              </a:prstGeom>
              <a:solidFill>
                <a:schemeClr val="bg1">
                  <a:lumMod val="95000"/>
                </a:schemeClr>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Burstable</a:t>
                </a:r>
              </a:p>
            </p:txBody>
          </p:sp>
          <p:grpSp>
            <p:nvGrpSpPr>
              <p:cNvPr id="17" name="Group 16">
                <a:extLst>
                  <a:ext uri="{FF2B5EF4-FFF2-40B4-BE49-F238E27FC236}">
                    <a16:creationId xmlns:a16="http://schemas.microsoft.com/office/drawing/2014/main" id="{DC42C1AF-A841-4974-8FFB-84C1E34C4951}"/>
                  </a:ext>
                </a:extLst>
              </p:cNvPr>
              <p:cNvGrpSpPr/>
              <p:nvPr/>
            </p:nvGrpSpPr>
            <p:grpSpPr>
              <a:xfrm>
                <a:off x="3475683" y="1763123"/>
                <a:ext cx="443204" cy="443204"/>
                <a:chOff x="3433906" y="1801744"/>
                <a:chExt cx="365962" cy="365962"/>
              </a:xfrm>
            </p:grpSpPr>
            <p:sp>
              <p:nvSpPr>
                <p:cNvPr id="112" name="Oval 111">
                  <a:extLst>
                    <a:ext uri="{FF2B5EF4-FFF2-40B4-BE49-F238E27FC236}">
                      <a16:creationId xmlns:a16="http://schemas.microsoft.com/office/drawing/2014/main" id="{97F79F7F-F90F-40F0-9C47-BED48C20720D}"/>
                    </a:ext>
                  </a:extLst>
                </p:cNvPr>
                <p:cNvSpPr/>
                <p:nvPr/>
              </p:nvSpPr>
              <p:spPr bwMode="auto">
                <a:xfrm>
                  <a:off x="3433906" y="1801744"/>
                  <a:ext cx="365962" cy="365962"/>
                </a:xfrm>
                <a:prstGeom prst="ellipse">
                  <a:avLst/>
                </a:prstGeom>
                <a:solidFill>
                  <a:schemeClr val="bg1">
                    <a:lumMod val="95000"/>
                  </a:schemeClr>
                </a:solid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6" name="MiniExpand_E93A">
                  <a:extLst>
                    <a:ext uri="{FF2B5EF4-FFF2-40B4-BE49-F238E27FC236}">
                      <a16:creationId xmlns:a16="http://schemas.microsoft.com/office/drawing/2014/main" id="{82421175-79F9-4A8A-A42E-50D57CEB0829}"/>
                    </a:ext>
                  </a:extLst>
                </p:cNvPr>
                <p:cNvSpPr>
                  <a:spLocks noChangeAspect="1" noEditPoints="1"/>
                </p:cNvSpPr>
                <p:nvPr/>
              </p:nvSpPr>
              <p:spPr bwMode="auto">
                <a:xfrm>
                  <a:off x="3527578" y="1909127"/>
                  <a:ext cx="178618" cy="151196"/>
                </a:xfrm>
                <a:custGeom>
                  <a:avLst/>
                  <a:gdLst>
                    <a:gd name="T0" fmla="*/ 3493 w 4781"/>
                    <a:gd name="T1" fmla="*/ 0 h 4047"/>
                    <a:gd name="T2" fmla="*/ 4781 w 4781"/>
                    <a:gd name="T3" fmla="*/ 0 h 4047"/>
                    <a:gd name="T4" fmla="*/ 4781 w 4781"/>
                    <a:gd name="T5" fmla="*/ 1288 h 4047"/>
                    <a:gd name="T6" fmla="*/ 4781 w 4781"/>
                    <a:gd name="T7" fmla="*/ 0 h 4047"/>
                    <a:gd name="T8" fmla="*/ 2889 w 4781"/>
                    <a:gd name="T9" fmla="*/ 1894 h 4047"/>
                    <a:gd name="T10" fmla="*/ 3126 w 4781"/>
                    <a:gd name="T11" fmla="*/ 0 h 4047"/>
                    <a:gd name="T12" fmla="*/ 0 w 4781"/>
                    <a:gd name="T13" fmla="*/ 0 h 4047"/>
                    <a:gd name="T14" fmla="*/ 0 w 4781"/>
                    <a:gd name="T15" fmla="*/ 4047 h 4047"/>
                    <a:gd name="T16" fmla="*/ 4781 w 4781"/>
                    <a:gd name="T17" fmla="*/ 4047 h 4047"/>
                    <a:gd name="T18" fmla="*/ 4781 w 4781"/>
                    <a:gd name="T19" fmla="*/ 1656 h 4047"/>
                    <a:gd name="T20" fmla="*/ 2207 w 4781"/>
                    <a:gd name="T21" fmla="*/ 4047 h 4047"/>
                    <a:gd name="T22" fmla="*/ 2207 w 4781"/>
                    <a:gd name="T23" fmla="*/ 2575 h 4047"/>
                    <a:gd name="T24" fmla="*/ 0 w 4781"/>
                    <a:gd name="T25" fmla="*/ 2575 h 4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81" h="4047">
                      <a:moveTo>
                        <a:pt x="3493" y="0"/>
                      </a:moveTo>
                      <a:lnTo>
                        <a:pt x="4781" y="0"/>
                      </a:lnTo>
                      <a:lnTo>
                        <a:pt x="4781" y="1288"/>
                      </a:lnTo>
                      <a:moveTo>
                        <a:pt x="4781" y="0"/>
                      </a:moveTo>
                      <a:lnTo>
                        <a:pt x="2889" y="1894"/>
                      </a:lnTo>
                      <a:moveTo>
                        <a:pt x="3126" y="0"/>
                      </a:moveTo>
                      <a:lnTo>
                        <a:pt x="0" y="0"/>
                      </a:lnTo>
                      <a:lnTo>
                        <a:pt x="0" y="4047"/>
                      </a:lnTo>
                      <a:lnTo>
                        <a:pt x="4781" y="4047"/>
                      </a:lnTo>
                      <a:lnTo>
                        <a:pt x="4781" y="1656"/>
                      </a:lnTo>
                      <a:moveTo>
                        <a:pt x="2207" y="4047"/>
                      </a:moveTo>
                      <a:lnTo>
                        <a:pt x="2207" y="2575"/>
                      </a:lnTo>
                      <a:lnTo>
                        <a:pt x="0" y="2575"/>
                      </a:lnTo>
                    </a:path>
                  </a:pathLst>
                </a:custGeom>
                <a:noFill/>
                <a:ln w="15875" cap="flat">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grpSp>
          <p:nvGrpSpPr>
            <p:cNvPr id="68" name="Group 67">
              <a:extLst>
                <a:ext uri="{FF2B5EF4-FFF2-40B4-BE49-F238E27FC236}">
                  <a16:creationId xmlns:a16="http://schemas.microsoft.com/office/drawing/2014/main" id="{E2B54E01-E4F7-4765-9416-578984E8AEDC}"/>
                </a:ext>
              </a:extLst>
            </p:cNvPr>
            <p:cNvGrpSpPr/>
            <p:nvPr/>
          </p:nvGrpSpPr>
          <p:grpSpPr>
            <a:xfrm>
              <a:off x="357958" y="2186848"/>
              <a:ext cx="2139004" cy="1174672"/>
              <a:chOff x="1126308" y="1763123"/>
              <a:chExt cx="2181896" cy="1198227"/>
            </a:xfrm>
          </p:grpSpPr>
          <p:sp>
            <p:nvSpPr>
              <p:cNvPr id="9" name="Rectangle 8">
                <a:extLst>
                  <a:ext uri="{FF2B5EF4-FFF2-40B4-BE49-F238E27FC236}">
                    <a16:creationId xmlns:a16="http://schemas.microsoft.com/office/drawing/2014/main" id="{68517F6A-6867-48EB-8AAA-A74F57CA8AC3}"/>
                  </a:ext>
                </a:extLst>
              </p:cNvPr>
              <p:cNvSpPr/>
              <p:nvPr/>
            </p:nvSpPr>
            <p:spPr bwMode="auto">
              <a:xfrm>
                <a:off x="1235575" y="1983620"/>
                <a:ext cx="2072629" cy="977730"/>
              </a:xfrm>
              <a:prstGeom prst="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 name="Rectangle 104">
                <a:extLst>
                  <a:ext uri="{FF2B5EF4-FFF2-40B4-BE49-F238E27FC236}">
                    <a16:creationId xmlns:a16="http://schemas.microsoft.com/office/drawing/2014/main" id="{940D0A4E-1357-411B-A7D6-B4C2DF7FBC99}"/>
                  </a:ext>
                </a:extLst>
              </p:cNvPr>
              <p:cNvSpPr/>
              <p:nvPr/>
            </p:nvSpPr>
            <p:spPr bwMode="auto">
              <a:xfrm>
                <a:off x="1582518" y="1800639"/>
                <a:ext cx="1032661" cy="337311"/>
              </a:xfrm>
              <a:prstGeom prst="rect">
                <a:avLst/>
              </a:prstGeom>
              <a:solidFill>
                <a:schemeClr val="bg1">
                  <a:lumMod val="95000"/>
                </a:schemeClr>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Entry level</a:t>
                </a:r>
              </a:p>
            </p:txBody>
          </p:sp>
          <p:grpSp>
            <p:nvGrpSpPr>
              <p:cNvPr id="13" name="Group 12">
                <a:extLst>
                  <a:ext uri="{FF2B5EF4-FFF2-40B4-BE49-F238E27FC236}">
                    <a16:creationId xmlns:a16="http://schemas.microsoft.com/office/drawing/2014/main" id="{FFED0EA7-E5B4-488F-ABDE-665C844E297D}"/>
                  </a:ext>
                </a:extLst>
              </p:cNvPr>
              <p:cNvGrpSpPr/>
              <p:nvPr/>
            </p:nvGrpSpPr>
            <p:grpSpPr>
              <a:xfrm>
                <a:off x="1457286" y="2332382"/>
                <a:ext cx="679586" cy="520830"/>
                <a:chOff x="1107905" y="1985997"/>
                <a:chExt cx="865583" cy="663377"/>
              </a:xfrm>
            </p:grpSpPr>
            <p:sp>
              <p:nvSpPr>
                <p:cNvPr id="3" name="monitor">
                  <a:extLst>
                    <a:ext uri="{FF2B5EF4-FFF2-40B4-BE49-F238E27FC236}">
                      <a16:creationId xmlns:a16="http://schemas.microsoft.com/office/drawing/2014/main" id="{81FF4470-CB54-4E8E-845A-523E71D0BFFE}"/>
                    </a:ext>
                  </a:extLst>
                </p:cNvPr>
                <p:cNvSpPr>
                  <a:spLocks noChangeAspect="1" noEditPoints="1"/>
                </p:cNvSpPr>
                <p:nvPr/>
              </p:nvSpPr>
              <p:spPr bwMode="auto">
                <a:xfrm>
                  <a:off x="1107905"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 name="TextBox 6">
                  <a:extLst>
                    <a:ext uri="{FF2B5EF4-FFF2-40B4-BE49-F238E27FC236}">
                      <a16:creationId xmlns:a16="http://schemas.microsoft.com/office/drawing/2014/main" id="{BBC94484-E00B-4E8B-B1B4-41F264079F76}"/>
                    </a:ext>
                  </a:extLst>
                </p:cNvPr>
                <p:cNvSpPr txBox="1"/>
                <p:nvPr/>
              </p:nvSpPr>
              <p:spPr>
                <a:xfrm>
                  <a:off x="1436533" y="2120073"/>
                  <a:ext cx="174944" cy="282161"/>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a:t>
                  </a:r>
                </a:p>
              </p:txBody>
            </p:sp>
          </p:grpSp>
          <p:grpSp>
            <p:nvGrpSpPr>
              <p:cNvPr id="14" name="Group 13">
                <a:extLst>
                  <a:ext uri="{FF2B5EF4-FFF2-40B4-BE49-F238E27FC236}">
                    <a16:creationId xmlns:a16="http://schemas.microsoft.com/office/drawing/2014/main" id="{DB71AF20-F95B-4649-9B43-02FA9FC8FB0B}"/>
                  </a:ext>
                </a:extLst>
              </p:cNvPr>
              <p:cNvGrpSpPr/>
              <p:nvPr/>
            </p:nvGrpSpPr>
            <p:grpSpPr>
              <a:xfrm>
                <a:off x="2396839" y="2332382"/>
                <a:ext cx="679586" cy="520830"/>
                <a:chOff x="2294035" y="1985997"/>
                <a:chExt cx="865583" cy="663377"/>
              </a:xfrm>
            </p:grpSpPr>
            <p:sp>
              <p:nvSpPr>
                <p:cNvPr id="10" name="monitor">
                  <a:extLst>
                    <a:ext uri="{FF2B5EF4-FFF2-40B4-BE49-F238E27FC236}">
                      <a16:creationId xmlns:a16="http://schemas.microsoft.com/office/drawing/2014/main" id="{84913259-4BC5-4144-B5AC-BFBC3BAD0393}"/>
                    </a:ext>
                  </a:extLst>
                </p:cNvPr>
                <p:cNvSpPr>
                  <a:spLocks noChangeAspect="1" noEditPoints="1"/>
                </p:cNvSpPr>
                <p:nvPr/>
              </p:nvSpPr>
              <p:spPr bwMode="auto">
                <a:xfrm>
                  <a:off x="2294035"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2" name="TextBox 11">
                  <a:extLst>
                    <a:ext uri="{FF2B5EF4-FFF2-40B4-BE49-F238E27FC236}">
                      <a16:creationId xmlns:a16="http://schemas.microsoft.com/office/drawing/2014/main" id="{50095600-5976-4C52-8384-E0C5591378A1}"/>
                    </a:ext>
                  </a:extLst>
                </p:cNvPr>
                <p:cNvSpPr txBox="1"/>
                <p:nvPr/>
              </p:nvSpPr>
              <p:spPr>
                <a:xfrm>
                  <a:off x="2486122" y="2120073"/>
                  <a:ext cx="448441" cy="282161"/>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Av2</a:t>
                  </a:r>
                </a:p>
              </p:txBody>
            </p:sp>
          </p:grpSp>
          <p:grpSp>
            <p:nvGrpSpPr>
              <p:cNvPr id="21" name="Group 20">
                <a:extLst>
                  <a:ext uri="{FF2B5EF4-FFF2-40B4-BE49-F238E27FC236}">
                    <a16:creationId xmlns:a16="http://schemas.microsoft.com/office/drawing/2014/main" id="{3D8510E8-339F-4CE6-8B34-54C83D10E636}"/>
                  </a:ext>
                </a:extLst>
              </p:cNvPr>
              <p:cNvGrpSpPr/>
              <p:nvPr/>
            </p:nvGrpSpPr>
            <p:grpSpPr>
              <a:xfrm>
                <a:off x="1126308" y="1763123"/>
                <a:ext cx="449062" cy="449062"/>
                <a:chOff x="1069967" y="1804673"/>
                <a:chExt cx="365962" cy="365962"/>
              </a:xfrm>
            </p:grpSpPr>
            <p:sp>
              <p:nvSpPr>
                <p:cNvPr id="4" name="Oval 3">
                  <a:extLst>
                    <a:ext uri="{FF2B5EF4-FFF2-40B4-BE49-F238E27FC236}">
                      <a16:creationId xmlns:a16="http://schemas.microsoft.com/office/drawing/2014/main" id="{0FC62282-704A-4626-AEB2-2DBB417EB877}"/>
                    </a:ext>
                  </a:extLst>
                </p:cNvPr>
                <p:cNvSpPr/>
                <p:nvPr/>
              </p:nvSpPr>
              <p:spPr bwMode="auto">
                <a:xfrm>
                  <a:off x="1069967" y="1804673"/>
                  <a:ext cx="365962" cy="365962"/>
                </a:xfrm>
                <a:prstGeom prst="ellipse">
                  <a:avLst/>
                </a:prstGeom>
                <a:solidFill>
                  <a:schemeClr val="bg1">
                    <a:lumMod val="95000"/>
                  </a:schemeClr>
                </a:solid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7" name="desktop">
                  <a:extLst>
                    <a:ext uri="{FF2B5EF4-FFF2-40B4-BE49-F238E27FC236}">
                      <a16:creationId xmlns:a16="http://schemas.microsoft.com/office/drawing/2014/main" id="{AD1FB475-2458-4267-8F5A-67E51A2FC77E}"/>
                    </a:ext>
                  </a:extLst>
                </p:cNvPr>
                <p:cNvSpPr>
                  <a:spLocks noChangeAspect="1" noEditPoints="1"/>
                </p:cNvSpPr>
                <p:nvPr/>
              </p:nvSpPr>
              <p:spPr bwMode="auto">
                <a:xfrm>
                  <a:off x="1166574" y="1902690"/>
                  <a:ext cx="172749" cy="169929"/>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grpSp>
        <p:grpSp>
          <p:nvGrpSpPr>
            <p:cNvPr id="66" name="Group 65">
              <a:extLst>
                <a:ext uri="{FF2B5EF4-FFF2-40B4-BE49-F238E27FC236}">
                  <a16:creationId xmlns:a16="http://schemas.microsoft.com/office/drawing/2014/main" id="{54960795-3629-4C80-97D5-4C31085B3587}"/>
                </a:ext>
              </a:extLst>
            </p:cNvPr>
            <p:cNvGrpSpPr/>
            <p:nvPr/>
          </p:nvGrpSpPr>
          <p:grpSpPr>
            <a:xfrm>
              <a:off x="4403762" y="2186848"/>
              <a:ext cx="3180585" cy="1174672"/>
              <a:chOff x="5233109" y="1763123"/>
              <a:chExt cx="3244362" cy="1198227"/>
            </a:xfrm>
          </p:grpSpPr>
          <p:grpSp>
            <p:nvGrpSpPr>
              <p:cNvPr id="18" name="Group 17">
                <a:extLst>
                  <a:ext uri="{FF2B5EF4-FFF2-40B4-BE49-F238E27FC236}">
                    <a16:creationId xmlns:a16="http://schemas.microsoft.com/office/drawing/2014/main" id="{585DD1D6-1340-4682-AD8F-2FAA0C0A7BBE}"/>
                  </a:ext>
                </a:extLst>
              </p:cNvPr>
              <p:cNvGrpSpPr/>
              <p:nvPr/>
            </p:nvGrpSpPr>
            <p:grpSpPr>
              <a:xfrm>
                <a:off x="5574596" y="2330359"/>
                <a:ext cx="679584" cy="520830"/>
                <a:chOff x="5177200" y="1985997"/>
                <a:chExt cx="865582" cy="663377"/>
              </a:xfrm>
            </p:grpSpPr>
            <p:sp>
              <p:nvSpPr>
                <p:cNvPr id="19" name="monitor">
                  <a:extLst>
                    <a:ext uri="{FF2B5EF4-FFF2-40B4-BE49-F238E27FC236}">
                      <a16:creationId xmlns:a16="http://schemas.microsoft.com/office/drawing/2014/main" id="{56242792-DDB6-4506-AEFB-E0C47DC99598}"/>
                    </a:ext>
                  </a:extLst>
                </p:cNvPr>
                <p:cNvSpPr>
                  <a:spLocks noChangeAspect="1" noEditPoints="1"/>
                </p:cNvSpPr>
                <p:nvPr/>
              </p:nvSpPr>
              <p:spPr bwMode="auto">
                <a:xfrm>
                  <a:off x="5177200" y="1985997"/>
                  <a:ext cx="865582"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20" name="TextBox 19">
                  <a:extLst>
                    <a:ext uri="{FF2B5EF4-FFF2-40B4-BE49-F238E27FC236}">
                      <a16:creationId xmlns:a16="http://schemas.microsoft.com/office/drawing/2014/main" id="{E309D138-D0E2-4BA2-8FB1-0767FE402B0D}"/>
                    </a:ext>
                  </a:extLst>
                </p:cNvPr>
                <p:cNvSpPr txBox="1"/>
                <p:nvPr/>
              </p:nvSpPr>
              <p:spPr>
                <a:xfrm>
                  <a:off x="5516270" y="2120336"/>
                  <a:ext cx="187440" cy="282161"/>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D</a:t>
                  </a:r>
                </a:p>
              </p:txBody>
            </p:sp>
          </p:grpSp>
          <p:grpSp>
            <p:nvGrpSpPr>
              <p:cNvPr id="22" name="Group 21">
                <a:extLst>
                  <a:ext uri="{FF2B5EF4-FFF2-40B4-BE49-F238E27FC236}">
                    <a16:creationId xmlns:a16="http://schemas.microsoft.com/office/drawing/2014/main" id="{2958AC20-D7E7-4FE8-B06A-206134DC4F9F}"/>
                  </a:ext>
                </a:extLst>
              </p:cNvPr>
              <p:cNvGrpSpPr/>
              <p:nvPr/>
            </p:nvGrpSpPr>
            <p:grpSpPr>
              <a:xfrm>
                <a:off x="6573713" y="2330359"/>
                <a:ext cx="679584" cy="520830"/>
                <a:chOff x="6375635" y="1985997"/>
                <a:chExt cx="865582" cy="663377"/>
              </a:xfrm>
            </p:grpSpPr>
            <p:sp>
              <p:nvSpPr>
                <p:cNvPr id="24" name="monitor">
                  <a:extLst>
                    <a:ext uri="{FF2B5EF4-FFF2-40B4-BE49-F238E27FC236}">
                      <a16:creationId xmlns:a16="http://schemas.microsoft.com/office/drawing/2014/main" id="{6DB41D9F-05E5-45A8-94F3-0828691BA6AC}"/>
                    </a:ext>
                  </a:extLst>
                </p:cNvPr>
                <p:cNvSpPr>
                  <a:spLocks noChangeAspect="1" noEditPoints="1"/>
                </p:cNvSpPr>
                <p:nvPr/>
              </p:nvSpPr>
              <p:spPr bwMode="auto">
                <a:xfrm>
                  <a:off x="6375635" y="1985997"/>
                  <a:ext cx="865582"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25" name="TextBox 24">
                  <a:extLst>
                    <a:ext uri="{FF2B5EF4-FFF2-40B4-BE49-F238E27FC236}">
                      <a16:creationId xmlns:a16="http://schemas.microsoft.com/office/drawing/2014/main" id="{49582746-CFC8-4FB1-92E9-8EC7071192AD}"/>
                    </a:ext>
                  </a:extLst>
                </p:cNvPr>
                <p:cNvSpPr txBox="1"/>
                <p:nvPr/>
              </p:nvSpPr>
              <p:spPr>
                <a:xfrm>
                  <a:off x="6575166" y="2120336"/>
                  <a:ext cx="466521" cy="282161"/>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Dv2</a:t>
                  </a:r>
                </a:p>
              </p:txBody>
            </p:sp>
          </p:grpSp>
          <p:grpSp>
            <p:nvGrpSpPr>
              <p:cNvPr id="23" name="Group 22">
                <a:extLst>
                  <a:ext uri="{FF2B5EF4-FFF2-40B4-BE49-F238E27FC236}">
                    <a16:creationId xmlns:a16="http://schemas.microsoft.com/office/drawing/2014/main" id="{1A3E49A0-9CC0-4F57-AB6A-3BF0ACD9506F}"/>
                  </a:ext>
                </a:extLst>
              </p:cNvPr>
              <p:cNvGrpSpPr/>
              <p:nvPr/>
            </p:nvGrpSpPr>
            <p:grpSpPr>
              <a:xfrm>
                <a:off x="7572813" y="2330361"/>
                <a:ext cx="679600" cy="520840"/>
                <a:chOff x="7574071" y="1985997"/>
                <a:chExt cx="865603" cy="663392"/>
              </a:xfrm>
            </p:grpSpPr>
            <p:sp>
              <p:nvSpPr>
                <p:cNvPr id="36" name="monitor">
                  <a:extLst>
                    <a:ext uri="{FF2B5EF4-FFF2-40B4-BE49-F238E27FC236}">
                      <a16:creationId xmlns:a16="http://schemas.microsoft.com/office/drawing/2014/main" id="{F3CED334-B258-4C7F-BF4D-6B6B25048A27}"/>
                    </a:ext>
                  </a:extLst>
                </p:cNvPr>
                <p:cNvSpPr>
                  <a:spLocks noChangeAspect="1" noEditPoints="1"/>
                </p:cNvSpPr>
                <p:nvPr/>
              </p:nvSpPr>
              <p:spPr bwMode="auto">
                <a:xfrm>
                  <a:off x="7574071" y="1985997"/>
                  <a:ext cx="865603" cy="66339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37" name="TextBox 36">
                  <a:extLst>
                    <a:ext uri="{FF2B5EF4-FFF2-40B4-BE49-F238E27FC236}">
                      <a16:creationId xmlns:a16="http://schemas.microsoft.com/office/drawing/2014/main" id="{CA6A53CC-AD81-4AAE-879D-E13E60DEB430}"/>
                    </a:ext>
                  </a:extLst>
                </p:cNvPr>
                <p:cNvSpPr txBox="1"/>
                <p:nvPr/>
              </p:nvSpPr>
              <p:spPr>
                <a:xfrm>
                  <a:off x="7773611" y="2120336"/>
                  <a:ext cx="466521" cy="282162"/>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Dv3</a:t>
                  </a:r>
                </a:p>
              </p:txBody>
            </p:sp>
          </p:grpSp>
          <p:sp>
            <p:nvSpPr>
              <p:cNvPr id="115" name="Rectangle 114">
                <a:extLst>
                  <a:ext uri="{FF2B5EF4-FFF2-40B4-BE49-F238E27FC236}">
                    <a16:creationId xmlns:a16="http://schemas.microsoft.com/office/drawing/2014/main" id="{6EF36271-476A-44A1-8AA0-92DCD3C2446E}"/>
                  </a:ext>
                </a:extLst>
              </p:cNvPr>
              <p:cNvSpPr/>
              <p:nvPr/>
            </p:nvSpPr>
            <p:spPr bwMode="auto">
              <a:xfrm>
                <a:off x="5355008" y="1983620"/>
                <a:ext cx="3122463" cy="977730"/>
              </a:xfrm>
              <a:prstGeom prst="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6" name="Rectangle 115">
                <a:extLst>
                  <a:ext uri="{FF2B5EF4-FFF2-40B4-BE49-F238E27FC236}">
                    <a16:creationId xmlns:a16="http://schemas.microsoft.com/office/drawing/2014/main" id="{3C53D8A9-3E85-4A0B-88D3-13606B9D9960}"/>
                  </a:ext>
                </a:extLst>
              </p:cNvPr>
              <p:cNvSpPr/>
              <p:nvPr/>
            </p:nvSpPr>
            <p:spPr bwMode="auto">
              <a:xfrm>
                <a:off x="5683807" y="1800639"/>
                <a:ext cx="1469378" cy="337311"/>
              </a:xfrm>
              <a:prstGeom prst="rect">
                <a:avLst/>
              </a:prstGeom>
              <a:solidFill>
                <a:schemeClr val="bg1">
                  <a:lumMod val="95000"/>
                </a:schemeClr>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General Purpose</a:t>
                </a:r>
              </a:p>
            </p:txBody>
          </p:sp>
          <p:grpSp>
            <p:nvGrpSpPr>
              <p:cNvPr id="34" name="Group 33">
                <a:extLst>
                  <a:ext uri="{FF2B5EF4-FFF2-40B4-BE49-F238E27FC236}">
                    <a16:creationId xmlns:a16="http://schemas.microsoft.com/office/drawing/2014/main" id="{884611A7-9B36-4D07-AE29-FCC88280169D}"/>
                  </a:ext>
                </a:extLst>
              </p:cNvPr>
              <p:cNvGrpSpPr/>
              <p:nvPr/>
            </p:nvGrpSpPr>
            <p:grpSpPr>
              <a:xfrm>
                <a:off x="5233109" y="1763123"/>
                <a:ext cx="448056" cy="448056"/>
                <a:chOff x="5233109" y="1763123"/>
                <a:chExt cx="448056" cy="448056"/>
              </a:xfrm>
            </p:grpSpPr>
            <p:sp>
              <p:nvSpPr>
                <p:cNvPr id="121" name="Oval 120">
                  <a:extLst>
                    <a:ext uri="{FF2B5EF4-FFF2-40B4-BE49-F238E27FC236}">
                      <a16:creationId xmlns:a16="http://schemas.microsoft.com/office/drawing/2014/main" id="{D6EAF9BB-3A60-4C2D-8497-79AA874DDFC9}"/>
                    </a:ext>
                  </a:extLst>
                </p:cNvPr>
                <p:cNvSpPr/>
                <p:nvPr/>
              </p:nvSpPr>
              <p:spPr bwMode="auto">
                <a:xfrm>
                  <a:off x="5233109" y="1763123"/>
                  <a:ext cx="448056" cy="448056"/>
                </a:xfrm>
                <a:prstGeom prst="ellipse">
                  <a:avLst/>
                </a:prstGeom>
                <a:solidFill>
                  <a:schemeClr val="bg1">
                    <a:lumMod val="95000"/>
                  </a:schemeClr>
                </a:solid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0" name="server">
                  <a:extLst>
                    <a:ext uri="{FF2B5EF4-FFF2-40B4-BE49-F238E27FC236}">
                      <a16:creationId xmlns:a16="http://schemas.microsoft.com/office/drawing/2014/main" id="{98EACE0D-57D7-4115-A466-C308BF587AC6}"/>
                    </a:ext>
                  </a:extLst>
                </p:cNvPr>
                <p:cNvSpPr>
                  <a:spLocks noChangeAspect="1" noEditPoints="1"/>
                </p:cNvSpPr>
                <p:nvPr/>
              </p:nvSpPr>
              <p:spPr bwMode="auto">
                <a:xfrm>
                  <a:off x="5394324" y="1867847"/>
                  <a:ext cx="125626" cy="238608"/>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grpSp>
          <p:nvGrpSpPr>
            <p:cNvPr id="47" name="Group 46">
              <a:extLst>
                <a:ext uri="{FF2B5EF4-FFF2-40B4-BE49-F238E27FC236}">
                  <a16:creationId xmlns:a16="http://schemas.microsoft.com/office/drawing/2014/main" id="{B4DD40A4-F906-4E1F-BCCF-0F89FA4CC8D7}"/>
                </a:ext>
              </a:extLst>
            </p:cNvPr>
            <p:cNvGrpSpPr/>
            <p:nvPr/>
          </p:nvGrpSpPr>
          <p:grpSpPr>
            <a:xfrm>
              <a:off x="10700553" y="2721060"/>
              <a:ext cx="666225" cy="510592"/>
              <a:chOff x="4318388" y="3898203"/>
              <a:chExt cx="865582" cy="663377"/>
            </a:xfrm>
          </p:grpSpPr>
          <p:sp>
            <p:nvSpPr>
              <p:cNvPr id="44" name="monitor">
                <a:extLst>
                  <a:ext uri="{FF2B5EF4-FFF2-40B4-BE49-F238E27FC236}">
                    <a16:creationId xmlns:a16="http://schemas.microsoft.com/office/drawing/2014/main" id="{92EE50BD-4391-4FC6-A05C-B53DB0351007}"/>
                  </a:ext>
                </a:extLst>
              </p:cNvPr>
              <p:cNvSpPr>
                <a:spLocks noChangeAspect="1" noEditPoints="1"/>
              </p:cNvSpPr>
              <p:nvPr/>
            </p:nvSpPr>
            <p:spPr bwMode="auto">
              <a:xfrm>
                <a:off x="4318388" y="3898203"/>
                <a:ext cx="865582"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45" name="TextBox 44">
                <a:extLst>
                  <a:ext uri="{FF2B5EF4-FFF2-40B4-BE49-F238E27FC236}">
                    <a16:creationId xmlns:a16="http://schemas.microsoft.com/office/drawing/2014/main" id="{97B8C29E-CE57-47B4-9DFC-3F16989AA250}"/>
                  </a:ext>
                </a:extLst>
              </p:cNvPr>
              <p:cNvSpPr txBox="1"/>
              <p:nvPr/>
            </p:nvSpPr>
            <p:spPr>
              <a:xfrm>
                <a:off x="4687655" y="4032282"/>
                <a:ext cx="127044" cy="282161"/>
              </a:xfrm>
              <a:prstGeom prst="rect">
                <a:avLst/>
              </a:prstGeom>
              <a:noFill/>
            </p:spPr>
            <p:txBody>
              <a:bodyPr wrap="none" lIns="0" tIns="0" rIns="0" bIns="0" rtlCol="0">
                <a:spAutoFit/>
              </a:bodyPr>
              <a:lstStyle>
                <a:defPPr>
                  <a:defRPr lang="en-US"/>
                </a:defPPr>
                <a:lvl1pPr algn="ctr">
                  <a:lnSpc>
                    <a:spcPct val="90000"/>
                  </a:lnSpc>
                  <a:spcAft>
                    <a:spcPts val="600"/>
                  </a:spcAft>
                  <a:defRPr sz="1400" b="1">
                    <a:gradFill>
                      <a:gsLst>
                        <a:gs pos="2917">
                          <a:schemeClr val="tx1"/>
                        </a:gs>
                        <a:gs pos="30000">
                          <a:schemeClr val="tx1"/>
                        </a:gs>
                      </a:gsLst>
                      <a:lin ang="5400000" scaled="0"/>
                    </a:gradFill>
                    <a:latin typeface="Segoe UI" panose="020B0502040204020203" pitchFamily="34" charset="0"/>
                    <a:cs typeface="Segoe UI" panose="020B0502040204020203" pitchFamily="34" charset="0"/>
                  </a:defRPr>
                </a:lvl1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L</a:t>
                </a:r>
              </a:p>
            </p:txBody>
          </p:sp>
        </p:grpSp>
        <p:sp>
          <p:nvSpPr>
            <p:cNvPr id="134" name="Rectangle 133">
              <a:extLst>
                <a:ext uri="{FF2B5EF4-FFF2-40B4-BE49-F238E27FC236}">
                  <a16:creationId xmlns:a16="http://schemas.microsoft.com/office/drawing/2014/main" id="{828783BF-6685-4705-8CDD-236A0B796D6E}"/>
                </a:ext>
              </a:extLst>
            </p:cNvPr>
            <p:cNvSpPr/>
            <p:nvPr/>
          </p:nvSpPr>
          <p:spPr bwMode="auto">
            <a:xfrm>
              <a:off x="10327533" y="2403010"/>
              <a:ext cx="1412265" cy="958510"/>
            </a:xfrm>
            <a:prstGeom prst="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5" name="Rectangle 134">
              <a:extLst>
                <a:ext uri="{FF2B5EF4-FFF2-40B4-BE49-F238E27FC236}">
                  <a16:creationId xmlns:a16="http://schemas.microsoft.com/office/drawing/2014/main" id="{F75E9CEA-670A-4C33-B9D8-BA3C5900D7DB}"/>
                </a:ext>
              </a:extLst>
            </p:cNvPr>
            <p:cNvSpPr/>
            <p:nvPr/>
          </p:nvSpPr>
          <p:spPr bwMode="auto">
            <a:xfrm>
              <a:off x="10546315" y="2231156"/>
              <a:ext cx="1111490" cy="331763"/>
            </a:xfrm>
            <a:prstGeom prst="rect">
              <a:avLst/>
            </a:prstGeom>
            <a:solidFill>
              <a:schemeClr val="bg1">
                <a:lumMod val="95000"/>
              </a:schemeClr>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0" rIns="0" bIns="0"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mn-ea"/>
                  <a:cs typeface="Segoe UI Semibold" panose="020B0702040204020203" pitchFamily="34" charset="0"/>
                </a:rPr>
                <a:t>Storage Optimized</a:t>
              </a:r>
            </a:p>
          </p:txBody>
        </p:sp>
        <p:grpSp>
          <p:nvGrpSpPr>
            <p:cNvPr id="38" name="Group 37">
              <a:extLst>
                <a:ext uri="{FF2B5EF4-FFF2-40B4-BE49-F238E27FC236}">
                  <a16:creationId xmlns:a16="http://schemas.microsoft.com/office/drawing/2014/main" id="{295AA07A-D7BA-4A0A-91F6-55B54C70494D}"/>
                </a:ext>
              </a:extLst>
            </p:cNvPr>
            <p:cNvGrpSpPr/>
            <p:nvPr/>
          </p:nvGrpSpPr>
          <p:grpSpPr>
            <a:xfrm>
              <a:off x="10208359" y="2223626"/>
              <a:ext cx="439248" cy="439248"/>
              <a:chOff x="3750357" y="3629439"/>
              <a:chExt cx="365962" cy="365962"/>
            </a:xfrm>
          </p:grpSpPr>
          <p:sp>
            <p:nvSpPr>
              <p:cNvPr id="136" name="Oval 135">
                <a:extLst>
                  <a:ext uri="{FF2B5EF4-FFF2-40B4-BE49-F238E27FC236}">
                    <a16:creationId xmlns:a16="http://schemas.microsoft.com/office/drawing/2014/main" id="{FE382D44-BC93-4AAD-81B1-1FD7F4C534FC}"/>
                  </a:ext>
                </a:extLst>
              </p:cNvPr>
              <p:cNvSpPr/>
              <p:nvPr/>
            </p:nvSpPr>
            <p:spPr bwMode="auto">
              <a:xfrm>
                <a:off x="3750357" y="3629439"/>
                <a:ext cx="365962" cy="365962"/>
              </a:xfrm>
              <a:prstGeom prst="ellipse">
                <a:avLst/>
              </a:prstGeom>
              <a:solidFill>
                <a:schemeClr val="bg1">
                  <a:lumMod val="95000"/>
                </a:schemeClr>
              </a:solid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1" name="Database_EFC7">
                <a:extLst>
                  <a:ext uri="{FF2B5EF4-FFF2-40B4-BE49-F238E27FC236}">
                    <a16:creationId xmlns:a16="http://schemas.microsoft.com/office/drawing/2014/main" id="{BD0E1A88-3565-4348-9740-584CEE44ECA5}"/>
                  </a:ext>
                </a:extLst>
              </p:cNvPr>
              <p:cNvSpPr>
                <a:spLocks noChangeAspect="1" noEditPoints="1"/>
              </p:cNvSpPr>
              <p:nvPr/>
            </p:nvSpPr>
            <p:spPr bwMode="auto">
              <a:xfrm>
                <a:off x="3848100" y="3704428"/>
                <a:ext cx="164345" cy="213622"/>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7" name="Group 26">
              <a:extLst>
                <a:ext uri="{FF2B5EF4-FFF2-40B4-BE49-F238E27FC236}">
                  <a16:creationId xmlns:a16="http://schemas.microsoft.com/office/drawing/2014/main" id="{2CA3873C-251D-43CB-8092-F100931A879E}"/>
                </a:ext>
              </a:extLst>
            </p:cNvPr>
            <p:cNvGrpSpPr/>
            <p:nvPr/>
          </p:nvGrpSpPr>
          <p:grpSpPr>
            <a:xfrm>
              <a:off x="8139448" y="2736919"/>
              <a:ext cx="666227" cy="510591"/>
              <a:chOff x="8994248" y="1985997"/>
              <a:chExt cx="865583" cy="663377"/>
            </a:xfrm>
          </p:grpSpPr>
          <p:sp>
            <p:nvSpPr>
              <p:cNvPr id="28" name="monitor">
                <a:extLst>
                  <a:ext uri="{FF2B5EF4-FFF2-40B4-BE49-F238E27FC236}">
                    <a16:creationId xmlns:a16="http://schemas.microsoft.com/office/drawing/2014/main" id="{B808A0B6-74C9-444F-B9E6-5DDC2B01E4B2}"/>
                  </a:ext>
                </a:extLst>
              </p:cNvPr>
              <p:cNvSpPr>
                <a:spLocks noChangeAspect="1" noEditPoints="1"/>
              </p:cNvSpPr>
              <p:nvPr/>
            </p:nvSpPr>
            <p:spPr bwMode="auto">
              <a:xfrm>
                <a:off x="8994248"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29" name="TextBox 28">
                <a:extLst>
                  <a:ext uri="{FF2B5EF4-FFF2-40B4-BE49-F238E27FC236}">
                    <a16:creationId xmlns:a16="http://schemas.microsoft.com/office/drawing/2014/main" id="{3C8ECDA9-1E28-4DC0-BF58-80D2FD66B69C}"/>
                  </a:ext>
                </a:extLst>
              </p:cNvPr>
              <p:cNvSpPr txBox="1"/>
              <p:nvPr/>
            </p:nvSpPr>
            <p:spPr>
              <a:xfrm>
                <a:off x="9361437" y="2120336"/>
                <a:ext cx="131209" cy="282161"/>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F</a:t>
                </a:r>
              </a:p>
            </p:txBody>
          </p:sp>
        </p:grpSp>
        <p:grpSp>
          <p:nvGrpSpPr>
            <p:cNvPr id="31" name="Group 30">
              <a:extLst>
                <a:ext uri="{FF2B5EF4-FFF2-40B4-BE49-F238E27FC236}">
                  <a16:creationId xmlns:a16="http://schemas.microsoft.com/office/drawing/2014/main" id="{038D76D2-A35B-4A90-80FA-81CD0D5F454E}"/>
                </a:ext>
              </a:extLst>
            </p:cNvPr>
            <p:cNvGrpSpPr/>
            <p:nvPr/>
          </p:nvGrpSpPr>
          <p:grpSpPr>
            <a:xfrm>
              <a:off x="9118923" y="2736919"/>
              <a:ext cx="666227" cy="510591"/>
              <a:chOff x="10201320" y="1985997"/>
              <a:chExt cx="865583" cy="663377"/>
            </a:xfrm>
          </p:grpSpPr>
          <p:sp>
            <p:nvSpPr>
              <p:cNvPr id="152" name="monitor">
                <a:extLst>
                  <a:ext uri="{FF2B5EF4-FFF2-40B4-BE49-F238E27FC236}">
                    <a16:creationId xmlns:a16="http://schemas.microsoft.com/office/drawing/2014/main" id="{19A06945-45C9-4E08-A4AA-0A77C4FCF18E}"/>
                  </a:ext>
                </a:extLst>
              </p:cNvPr>
              <p:cNvSpPr>
                <a:spLocks noChangeAspect="1" noEditPoints="1"/>
              </p:cNvSpPr>
              <p:nvPr/>
            </p:nvSpPr>
            <p:spPr bwMode="auto">
              <a:xfrm>
                <a:off x="10201320" y="1985997"/>
                <a:ext cx="865583"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53" name="TextBox 152">
                <a:extLst>
                  <a:ext uri="{FF2B5EF4-FFF2-40B4-BE49-F238E27FC236}">
                    <a16:creationId xmlns:a16="http://schemas.microsoft.com/office/drawing/2014/main" id="{BC5F8690-4543-4E54-8ED5-D75F52B2C864}"/>
                  </a:ext>
                </a:extLst>
              </p:cNvPr>
              <p:cNvSpPr txBox="1"/>
              <p:nvPr/>
            </p:nvSpPr>
            <p:spPr>
              <a:xfrm>
                <a:off x="10428966" y="2120336"/>
                <a:ext cx="410287" cy="282161"/>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Fv2</a:t>
                </a:r>
              </a:p>
            </p:txBody>
          </p:sp>
        </p:grpSp>
        <p:sp>
          <p:nvSpPr>
            <p:cNvPr id="127" name="Rectangle 126">
              <a:extLst>
                <a:ext uri="{FF2B5EF4-FFF2-40B4-BE49-F238E27FC236}">
                  <a16:creationId xmlns:a16="http://schemas.microsoft.com/office/drawing/2014/main" id="{DAD5FE71-B8D1-4559-999C-6CFF6B862AB9}"/>
                </a:ext>
              </a:extLst>
            </p:cNvPr>
            <p:cNvSpPr/>
            <p:nvPr/>
          </p:nvSpPr>
          <p:spPr bwMode="auto">
            <a:xfrm>
              <a:off x="7890108" y="2396574"/>
              <a:ext cx="2136204" cy="958510"/>
            </a:xfrm>
            <a:prstGeom prst="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9" name="Rectangle 128">
              <a:extLst>
                <a:ext uri="{FF2B5EF4-FFF2-40B4-BE49-F238E27FC236}">
                  <a16:creationId xmlns:a16="http://schemas.microsoft.com/office/drawing/2014/main" id="{BD389A05-45CD-4B62-AE70-9F1EA294C508}"/>
                </a:ext>
              </a:extLst>
            </p:cNvPr>
            <p:cNvSpPr/>
            <p:nvPr/>
          </p:nvSpPr>
          <p:spPr bwMode="auto">
            <a:xfrm>
              <a:off x="8113339" y="2205125"/>
              <a:ext cx="1768186" cy="330680"/>
            </a:xfrm>
            <a:prstGeom prst="rect">
              <a:avLst/>
            </a:prstGeom>
            <a:solidFill>
              <a:schemeClr val="bg1">
                <a:lumMod val="95000"/>
              </a:schemeClr>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0" rIns="0" bIns="0"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Compute Intensive</a:t>
              </a:r>
            </a:p>
          </p:txBody>
        </p:sp>
        <p:grpSp>
          <p:nvGrpSpPr>
            <p:cNvPr id="26" name="Group 25">
              <a:extLst>
                <a:ext uri="{FF2B5EF4-FFF2-40B4-BE49-F238E27FC236}">
                  <a16:creationId xmlns:a16="http://schemas.microsoft.com/office/drawing/2014/main" id="{79F2E164-1D23-466B-8DCA-B076BA33E6A6}"/>
                </a:ext>
              </a:extLst>
            </p:cNvPr>
            <p:cNvGrpSpPr/>
            <p:nvPr/>
          </p:nvGrpSpPr>
          <p:grpSpPr>
            <a:xfrm>
              <a:off x="7766394" y="2184390"/>
              <a:ext cx="439248" cy="439248"/>
              <a:chOff x="8646073" y="1794074"/>
              <a:chExt cx="365962" cy="365962"/>
            </a:xfrm>
          </p:grpSpPr>
          <p:sp>
            <p:nvSpPr>
              <p:cNvPr id="130" name="Oval 129">
                <a:extLst>
                  <a:ext uri="{FF2B5EF4-FFF2-40B4-BE49-F238E27FC236}">
                    <a16:creationId xmlns:a16="http://schemas.microsoft.com/office/drawing/2014/main" id="{66F3CBEB-30BF-45EB-8CB8-B573606CA363}"/>
                  </a:ext>
                </a:extLst>
              </p:cNvPr>
              <p:cNvSpPr/>
              <p:nvPr/>
            </p:nvSpPr>
            <p:spPr bwMode="auto">
              <a:xfrm>
                <a:off x="8646073" y="1794074"/>
                <a:ext cx="365962" cy="365962"/>
              </a:xfrm>
              <a:prstGeom prst="ellipse">
                <a:avLst/>
              </a:prstGeom>
              <a:solidFill>
                <a:schemeClr val="bg1">
                  <a:lumMod val="95000"/>
                </a:schemeClr>
              </a:solid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0" name="binary">
                <a:extLst>
                  <a:ext uri="{FF2B5EF4-FFF2-40B4-BE49-F238E27FC236}">
                    <a16:creationId xmlns:a16="http://schemas.microsoft.com/office/drawing/2014/main" id="{49E98904-35EE-4941-9BD2-C04390ABC0BB}"/>
                  </a:ext>
                </a:extLst>
              </p:cNvPr>
              <p:cNvSpPr>
                <a:spLocks noChangeAspect="1" noEditPoints="1"/>
              </p:cNvSpPr>
              <p:nvPr/>
            </p:nvSpPr>
            <p:spPr bwMode="auto">
              <a:xfrm>
                <a:off x="8737505" y="1897903"/>
                <a:ext cx="185773" cy="160415"/>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63" name="Group 62">
              <a:extLst>
                <a:ext uri="{FF2B5EF4-FFF2-40B4-BE49-F238E27FC236}">
                  <a16:creationId xmlns:a16="http://schemas.microsoft.com/office/drawing/2014/main" id="{A2465405-8CA1-46EF-89A3-0883CECAC1C2}"/>
                </a:ext>
              </a:extLst>
            </p:cNvPr>
            <p:cNvGrpSpPr/>
            <p:nvPr/>
          </p:nvGrpSpPr>
          <p:grpSpPr>
            <a:xfrm>
              <a:off x="357957" y="4767350"/>
              <a:ext cx="3207635" cy="1122079"/>
              <a:chOff x="291247" y="3629439"/>
              <a:chExt cx="3271955" cy="1144579"/>
            </a:xfrm>
          </p:grpSpPr>
          <p:grpSp>
            <p:nvGrpSpPr>
              <p:cNvPr id="59" name="Group 58">
                <a:extLst>
                  <a:ext uri="{FF2B5EF4-FFF2-40B4-BE49-F238E27FC236}">
                    <a16:creationId xmlns:a16="http://schemas.microsoft.com/office/drawing/2014/main" id="{7552689F-398A-4C0B-90A4-9A3BDC6EFAF9}"/>
                  </a:ext>
                </a:extLst>
              </p:cNvPr>
              <p:cNvGrpSpPr/>
              <p:nvPr/>
            </p:nvGrpSpPr>
            <p:grpSpPr>
              <a:xfrm>
                <a:off x="675267" y="4142148"/>
                <a:ext cx="679584" cy="520830"/>
                <a:chOff x="482514" y="3898203"/>
                <a:chExt cx="865582" cy="663377"/>
              </a:xfrm>
            </p:grpSpPr>
            <p:sp>
              <p:nvSpPr>
                <p:cNvPr id="32" name="monitor">
                  <a:extLst>
                    <a:ext uri="{FF2B5EF4-FFF2-40B4-BE49-F238E27FC236}">
                      <a16:creationId xmlns:a16="http://schemas.microsoft.com/office/drawing/2014/main" id="{67B3E0F9-F6E1-48FC-9AB7-BCBE0CBB1303}"/>
                    </a:ext>
                  </a:extLst>
                </p:cNvPr>
                <p:cNvSpPr>
                  <a:spLocks noChangeAspect="1" noEditPoints="1"/>
                </p:cNvSpPr>
                <p:nvPr/>
              </p:nvSpPr>
              <p:spPr bwMode="auto">
                <a:xfrm>
                  <a:off x="482514" y="3898203"/>
                  <a:ext cx="865582"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33" name="TextBox 32">
                  <a:extLst>
                    <a:ext uri="{FF2B5EF4-FFF2-40B4-BE49-F238E27FC236}">
                      <a16:creationId xmlns:a16="http://schemas.microsoft.com/office/drawing/2014/main" id="{8A24A3FF-73CB-45F7-9F4E-3AC3FBB7F6C5}"/>
                    </a:ext>
                  </a:extLst>
                </p:cNvPr>
                <p:cNvSpPr txBox="1"/>
                <p:nvPr/>
              </p:nvSpPr>
              <p:spPr>
                <a:xfrm>
                  <a:off x="824709" y="4032282"/>
                  <a:ext cx="181194" cy="282161"/>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G</a:t>
                  </a:r>
                </a:p>
              </p:txBody>
            </p:sp>
          </p:grpSp>
          <p:grpSp>
            <p:nvGrpSpPr>
              <p:cNvPr id="55" name="Group 54">
                <a:extLst>
                  <a:ext uri="{FF2B5EF4-FFF2-40B4-BE49-F238E27FC236}">
                    <a16:creationId xmlns:a16="http://schemas.microsoft.com/office/drawing/2014/main" id="{2A1ABE4F-D979-41EF-8F67-7494BA8FE962}"/>
                  </a:ext>
                </a:extLst>
              </p:cNvPr>
              <p:cNvGrpSpPr/>
              <p:nvPr/>
            </p:nvGrpSpPr>
            <p:grpSpPr>
              <a:xfrm>
                <a:off x="1674368" y="4142138"/>
                <a:ext cx="679600" cy="520840"/>
                <a:chOff x="1681172" y="3898203"/>
                <a:chExt cx="865603" cy="663392"/>
              </a:xfrm>
            </p:grpSpPr>
            <p:sp>
              <p:nvSpPr>
                <p:cNvPr id="52" name="monitor">
                  <a:extLst>
                    <a:ext uri="{FF2B5EF4-FFF2-40B4-BE49-F238E27FC236}">
                      <a16:creationId xmlns:a16="http://schemas.microsoft.com/office/drawing/2014/main" id="{D62E81F8-1D14-41A6-AE4D-E2321E618F42}"/>
                    </a:ext>
                  </a:extLst>
                </p:cNvPr>
                <p:cNvSpPr>
                  <a:spLocks noChangeAspect="1" noEditPoints="1"/>
                </p:cNvSpPr>
                <p:nvPr/>
              </p:nvSpPr>
              <p:spPr bwMode="auto">
                <a:xfrm>
                  <a:off x="1681172" y="3898203"/>
                  <a:ext cx="865603" cy="66339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53" name="TextBox 52">
                  <a:extLst>
                    <a:ext uri="{FF2B5EF4-FFF2-40B4-BE49-F238E27FC236}">
                      <a16:creationId xmlns:a16="http://schemas.microsoft.com/office/drawing/2014/main" id="{97357997-FB45-4009-ADD9-7CF39EFBF2B7}"/>
                    </a:ext>
                  </a:extLst>
                </p:cNvPr>
                <p:cNvSpPr txBox="1"/>
                <p:nvPr/>
              </p:nvSpPr>
              <p:spPr>
                <a:xfrm>
                  <a:off x="1888421" y="4032282"/>
                  <a:ext cx="414454" cy="282162"/>
                </a:xfrm>
                <a:prstGeom prst="rect">
                  <a:avLst/>
                </a:prstGeom>
                <a:noFill/>
              </p:spPr>
              <p:txBody>
                <a:bodyPr wrap="non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Ev3</a:t>
                  </a:r>
                </a:p>
              </p:txBody>
            </p:sp>
          </p:grpSp>
          <p:grpSp>
            <p:nvGrpSpPr>
              <p:cNvPr id="51" name="Group 50">
                <a:extLst>
                  <a:ext uri="{FF2B5EF4-FFF2-40B4-BE49-F238E27FC236}">
                    <a16:creationId xmlns:a16="http://schemas.microsoft.com/office/drawing/2014/main" id="{E716E407-1F7F-48D1-AA44-B6BA56F75702}"/>
                  </a:ext>
                </a:extLst>
              </p:cNvPr>
              <p:cNvGrpSpPr/>
              <p:nvPr/>
            </p:nvGrpSpPr>
            <p:grpSpPr>
              <a:xfrm>
                <a:off x="2673484" y="4142138"/>
                <a:ext cx="679600" cy="520840"/>
                <a:chOff x="2901150" y="3898203"/>
                <a:chExt cx="865603" cy="663392"/>
              </a:xfrm>
            </p:grpSpPr>
            <p:sp>
              <p:nvSpPr>
                <p:cNvPr id="56" name="monitor">
                  <a:extLst>
                    <a:ext uri="{FF2B5EF4-FFF2-40B4-BE49-F238E27FC236}">
                      <a16:creationId xmlns:a16="http://schemas.microsoft.com/office/drawing/2014/main" id="{0F25C13F-B53A-459A-B813-12B27311D442}"/>
                    </a:ext>
                  </a:extLst>
                </p:cNvPr>
                <p:cNvSpPr>
                  <a:spLocks noChangeAspect="1" noEditPoints="1"/>
                </p:cNvSpPr>
                <p:nvPr/>
              </p:nvSpPr>
              <p:spPr bwMode="auto">
                <a:xfrm>
                  <a:off x="2901150" y="3898203"/>
                  <a:ext cx="865603" cy="66339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57" name="TextBox 56">
                  <a:extLst>
                    <a:ext uri="{FF2B5EF4-FFF2-40B4-BE49-F238E27FC236}">
                      <a16:creationId xmlns:a16="http://schemas.microsoft.com/office/drawing/2014/main" id="{6EC9F048-6131-4032-B838-FAEF7EFAE49F}"/>
                    </a:ext>
                  </a:extLst>
                </p:cNvPr>
                <p:cNvSpPr txBox="1"/>
                <p:nvPr/>
              </p:nvSpPr>
              <p:spPr>
                <a:xfrm>
                  <a:off x="3202193" y="4032282"/>
                  <a:ext cx="241590" cy="282162"/>
                </a:xfrm>
                <a:prstGeom prst="rect">
                  <a:avLst/>
                </a:prstGeom>
                <a:noFill/>
              </p:spPr>
              <p:txBody>
                <a:bodyPr wrap="non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M</a:t>
                  </a:r>
                </a:p>
              </p:txBody>
            </p:sp>
          </p:grpSp>
          <p:pic>
            <p:nvPicPr>
              <p:cNvPr id="76" name="Picture 75">
                <a:extLst>
                  <a:ext uri="{FF2B5EF4-FFF2-40B4-BE49-F238E27FC236}">
                    <a16:creationId xmlns:a16="http://schemas.microsoft.com/office/drawing/2014/main" id="{C71CE0F8-681A-4675-82A5-E381688EC7AE}"/>
                  </a:ext>
                </a:extLst>
              </p:cNvPr>
              <p:cNvPicPr>
                <a:picLocks noChangeAspect="1"/>
              </p:cNvPicPr>
              <p:nvPr/>
            </p:nvPicPr>
            <p:blipFill>
              <a:blip r:embed="rId3"/>
              <a:stretch>
                <a:fillRect/>
              </a:stretch>
            </p:blipFill>
            <p:spPr>
              <a:xfrm>
                <a:off x="2488680" y="3996020"/>
                <a:ext cx="416315" cy="416315"/>
              </a:xfrm>
              <a:prstGeom prst="rect">
                <a:avLst/>
              </a:prstGeom>
            </p:spPr>
          </p:pic>
          <p:sp>
            <p:nvSpPr>
              <p:cNvPr id="131" name="Rectangle 130">
                <a:extLst>
                  <a:ext uri="{FF2B5EF4-FFF2-40B4-BE49-F238E27FC236}">
                    <a16:creationId xmlns:a16="http://schemas.microsoft.com/office/drawing/2014/main" id="{0EF9302D-C5BF-44FB-A10C-DD373E86C0BE}"/>
                  </a:ext>
                </a:extLst>
              </p:cNvPr>
              <p:cNvSpPr/>
              <p:nvPr/>
            </p:nvSpPr>
            <p:spPr bwMode="auto">
              <a:xfrm>
                <a:off x="387148" y="3796288"/>
                <a:ext cx="3176054" cy="977730"/>
              </a:xfrm>
              <a:prstGeom prst="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2" name="Rectangle 131">
                <a:extLst>
                  <a:ext uri="{FF2B5EF4-FFF2-40B4-BE49-F238E27FC236}">
                    <a16:creationId xmlns:a16="http://schemas.microsoft.com/office/drawing/2014/main" id="{B04C2F78-6194-4E1B-AAB1-3069119D9BEF}"/>
                  </a:ext>
                </a:extLst>
              </p:cNvPr>
              <p:cNvSpPr/>
              <p:nvPr/>
            </p:nvSpPr>
            <p:spPr bwMode="auto">
              <a:xfrm>
                <a:off x="735504" y="3646527"/>
                <a:ext cx="1760243" cy="337311"/>
              </a:xfrm>
              <a:prstGeom prst="rect">
                <a:avLst/>
              </a:prstGeom>
              <a:solidFill>
                <a:schemeClr val="bg1">
                  <a:lumMod val="95000"/>
                </a:schemeClr>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Memory Optimized</a:t>
                </a:r>
              </a:p>
            </p:txBody>
          </p:sp>
          <p:grpSp>
            <p:nvGrpSpPr>
              <p:cNvPr id="30" name="Group 29">
                <a:extLst>
                  <a:ext uri="{FF2B5EF4-FFF2-40B4-BE49-F238E27FC236}">
                    <a16:creationId xmlns:a16="http://schemas.microsoft.com/office/drawing/2014/main" id="{5F285FE2-CA5F-4465-9B2C-D2D329970A62}"/>
                  </a:ext>
                </a:extLst>
              </p:cNvPr>
              <p:cNvGrpSpPr/>
              <p:nvPr/>
            </p:nvGrpSpPr>
            <p:grpSpPr>
              <a:xfrm>
                <a:off x="291247" y="3629439"/>
                <a:ext cx="448056" cy="448056"/>
                <a:chOff x="282369" y="3629439"/>
                <a:chExt cx="365962" cy="365962"/>
              </a:xfrm>
            </p:grpSpPr>
            <p:sp>
              <p:nvSpPr>
                <p:cNvPr id="133" name="Oval 132">
                  <a:extLst>
                    <a:ext uri="{FF2B5EF4-FFF2-40B4-BE49-F238E27FC236}">
                      <a16:creationId xmlns:a16="http://schemas.microsoft.com/office/drawing/2014/main" id="{2EE734FA-91E7-4ABD-BBAC-D07E5485C166}"/>
                    </a:ext>
                  </a:extLst>
                </p:cNvPr>
                <p:cNvSpPr/>
                <p:nvPr/>
              </p:nvSpPr>
              <p:spPr bwMode="auto">
                <a:xfrm>
                  <a:off x="282369" y="3629439"/>
                  <a:ext cx="365962" cy="365962"/>
                </a:xfrm>
                <a:prstGeom prst="ellipse">
                  <a:avLst/>
                </a:prstGeom>
                <a:solidFill>
                  <a:schemeClr val="bg1">
                    <a:lumMod val="95000"/>
                  </a:schemeClr>
                </a:solid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4" name="chip">
                  <a:extLst>
                    <a:ext uri="{FF2B5EF4-FFF2-40B4-BE49-F238E27FC236}">
                      <a16:creationId xmlns:a16="http://schemas.microsoft.com/office/drawing/2014/main" id="{CB163C25-5B49-4D40-95EF-E75AA013BAAD}"/>
                    </a:ext>
                  </a:extLst>
                </p:cNvPr>
                <p:cNvSpPr>
                  <a:spLocks noChangeAspect="1" noEditPoints="1"/>
                </p:cNvSpPr>
                <p:nvPr/>
              </p:nvSpPr>
              <p:spPr bwMode="auto">
                <a:xfrm>
                  <a:off x="375762" y="3720981"/>
                  <a:ext cx="179177" cy="18287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pic>
            <p:nvPicPr>
              <p:cNvPr id="75" name="Picture 74">
                <a:extLst>
                  <a:ext uri="{FF2B5EF4-FFF2-40B4-BE49-F238E27FC236}">
                    <a16:creationId xmlns:a16="http://schemas.microsoft.com/office/drawing/2014/main" id="{D5F7493B-6971-4B62-BD4B-3803B86B65AA}"/>
                  </a:ext>
                </a:extLst>
              </p:cNvPr>
              <p:cNvPicPr>
                <a:picLocks noChangeAspect="1"/>
              </p:cNvPicPr>
              <p:nvPr/>
            </p:nvPicPr>
            <p:blipFill>
              <a:blip r:embed="rId3"/>
              <a:stretch>
                <a:fillRect/>
              </a:stretch>
            </p:blipFill>
            <p:spPr>
              <a:xfrm>
                <a:off x="1498991" y="3996020"/>
                <a:ext cx="416315" cy="416315"/>
              </a:xfrm>
              <a:prstGeom prst="rect">
                <a:avLst/>
              </a:prstGeom>
            </p:spPr>
          </p:pic>
        </p:grpSp>
        <p:grpSp>
          <p:nvGrpSpPr>
            <p:cNvPr id="43" name="Group 42">
              <a:extLst>
                <a:ext uri="{FF2B5EF4-FFF2-40B4-BE49-F238E27FC236}">
                  <a16:creationId xmlns:a16="http://schemas.microsoft.com/office/drawing/2014/main" id="{C23D4DFA-8FF9-4012-8FA9-F44AE2DD9983}"/>
                </a:ext>
              </a:extLst>
            </p:cNvPr>
            <p:cNvGrpSpPr/>
            <p:nvPr/>
          </p:nvGrpSpPr>
          <p:grpSpPr>
            <a:xfrm>
              <a:off x="4113858" y="5268969"/>
              <a:ext cx="666225" cy="510592"/>
              <a:chOff x="6142928" y="4501551"/>
              <a:chExt cx="931982" cy="714265"/>
            </a:xfrm>
          </p:grpSpPr>
          <p:sp>
            <p:nvSpPr>
              <p:cNvPr id="40" name="monitor">
                <a:extLst>
                  <a:ext uri="{FF2B5EF4-FFF2-40B4-BE49-F238E27FC236}">
                    <a16:creationId xmlns:a16="http://schemas.microsoft.com/office/drawing/2014/main" id="{A67C15BD-ACF8-4700-9B6C-F41AC773D3C0}"/>
                  </a:ext>
                </a:extLst>
              </p:cNvPr>
              <p:cNvSpPr>
                <a:spLocks noChangeAspect="1" noEditPoints="1"/>
              </p:cNvSpPr>
              <p:nvPr/>
            </p:nvSpPr>
            <p:spPr bwMode="auto">
              <a:xfrm>
                <a:off x="6142928"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41" name="TextBox 40">
                <a:extLst>
                  <a:ext uri="{FF2B5EF4-FFF2-40B4-BE49-F238E27FC236}">
                    <a16:creationId xmlns:a16="http://schemas.microsoft.com/office/drawing/2014/main" id="{E01B3162-5AFB-49E2-8465-E9F25E73C3D4}"/>
                  </a:ext>
                </a:extLst>
              </p:cNvPr>
              <p:cNvSpPr txBox="1"/>
              <p:nvPr/>
            </p:nvSpPr>
            <p:spPr>
              <a:xfrm>
                <a:off x="6413824" y="4645916"/>
                <a:ext cx="390187" cy="303805"/>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NC</a:t>
                </a:r>
              </a:p>
            </p:txBody>
          </p:sp>
        </p:grpSp>
        <p:grpSp>
          <p:nvGrpSpPr>
            <p:cNvPr id="39" name="Group 38">
              <a:extLst>
                <a:ext uri="{FF2B5EF4-FFF2-40B4-BE49-F238E27FC236}">
                  <a16:creationId xmlns:a16="http://schemas.microsoft.com/office/drawing/2014/main" id="{86D9069F-D831-44B2-8DDF-86F5237C69A3}"/>
                </a:ext>
              </a:extLst>
            </p:cNvPr>
            <p:cNvGrpSpPr/>
            <p:nvPr/>
          </p:nvGrpSpPr>
          <p:grpSpPr>
            <a:xfrm>
              <a:off x="6077561" y="5273041"/>
              <a:ext cx="666225" cy="510592"/>
              <a:chOff x="7745277" y="4501551"/>
              <a:chExt cx="931982" cy="714265"/>
            </a:xfrm>
          </p:grpSpPr>
          <p:sp>
            <p:nvSpPr>
              <p:cNvPr id="148" name="monitor">
                <a:extLst>
                  <a:ext uri="{FF2B5EF4-FFF2-40B4-BE49-F238E27FC236}">
                    <a16:creationId xmlns:a16="http://schemas.microsoft.com/office/drawing/2014/main" id="{C8397FB3-A1F8-4668-89D1-84EC851B53D3}"/>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149" name="TextBox 148">
                <a:extLst>
                  <a:ext uri="{FF2B5EF4-FFF2-40B4-BE49-F238E27FC236}">
                    <a16:creationId xmlns:a16="http://schemas.microsoft.com/office/drawing/2014/main" id="{579AF27F-F66B-497A-9E4E-378FAAB21B47}"/>
                  </a:ext>
                </a:extLst>
              </p:cNvPr>
              <p:cNvSpPr txBox="1"/>
              <p:nvPr/>
            </p:nvSpPr>
            <p:spPr>
              <a:xfrm>
                <a:off x="8013932" y="4645916"/>
                <a:ext cx="394672" cy="303805"/>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NV</a:t>
                </a:r>
              </a:p>
            </p:txBody>
          </p:sp>
        </p:grpSp>
        <p:grpSp>
          <p:nvGrpSpPr>
            <p:cNvPr id="96" name="Group 95">
              <a:extLst>
                <a:ext uri="{FF2B5EF4-FFF2-40B4-BE49-F238E27FC236}">
                  <a16:creationId xmlns:a16="http://schemas.microsoft.com/office/drawing/2014/main" id="{A179898E-E34B-4A92-AA56-15265D888197}"/>
                </a:ext>
              </a:extLst>
            </p:cNvPr>
            <p:cNvGrpSpPr/>
            <p:nvPr/>
          </p:nvGrpSpPr>
          <p:grpSpPr>
            <a:xfrm>
              <a:off x="7052285" y="5268969"/>
              <a:ext cx="666225" cy="510592"/>
              <a:chOff x="7745277" y="4501551"/>
              <a:chExt cx="931982" cy="714265"/>
            </a:xfrm>
          </p:grpSpPr>
          <p:sp>
            <p:nvSpPr>
              <p:cNvPr id="98" name="monitor">
                <a:extLst>
                  <a:ext uri="{FF2B5EF4-FFF2-40B4-BE49-F238E27FC236}">
                    <a16:creationId xmlns:a16="http://schemas.microsoft.com/office/drawing/2014/main" id="{2E405A3D-F214-443B-8C86-6A5F635A3A64}"/>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99" name="TextBox 98">
                <a:extLst>
                  <a:ext uri="{FF2B5EF4-FFF2-40B4-BE49-F238E27FC236}">
                    <a16:creationId xmlns:a16="http://schemas.microsoft.com/office/drawing/2014/main" id="{EFEE8AD0-AFF2-44CF-9327-F6D83C181BFE}"/>
                  </a:ext>
                </a:extLst>
              </p:cNvPr>
              <p:cNvSpPr txBox="1"/>
              <p:nvPr/>
            </p:nvSpPr>
            <p:spPr>
              <a:xfrm>
                <a:off x="8002721" y="4645916"/>
                <a:ext cx="417096" cy="303805"/>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ND</a:t>
                </a:r>
              </a:p>
            </p:txBody>
          </p:sp>
        </p:grpSp>
        <p:grpSp>
          <p:nvGrpSpPr>
            <p:cNvPr id="89" name="Group 88">
              <a:extLst>
                <a:ext uri="{FF2B5EF4-FFF2-40B4-BE49-F238E27FC236}">
                  <a16:creationId xmlns:a16="http://schemas.microsoft.com/office/drawing/2014/main" id="{FFE5EA73-43F9-457F-B22A-A1BF5A3CD2A5}"/>
                </a:ext>
              </a:extLst>
            </p:cNvPr>
            <p:cNvGrpSpPr/>
            <p:nvPr/>
          </p:nvGrpSpPr>
          <p:grpSpPr>
            <a:xfrm>
              <a:off x="5106525" y="5268969"/>
              <a:ext cx="666225" cy="510592"/>
              <a:chOff x="7745277" y="4501551"/>
              <a:chExt cx="931982" cy="714265"/>
            </a:xfrm>
          </p:grpSpPr>
          <p:sp>
            <p:nvSpPr>
              <p:cNvPr id="90" name="monitor">
                <a:extLst>
                  <a:ext uri="{FF2B5EF4-FFF2-40B4-BE49-F238E27FC236}">
                    <a16:creationId xmlns:a16="http://schemas.microsoft.com/office/drawing/2014/main" id="{BEC4D020-19A3-45F2-BB21-74FC2D62B2D8}"/>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94" name="TextBox 93">
                <a:extLst>
                  <a:ext uri="{FF2B5EF4-FFF2-40B4-BE49-F238E27FC236}">
                    <a16:creationId xmlns:a16="http://schemas.microsoft.com/office/drawing/2014/main" id="{764E0ACC-61DD-48B8-8739-6A15A2DF2034}"/>
                  </a:ext>
                </a:extLst>
              </p:cNvPr>
              <p:cNvSpPr txBox="1"/>
              <p:nvPr/>
            </p:nvSpPr>
            <p:spPr>
              <a:xfrm>
                <a:off x="7865935" y="4645916"/>
                <a:ext cx="690672" cy="303805"/>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NCv2</a:t>
                </a:r>
              </a:p>
            </p:txBody>
          </p:sp>
        </p:grpSp>
        <p:sp>
          <p:nvSpPr>
            <p:cNvPr id="137" name="Rectangle 136">
              <a:extLst>
                <a:ext uri="{FF2B5EF4-FFF2-40B4-BE49-F238E27FC236}">
                  <a16:creationId xmlns:a16="http://schemas.microsoft.com/office/drawing/2014/main" id="{373A0F89-E22E-459F-955E-A37C1BC834E0}"/>
                </a:ext>
              </a:extLst>
            </p:cNvPr>
            <p:cNvSpPr/>
            <p:nvPr/>
          </p:nvSpPr>
          <p:spPr bwMode="auto">
            <a:xfrm>
              <a:off x="3897713" y="4930919"/>
              <a:ext cx="4030988" cy="1648796"/>
            </a:xfrm>
            <a:prstGeom prst="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8" name="Rectangle 137">
              <a:extLst>
                <a:ext uri="{FF2B5EF4-FFF2-40B4-BE49-F238E27FC236}">
                  <a16:creationId xmlns:a16="http://schemas.microsoft.com/office/drawing/2014/main" id="{A40093AA-A97A-4CAE-8DAE-D4390136D362}"/>
                </a:ext>
              </a:extLst>
            </p:cNvPr>
            <p:cNvSpPr/>
            <p:nvPr/>
          </p:nvSpPr>
          <p:spPr bwMode="auto">
            <a:xfrm>
              <a:off x="4208243" y="4774972"/>
              <a:ext cx="1613792" cy="330680"/>
            </a:xfrm>
            <a:prstGeom prst="rect">
              <a:avLst/>
            </a:prstGeom>
            <a:solidFill>
              <a:schemeClr val="bg1">
                <a:lumMod val="95000"/>
              </a:schemeClr>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rPr>
                <a:t>Graphics Intensive</a:t>
              </a:r>
            </a:p>
          </p:txBody>
        </p:sp>
        <p:grpSp>
          <p:nvGrpSpPr>
            <p:cNvPr id="42" name="Group 41">
              <a:extLst>
                <a:ext uri="{FF2B5EF4-FFF2-40B4-BE49-F238E27FC236}">
                  <a16:creationId xmlns:a16="http://schemas.microsoft.com/office/drawing/2014/main" id="{91694E46-4455-4486-A1C6-431896B423E8}"/>
                </a:ext>
              </a:extLst>
            </p:cNvPr>
            <p:cNvGrpSpPr/>
            <p:nvPr/>
          </p:nvGrpSpPr>
          <p:grpSpPr>
            <a:xfrm>
              <a:off x="3769836" y="4751535"/>
              <a:ext cx="439248" cy="439248"/>
              <a:chOff x="6171198" y="3604950"/>
              <a:chExt cx="365962" cy="365962"/>
            </a:xfrm>
          </p:grpSpPr>
          <p:sp>
            <p:nvSpPr>
              <p:cNvPr id="139" name="Oval 138">
                <a:extLst>
                  <a:ext uri="{FF2B5EF4-FFF2-40B4-BE49-F238E27FC236}">
                    <a16:creationId xmlns:a16="http://schemas.microsoft.com/office/drawing/2014/main" id="{29713A58-62C5-49ED-A3CC-52A92A2A0B5C}"/>
                  </a:ext>
                </a:extLst>
              </p:cNvPr>
              <p:cNvSpPr/>
              <p:nvPr/>
            </p:nvSpPr>
            <p:spPr bwMode="auto">
              <a:xfrm>
                <a:off x="6171198" y="3604950"/>
                <a:ext cx="365962" cy="365962"/>
              </a:xfrm>
              <a:prstGeom prst="ellipse">
                <a:avLst/>
              </a:prstGeom>
              <a:solidFill>
                <a:schemeClr val="bg1">
                  <a:lumMod val="95000"/>
                </a:schemeClr>
              </a:solid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5" name="PhotoCollection_E7AA">
                <a:extLst>
                  <a:ext uri="{FF2B5EF4-FFF2-40B4-BE49-F238E27FC236}">
                    <a16:creationId xmlns:a16="http://schemas.microsoft.com/office/drawing/2014/main" id="{E8131ADA-6A4F-48DA-801D-162642A29FF8}"/>
                  </a:ext>
                </a:extLst>
              </p:cNvPr>
              <p:cNvSpPr>
                <a:spLocks noChangeAspect="1" noEditPoints="1"/>
              </p:cNvSpPr>
              <p:nvPr/>
            </p:nvSpPr>
            <p:spPr bwMode="auto">
              <a:xfrm>
                <a:off x="6248767" y="3707389"/>
                <a:ext cx="210824" cy="161085"/>
              </a:xfrm>
              <a:custGeom>
                <a:avLst/>
                <a:gdLst>
                  <a:gd name="T0" fmla="*/ 3326 w 3752"/>
                  <a:gd name="T1" fmla="*/ 2439 h 2865"/>
                  <a:gd name="T2" fmla="*/ 0 w 3752"/>
                  <a:gd name="T3" fmla="*/ 2439 h 2865"/>
                  <a:gd name="T4" fmla="*/ 0 w 3752"/>
                  <a:gd name="T5" fmla="*/ 0 h 2865"/>
                  <a:gd name="T6" fmla="*/ 3326 w 3752"/>
                  <a:gd name="T7" fmla="*/ 0 h 2865"/>
                  <a:gd name="T8" fmla="*/ 3326 w 3752"/>
                  <a:gd name="T9" fmla="*/ 2439 h 2865"/>
                  <a:gd name="T10" fmla="*/ 2616 w 3752"/>
                  <a:gd name="T11" fmla="*/ 665 h 2865"/>
                  <a:gd name="T12" fmla="*/ 2660 w 3752"/>
                  <a:gd name="T13" fmla="*/ 710 h 2865"/>
                  <a:gd name="T14" fmla="*/ 2705 w 3752"/>
                  <a:gd name="T15" fmla="*/ 665 h 2865"/>
                  <a:gd name="T16" fmla="*/ 2660 w 3752"/>
                  <a:gd name="T17" fmla="*/ 620 h 2865"/>
                  <a:gd name="T18" fmla="*/ 2616 w 3752"/>
                  <a:gd name="T19" fmla="*/ 665 h 2865"/>
                  <a:gd name="T20" fmla="*/ 2660 w 3752"/>
                  <a:gd name="T21" fmla="*/ 2439 h 2865"/>
                  <a:gd name="T22" fmla="*/ 887 w 3752"/>
                  <a:gd name="T23" fmla="*/ 665 h 2865"/>
                  <a:gd name="T24" fmla="*/ 0 w 3752"/>
                  <a:gd name="T25" fmla="*/ 1552 h 2865"/>
                  <a:gd name="T26" fmla="*/ 3326 w 3752"/>
                  <a:gd name="T27" fmla="*/ 2217 h 2865"/>
                  <a:gd name="T28" fmla="*/ 2439 w 3752"/>
                  <a:gd name="T29" fmla="*/ 1330 h 2865"/>
                  <a:gd name="T30" fmla="*/ 1995 w 3752"/>
                  <a:gd name="T31" fmla="*/ 1774 h 2865"/>
                  <a:gd name="T32" fmla="*/ 426 w 3752"/>
                  <a:gd name="T33" fmla="*/ 2439 h 2865"/>
                  <a:gd name="T34" fmla="*/ 426 w 3752"/>
                  <a:gd name="T35" fmla="*/ 2865 h 2865"/>
                  <a:gd name="T36" fmla="*/ 3752 w 3752"/>
                  <a:gd name="T37" fmla="*/ 2865 h 2865"/>
                  <a:gd name="T38" fmla="*/ 3752 w 3752"/>
                  <a:gd name="T39" fmla="*/ 426 h 2865"/>
                  <a:gd name="T40" fmla="*/ 3326 w 3752"/>
                  <a:gd name="T41" fmla="*/ 426 h 2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2" h="2865">
                    <a:moveTo>
                      <a:pt x="3326" y="2439"/>
                    </a:moveTo>
                    <a:cubicBezTo>
                      <a:pt x="0" y="2439"/>
                      <a:pt x="0" y="2439"/>
                      <a:pt x="0" y="2439"/>
                    </a:cubicBezTo>
                    <a:cubicBezTo>
                      <a:pt x="0" y="0"/>
                      <a:pt x="0" y="0"/>
                      <a:pt x="0" y="0"/>
                    </a:cubicBezTo>
                    <a:cubicBezTo>
                      <a:pt x="3326" y="0"/>
                      <a:pt x="3326" y="0"/>
                      <a:pt x="3326" y="0"/>
                    </a:cubicBezTo>
                    <a:lnTo>
                      <a:pt x="3326" y="2439"/>
                    </a:lnTo>
                    <a:close/>
                    <a:moveTo>
                      <a:pt x="2616" y="665"/>
                    </a:moveTo>
                    <a:cubicBezTo>
                      <a:pt x="2616" y="690"/>
                      <a:pt x="2636" y="710"/>
                      <a:pt x="2660" y="710"/>
                    </a:cubicBezTo>
                    <a:cubicBezTo>
                      <a:pt x="2685" y="710"/>
                      <a:pt x="2705" y="690"/>
                      <a:pt x="2705" y="665"/>
                    </a:cubicBezTo>
                    <a:cubicBezTo>
                      <a:pt x="2705" y="640"/>
                      <a:pt x="2685" y="620"/>
                      <a:pt x="2660" y="620"/>
                    </a:cubicBezTo>
                    <a:cubicBezTo>
                      <a:pt x="2636" y="620"/>
                      <a:pt x="2616" y="640"/>
                      <a:pt x="2616" y="665"/>
                    </a:cubicBezTo>
                    <a:close/>
                    <a:moveTo>
                      <a:pt x="2660" y="2439"/>
                    </a:moveTo>
                    <a:cubicBezTo>
                      <a:pt x="887" y="665"/>
                      <a:pt x="887" y="665"/>
                      <a:pt x="887" y="665"/>
                    </a:cubicBezTo>
                    <a:cubicBezTo>
                      <a:pt x="0" y="1552"/>
                      <a:pt x="0" y="1552"/>
                      <a:pt x="0" y="1552"/>
                    </a:cubicBezTo>
                    <a:moveTo>
                      <a:pt x="3326" y="2217"/>
                    </a:moveTo>
                    <a:cubicBezTo>
                      <a:pt x="2439" y="1330"/>
                      <a:pt x="2439" y="1330"/>
                      <a:pt x="2439" y="1330"/>
                    </a:cubicBezTo>
                    <a:cubicBezTo>
                      <a:pt x="1995" y="1774"/>
                      <a:pt x="1995" y="1774"/>
                      <a:pt x="1995" y="1774"/>
                    </a:cubicBezTo>
                    <a:moveTo>
                      <a:pt x="426" y="2439"/>
                    </a:moveTo>
                    <a:cubicBezTo>
                      <a:pt x="426" y="2865"/>
                      <a:pt x="426" y="2865"/>
                      <a:pt x="426" y="2865"/>
                    </a:cubicBezTo>
                    <a:cubicBezTo>
                      <a:pt x="3752" y="2865"/>
                      <a:pt x="3752" y="2865"/>
                      <a:pt x="3752" y="2865"/>
                    </a:cubicBezTo>
                    <a:cubicBezTo>
                      <a:pt x="3752" y="426"/>
                      <a:pt x="3752" y="426"/>
                      <a:pt x="3752" y="426"/>
                    </a:cubicBezTo>
                    <a:cubicBezTo>
                      <a:pt x="3326" y="426"/>
                      <a:pt x="3326" y="426"/>
                      <a:pt x="3326" y="42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35" name="Group 34">
              <a:extLst>
                <a:ext uri="{FF2B5EF4-FFF2-40B4-BE49-F238E27FC236}">
                  <a16:creationId xmlns:a16="http://schemas.microsoft.com/office/drawing/2014/main" id="{51D82792-1672-43E6-85B0-87A18FFD6748}"/>
                </a:ext>
              </a:extLst>
            </p:cNvPr>
            <p:cNvGrpSpPr/>
            <p:nvPr/>
          </p:nvGrpSpPr>
          <p:grpSpPr>
            <a:xfrm>
              <a:off x="8699244" y="5269980"/>
              <a:ext cx="666225" cy="510592"/>
              <a:chOff x="10648898" y="3898203"/>
              <a:chExt cx="865582" cy="663377"/>
            </a:xfrm>
          </p:grpSpPr>
          <p:sp>
            <p:nvSpPr>
              <p:cNvPr id="48" name="monitor">
                <a:extLst>
                  <a:ext uri="{FF2B5EF4-FFF2-40B4-BE49-F238E27FC236}">
                    <a16:creationId xmlns:a16="http://schemas.microsoft.com/office/drawing/2014/main" id="{17264BFB-5F0C-438A-A2F9-3631239BF5FC}"/>
                  </a:ext>
                </a:extLst>
              </p:cNvPr>
              <p:cNvSpPr>
                <a:spLocks noChangeAspect="1" noEditPoints="1"/>
              </p:cNvSpPr>
              <p:nvPr/>
            </p:nvSpPr>
            <p:spPr bwMode="auto">
              <a:xfrm>
                <a:off x="10648898" y="3898203"/>
                <a:ext cx="865582" cy="66337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49" name="TextBox 48">
                <a:extLst>
                  <a:ext uri="{FF2B5EF4-FFF2-40B4-BE49-F238E27FC236}">
                    <a16:creationId xmlns:a16="http://schemas.microsoft.com/office/drawing/2014/main" id="{FBE6CE31-D8DD-4A10-9CC8-D7815FDCFE84}"/>
                  </a:ext>
                </a:extLst>
              </p:cNvPr>
              <p:cNvSpPr txBox="1"/>
              <p:nvPr/>
            </p:nvSpPr>
            <p:spPr>
              <a:xfrm>
                <a:off x="10985885" y="4032282"/>
                <a:ext cx="191606" cy="282161"/>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H</a:t>
                </a:r>
              </a:p>
            </p:txBody>
          </p:sp>
        </p:grpSp>
        <p:sp>
          <p:nvSpPr>
            <p:cNvPr id="140" name="Rectangle 139">
              <a:extLst>
                <a:ext uri="{FF2B5EF4-FFF2-40B4-BE49-F238E27FC236}">
                  <a16:creationId xmlns:a16="http://schemas.microsoft.com/office/drawing/2014/main" id="{1A0B5ADC-F2CC-46BB-8C3E-17EBFF91BB0C}"/>
                </a:ext>
              </a:extLst>
            </p:cNvPr>
            <p:cNvSpPr/>
            <p:nvPr/>
          </p:nvSpPr>
          <p:spPr bwMode="auto">
            <a:xfrm>
              <a:off x="8251051" y="4930919"/>
              <a:ext cx="1562611" cy="952709"/>
            </a:xfrm>
            <a:prstGeom prst="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1" name="Rectangle 140">
              <a:extLst>
                <a:ext uri="{FF2B5EF4-FFF2-40B4-BE49-F238E27FC236}">
                  <a16:creationId xmlns:a16="http://schemas.microsoft.com/office/drawing/2014/main" id="{310A8B0B-B5A0-41F6-8BF6-D9EE52AA85A2}"/>
                </a:ext>
              </a:extLst>
            </p:cNvPr>
            <p:cNvSpPr/>
            <p:nvPr/>
          </p:nvSpPr>
          <p:spPr bwMode="auto">
            <a:xfrm>
              <a:off x="8485259" y="4545777"/>
              <a:ext cx="1237158" cy="680012"/>
            </a:xfrm>
            <a:prstGeom prst="rect">
              <a:avLst/>
            </a:prstGeom>
            <a:solidFill>
              <a:schemeClr val="bg1">
                <a:lumMod val="95000"/>
              </a:schemeClr>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0" rIns="0" bIns="0"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mn-ea"/>
                  <a:cs typeface="Segoe UI Semibold" panose="020B0702040204020203" pitchFamily="34" charset="0"/>
                </a:rPr>
                <a:t>High Performance Computing</a:t>
              </a:r>
            </a:p>
          </p:txBody>
        </p:sp>
        <p:grpSp>
          <p:nvGrpSpPr>
            <p:cNvPr id="46" name="Group 45">
              <a:extLst>
                <a:ext uri="{FF2B5EF4-FFF2-40B4-BE49-F238E27FC236}">
                  <a16:creationId xmlns:a16="http://schemas.microsoft.com/office/drawing/2014/main" id="{5CDE32C4-026E-4E62-8E5A-0A84C30A83E5}"/>
                </a:ext>
              </a:extLst>
            </p:cNvPr>
            <p:cNvGrpSpPr/>
            <p:nvPr/>
          </p:nvGrpSpPr>
          <p:grpSpPr>
            <a:xfrm>
              <a:off x="8131877" y="4751535"/>
              <a:ext cx="439248" cy="439248"/>
              <a:chOff x="10597494" y="3613307"/>
              <a:chExt cx="365962" cy="365962"/>
            </a:xfrm>
          </p:grpSpPr>
          <p:sp>
            <p:nvSpPr>
              <p:cNvPr id="142" name="Oval 141">
                <a:extLst>
                  <a:ext uri="{FF2B5EF4-FFF2-40B4-BE49-F238E27FC236}">
                    <a16:creationId xmlns:a16="http://schemas.microsoft.com/office/drawing/2014/main" id="{AB96351C-E266-4535-80E7-7F999A99E57B}"/>
                  </a:ext>
                </a:extLst>
              </p:cNvPr>
              <p:cNvSpPr/>
              <p:nvPr/>
            </p:nvSpPr>
            <p:spPr bwMode="auto">
              <a:xfrm>
                <a:off x="10597494" y="3613307"/>
                <a:ext cx="365962" cy="365962"/>
              </a:xfrm>
              <a:prstGeom prst="ellipse">
                <a:avLst/>
              </a:prstGeom>
              <a:solidFill>
                <a:schemeClr val="bg1">
                  <a:lumMod val="95000"/>
                </a:schemeClr>
              </a:solid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6" name="LightningBolt_E945">
                <a:extLst>
                  <a:ext uri="{FF2B5EF4-FFF2-40B4-BE49-F238E27FC236}">
                    <a16:creationId xmlns:a16="http://schemas.microsoft.com/office/drawing/2014/main" id="{CE3DB5B6-6A67-44DF-847D-497C5A479C76}"/>
                  </a:ext>
                </a:extLst>
              </p:cNvPr>
              <p:cNvSpPr>
                <a:spLocks noChangeAspect="1"/>
              </p:cNvSpPr>
              <p:nvPr/>
            </p:nvSpPr>
            <p:spPr bwMode="auto">
              <a:xfrm>
                <a:off x="10703682" y="3689125"/>
                <a:ext cx="153587" cy="214326"/>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4" name="Group 53">
              <a:extLst>
                <a:ext uri="{FF2B5EF4-FFF2-40B4-BE49-F238E27FC236}">
                  <a16:creationId xmlns:a16="http://schemas.microsoft.com/office/drawing/2014/main" id="{7ACF25C7-D4FD-4A0E-8DAD-0B235EE3ECB4}"/>
                </a:ext>
              </a:extLst>
            </p:cNvPr>
            <p:cNvGrpSpPr/>
            <p:nvPr/>
          </p:nvGrpSpPr>
          <p:grpSpPr>
            <a:xfrm>
              <a:off x="9991475" y="4699941"/>
              <a:ext cx="1763124" cy="1183687"/>
              <a:chOff x="10191825" y="4376569"/>
              <a:chExt cx="1798478" cy="1207422"/>
            </a:xfrm>
          </p:grpSpPr>
          <p:grpSp>
            <p:nvGrpSpPr>
              <p:cNvPr id="61" name="Group 60">
                <a:extLst>
                  <a:ext uri="{FF2B5EF4-FFF2-40B4-BE49-F238E27FC236}">
                    <a16:creationId xmlns:a16="http://schemas.microsoft.com/office/drawing/2014/main" id="{000903FB-CFD8-45F0-A2C4-61FFCE347BB1}"/>
                  </a:ext>
                </a:extLst>
              </p:cNvPr>
              <p:cNvGrpSpPr/>
              <p:nvPr/>
            </p:nvGrpSpPr>
            <p:grpSpPr>
              <a:xfrm>
                <a:off x="10820931" y="4945353"/>
                <a:ext cx="679584" cy="520830"/>
                <a:chOff x="5869960" y="5545901"/>
                <a:chExt cx="679584" cy="520830"/>
              </a:xfrm>
            </p:grpSpPr>
            <p:sp>
              <p:nvSpPr>
                <p:cNvPr id="111" name="monitor">
                  <a:extLst>
                    <a:ext uri="{FF2B5EF4-FFF2-40B4-BE49-F238E27FC236}">
                      <a16:creationId xmlns:a16="http://schemas.microsoft.com/office/drawing/2014/main" id="{1379313F-4AAD-491A-9F67-5FFB7FBC24BB}"/>
                    </a:ext>
                  </a:extLst>
                </p:cNvPr>
                <p:cNvSpPr>
                  <a:spLocks noChangeAspect="1" noEditPoints="1"/>
                </p:cNvSpPr>
                <p:nvPr/>
              </p:nvSpPr>
              <p:spPr bwMode="auto">
                <a:xfrm>
                  <a:off x="5869960" y="5545901"/>
                  <a:ext cx="679584" cy="5208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92" name="TextBox 91">
                  <a:extLst>
                    <a:ext uri="{FF2B5EF4-FFF2-40B4-BE49-F238E27FC236}">
                      <a16:creationId xmlns:a16="http://schemas.microsoft.com/office/drawing/2014/main" id="{516B2FAA-2B8E-47CE-B17B-432CBCDF48A8}"/>
                    </a:ext>
                  </a:extLst>
                </p:cNvPr>
                <p:cNvSpPr txBox="1"/>
                <p:nvPr/>
              </p:nvSpPr>
              <p:spPr>
                <a:xfrm>
                  <a:off x="6060810" y="5784177"/>
                  <a:ext cx="452047" cy="166199"/>
                </a:xfrm>
                <a:prstGeom prst="rect">
                  <a:avLst/>
                </a:prstGeom>
                <a:noFill/>
              </p:spPr>
              <p:txBody>
                <a:bodyPr wrap="non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1" i="0" u="none" strike="noStrike" kern="1200" cap="none" spc="0" normalizeH="0" baseline="0" noProof="0">
                      <a:ln>
                        <a:noFill/>
                      </a:ln>
                      <a:gradFill>
                        <a:gsLst>
                          <a:gs pos="2917">
                            <a:srgbClr val="353535"/>
                          </a:gs>
                          <a:gs pos="30000">
                            <a:srgbClr val="353535"/>
                          </a:gs>
                        </a:gsLst>
                        <a:lin ang="5400000" scaled="0"/>
                      </a:gradFill>
                      <a:effectLst/>
                      <a:uLnTx/>
                      <a:uFillTx/>
                      <a:latin typeface="Segoe Pro Display" panose="020B0502040504020203" pitchFamily="34" charset="0"/>
                      <a:ea typeface="+mn-ea"/>
                      <a:cs typeface="+mn-cs"/>
                    </a:rPr>
                    <a:t>HANA</a:t>
                  </a:r>
                </a:p>
              </p:txBody>
            </p:sp>
            <p:pic>
              <p:nvPicPr>
                <p:cNvPr id="91" name="Picture 90">
                  <a:extLst>
                    <a:ext uri="{FF2B5EF4-FFF2-40B4-BE49-F238E27FC236}">
                      <a16:creationId xmlns:a16="http://schemas.microsoft.com/office/drawing/2014/main" id="{9221AE02-5304-4C08-8EA3-6097D1B68732}"/>
                    </a:ext>
                  </a:extLst>
                </p:cNvPr>
                <p:cNvPicPr>
                  <a:picLocks noChangeAspect="1"/>
                </p:cNvPicPr>
                <p:nvPr/>
              </p:nvPicPr>
              <p:blipFill>
                <a:blip r:embed="rId4">
                  <a:duotone>
                    <a:prstClr val="black"/>
                    <a:schemeClr val="accent5">
                      <a:tint val="45000"/>
                      <a:satMod val="400000"/>
                    </a:schemeClr>
                  </a:duotone>
                  <a:lum bright="-40000" contrast="-20000"/>
                </a:blip>
                <a:stretch>
                  <a:fillRect/>
                </a:stretch>
              </p:blipFill>
              <p:spPr>
                <a:xfrm>
                  <a:off x="5882976" y="5557562"/>
                  <a:ext cx="454324" cy="224640"/>
                </a:xfrm>
                <a:prstGeom prst="rect">
                  <a:avLst/>
                </a:prstGeom>
              </p:spPr>
            </p:pic>
          </p:grpSp>
          <p:sp>
            <p:nvSpPr>
              <p:cNvPr id="143" name="Rectangle 142">
                <a:extLst>
                  <a:ext uri="{FF2B5EF4-FFF2-40B4-BE49-F238E27FC236}">
                    <a16:creationId xmlns:a16="http://schemas.microsoft.com/office/drawing/2014/main" id="{2D9A3EA9-4BE5-466F-9555-F576EA515941}"/>
                  </a:ext>
                </a:extLst>
              </p:cNvPr>
              <p:cNvSpPr/>
              <p:nvPr/>
            </p:nvSpPr>
            <p:spPr bwMode="auto">
              <a:xfrm>
                <a:off x="10331144" y="4606261"/>
                <a:ext cx="1659159" cy="977730"/>
              </a:xfrm>
              <a:prstGeom prst="rect">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4" name="Rectangle 143">
                <a:extLst>
                  <a:ext uri="{FF2B5EF4-FFF2-40B4-BE49-F238E27FC236}">
                    <a16:creationId xmlns:a16="http://schemas.microsoft.com/office/drawing/2014/main" id="{CE1A12F1-4D4F-4DFA-8B7D-AFD35EBB6602}"/>
                  </a:ext>
                </a:extLst>
              </p:cNvPr>
              <p:cNvSpPr/>
              <p:nvPr/>
            </p:nvSpPr>
            <p:spPr bwMode="auto">
              <a:xfrm>
                <a:off x="10539833" y="4376569"/>
                <a:ext cx="1330683" cy="516817"/>
              </a:xfrm>
              <a:prstGeom prst="rect">
                <a:avLst/>
              </a:prstGeom>
              <a:solidFill>
                <a:schemeClr val="bg1">
                  <a:lumMod val="95000"/>
                </a:schemeClr>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0" rIns="0" bIns="0"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a:ln>
                      <a:noFill/>
                    </a:ln>
                    <a:gradFill>
                      <a:gsLst>
                        <a:gs pos="0">
                          <a:srgbClr val="0078D7"/>
                        </a:gs>
                        <a:gs pos="100000">
                          <a:srgbClr val="0078D7"/>
                        </a:gs>
                      </a:gsLst>
                      <a:lin ang="5400000" scaled="0"/>
                    </a:gradFill>
                    <a:effectLst/>
                    <a:uLnTx/>
                    <a:uFillTx/>
                    <a:latin typeface="Segoe UI Semibold" panose="020B0702040204020203" pitchFamily="34" charset="0"/>
                    <a:ea typeface="+mn-ea"/>
                    <a:cs typeface="Segoe UI Semibold" panose="020B0702040204020203" pitchFamily="34" charset="0"/>
                  </a:rPr>
                  <a:t>Purpose-built SAP HANA</a:t>
                </a:r>
              </a:p>
            </p:txBody>
          </p:sp>
          <p:grpSp>
            <p:nvGrpSpPr>
              <p:cNvPr id="50" name="Group 49">
                <a:extLst>
                  <a:ext uri="{FF2B5EF4-FFF2-40B4-BE49-F238E27FC236}">
                    <a16:creationId xmlns:a16="http://schemas.microsoft.com/office/drawing/2014/main" id="{157EABF0-E004-472D-8921-AA8DB6D2FDAE}"/>
                  </a:ext>
                </a:extLst>
              </p:cNvPr>
              <p:cNvGrpSpPr/>
              <p:nvPr/>
            </p:nvGrpSpPr>
            <p:grpSpPr>
              <a:xfrm>
                <a:off x="10191825" y="4423280"/>
                <a:ext cx="448056" cy="448056"/>
                <a:chOff x="5303955" y="5210715"/>
                <a:chExt cx="365962" cy="365962"/>
              </a:xfrm>
            </p:grpSpPr>
            <p:sp>
              <p:nvSpPr>
                <p:cNvPr id="145" name="Oval 144">
                  <a:extLst>
                    <a:ext uri="{FF2B5EF4-FFF2-40B4-BE49-F238E27FC236}">
                      <a16:creationId xmlns:a16="http://schemas.microsoft.com/office/drawing/2014/main" id="{135E046B-A8BB-469F-B208-E845631AFB58}"/>
                    </a:ext>
                  </a:extLst>
                </p:cNvPr>
                <p:cNvSpPr/>
                <p:nvPr/>
              </p:nvSpPr>
              <p:spPr bwMode="auto">
                <a:xfrm>
                  <a:off x="5303955" y="5210715"/>
                  <a:ext cx="365962" cy="365962"/>
                </a:xfrm>
                <a:prstGeom prst="ellipse">
                  <a:avLst/>
                </a:prstGeom>
                <a:solidFill>
                  <a:schemeClr val="bg1">
                    <a:lumMod val="95000"/>
                  </a:schemeClr>
                </a:solidFill>
                <a:ln w="158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7" name="Browser_4">
                  <a:extLst>
                    <a:ext uri="{FF2B5EF4-FFF2-40B4-BE49-F238E27FC236}">
                      <a16:creationId xmlns:a16="http://schemas.microsoft.com/office/drawing/2014/main" id="{45F40AE8-3482-47E9-8EFF-3971BDE1290C}"/>
                    </a:ext>
                  </a:extLst>
                </p:cNvPr>
                <p:cNvSpPr>
                  <a:spLocks noChangeAspect="1" noEditPoints="1"/>
                </p:cNvSpPr>
                <p:nvPr/>
              </p:nvSpPr>
              <p:spPr bwMode="auto">
                <a:xfrm>
                  <a:off x="5374611" y="5317724"/>
                  <a:ext cx="206714" cy="152982"/>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120" name="Group 119">
              <a:extLst>
                <a:ext uri="{FF2B5EF4-FFF2-40B4-BE49-F238E27FC236}">
                  <a16:creationId xmlns:a16="http://schemas.microsoft.com/office/drawing/2014/main" id="{724B8B61-385E-4EE4-B4BF-512FD2FBD428}"/>
                </a:ext>
              </a:extLst>
            </p:cNvPr>
            <p:cNvGrpSpPr/>
            <p:nvPr/>
          </p:nvGrpSpPr>
          <p:grpSpPr>
            <a:xfrm>
              <a:off x="5106525" y="5914121"/>
              <a:ext cx="666225" cy="510592"/>
              <a:chOff x="7745277" y="4501551"/>
              <a:chExt cx="931982" cy="714265"/>
            </a:xfrm>
          </p:grpSpPr>
          <p:sp>
            <p:nvSpPr>
              <p:cNvPr id="123" name="monitor">
                <a:extLst>
                  <a:ext uri="{FF2B5EF4-FFF2-40B4-BE49-F238E27FC236}">
                    <a16:creationId xmlns:a16="http://schemas.microsoft.com/office/drawing/2014/main" id="{D57B8330-7F3B-419F-94AE-1626B4310006}"/>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124" name="TextBox 123">
                <a:extLst>
                  <a:ext uri="{FF2B5EF4-FFF2-40B4-BE49-F238E27FC236}">
                    <a16:creationId xmlns:a16="http://schemas.microsoft.com/office/drawing/2014/main" id="{A1660B41-3728-415F-AE3D-F81284ED95BE}"/>
                  </a:ext>
                </a:extLst>
              </p:cNvPr>
              <p:cNvSpPr txBox="1"/>
              <p:nvPr/>
            </p:nvSpPr>
            <p:spPr>
              <a:xfrm>
                <a:off x="7865935" y="4645916"/>
                <a:ext cx="690672" cy="303805"/>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NCv3</a:t>
                </a:r>
              </a:p>
            </p:txBody>
          </p:sp>
        </p:grpSp>
        <p:grpSp>
          <p:nvGrpSpPr>
            <p:cNvPr id="125" name="Group 124">
              <a:extLst>
                <a:ext uri="{FF2B5EF4-FFF2-40B4-BE49-F238E27FC236}">
                  <a16:creationId xmlns:a16="http://schemas.microsoft.com/office/drawing/2014/main" id="{02BBFFCB-1988-4DE9-BB9C-A9C12D0A6705}"/>
                </a:ext>
              </a:extLst>
            </p:cNvPr>
            <p:cNvGrpSpPr/>
            <p:nvPr/>
          </p:nvGrpSpPr>
          <p:grpSpPr>
            <a:xfrm>
              <a:off x="7055882" y="5899621"/>
              <a:ext cx="666225" cy="510592"/>
              <a:chOff x="7745277" y="4501551"/>
              <a:chExt cx="931982" cy="714265"/>
            </a:xfrm>
          </p:grpSpPr>
          <p:sp>
            <p:nvSpPr>
              <p:cNvPr id="128" name="monitor">
                <a:extLst>
                  <a:ext uri="{FF2B5EF4-FFF2-40B4-BE49-F238E27FC236}">
                    <a16:creationId xmlns:a16="http://schemas.microsoft.com/office/drawing/2014/main" id="{340E48D0-A503-4546-A776-9B0073B3AD4D}"/>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158" name="TextBox 157">
                <a:extLst>
                  <a:ext uri="{FF2B5EF4-FFF2-40B4-BE49-F238E27FC236}">
                    <a16:creationId xmlns:a16="http://schemas.microsoft.com/office/drawing/2014/main" id="{C657BA14-C068-4F45-AD61-29E07F4ED879}"/>
                  </a:ext>
                </a:extLst>
              </p:cNvPr>
              <p:cNvSpPr txBox="1"/>
              <p:nvPr/>
            </p:nvSpPr>
            <p:spPr>
              <a:xfrm>
                <a:off x="7852479" y="4645916"/>
                <a:ext cx="717581" cy="303805"/>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NDv2</a:t>
                </a:r>
              </a:p>
            </p:txBody>
          </p:sp>
        </p:grpSp>
        <p:sp>
          <p:nvSpPr>
            <p:cNvPr id="159" name="TextBox 158">
              <a:extLst>
                <a:ext uri="{FF2B5EF4-FFF2-40B4-BE49-F238E27FC236}">
                  <a16:creationId xmlns:a16="http://schemas.microsoft.com/office/drawing/2014/main" id="{AFB73CD5-3FDF-45A4-8818-68182038EDB9}"/>
                </a:ext>
              </a:extLst>
            </p:cNvPr>
            <p:cNvSpPr txBox="1"/>
            <p:nvPr/>
          </p:nvSpPr>
          <p:spPr>
            <a:xfrm>
              <a:off x="6943487" y="6420634"/>
              <a:ext cx="843180" cy="138499"/>
            </a:xfrm>
            <a:prstGeom prst="rect">
              <a:avLst/>
            </a:prstGeom>
            <a:noFill/>
          </p:spPr>
          <p:txBody>
            <a:bodyPr wrap="none" lIns="0" tIns="0" rIns="0" bIns="0" rtlCol="0">
              <a:spAutoFit/>
            </a:bodyPr>
            <a:lstStyle>
              <a:defPPr>
                <a:defRPr lang="en-US"/>
              </a:defPPr>
              <a:lvl1pPr algn="ctr">
                <a:lnSpc>
                  <a:spcPct val="90000"/>
                </a:lnSpc>
                <a:spcAft>
                  <a:spcPts val="600"/>
                </a:spcAft>
                <a:defRPr sz="1400" b="1">
                  <a:gradFill>
                    <a:gsLst>
                      <a:gs pos="2917">
                        <a:schemeClr val="tx1"/>
                      </a:gs>
                      <a:gs pos="30000">
                        <a:schemeClr val="tx1"/>
                      </a:gs>
                    </a:gsLst>
                    <a:lin ang="5400000" scaled="0"/>
                  </a:gradFill>
                  <a:latin typeface="Segoe UI" panose="020B0502040204020203" pitchFamily="34" charset="0"/>
                  <a:cs typeface="Segoe UI" panose="020B0502040204020203" pitchFamily="34" charset="0"/>
                </a:defRPr>
              </a:lvl1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0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(coming soon)</a:t>
              </a:r>
            </a:p>
          </p:txBody>
        </p:sp>
        <p:grpSp>
          <p:nvGrpSpPr>
            <p:cNvPr id="160" name="Group 159">
              <a:extLst>
                <a:ext uri="{FF2B5EF4-FFF2-40B4-BE49-F238E27FC236}">
                  <a16:creationId xmlns:a16="http://schemas.microsoft.com/office/drawing/2014/main" id="{67E55462-AFCA-4D0D-B14A-385507B92037}"/>
                </a:ext>
              </a:extLst>
            </p:cNvPr>
            <p:cNvGrpSpPr/>
            <p:nvPr/>
          </p:nvGrpSpPr>
          <p:grpSpPr>
            <a:xfrm>
              <a:off x="6119953" y="5892048"/>
              <a:ext cx="666225" cy="510592"/>
              <a:chOff x="7745277" y="4501551"/>
              <a:chExt cx="931982" cy="714265"/>
            </a:xfrm>
          </p:grpSpPr>
          <p:sp>
            <p:nvSpPr>
              <p:cNvPr id="161" name="monitor">
                <a:extLst>
                  <a:ext uri="{FF2B5EF4-FFF2-40B4-BE49-F238E27FC236}">
                    <a16:creationId xmlns:a16="http://schemas.microsoft.com/office/drawing/2014/main" id="{5B41F83C-38ED-49C6-BC3D-18A13891C70B}"/>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2"/>
              </a:solid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gradFill>
                    <a:gsLst>
                      <a:gs pos="0">
                        <a:srgbClr val="505050"/>
                      </a:gs>
                      <a:gs pos="100000">
                        <a:srgbClr val="505050"/>
                      </a:gs>
                    </a:gsLst>
                  </a:gradFill>
                  <a:effectLst/>
                  <a:uLnTx/>
                  <a:uFillTx/>
                  <a:latin typeface="Segoe UI Semibold" panose="020B0702040204020203" pitchFamily="34" charset="0"/>
                  <a:ea typeface="+mn-ea"/>
                  <a:cs typeface="Segoe UI Semibold" panose="020B0702040204020203" pitchFamily="34" charset="0"/>
                </a:endParaRPr>
              </a:p>
            </p:txBody>
          </p:sp>
          <p:sp>
            <p:nvSpPr>
              <p:cNvPr id="162" name="TextBox 161">
                <a:extLst>
                  <a:ext uri="{FF2B5EF4-FFF2-40B4-BE49-F238E27FC236}">
                    <a16:creationId xmlns:a16="http://schemas.microsoft.com/office/drawing/2014/main" id="{CB263E0C-17A1-4A13-ACE2-1F4E8F700B3D}"/>
                  </a:ext>
                </a:extLst>
              </p:cNvPr>
              <p:cNvSpPr txBox="1"/>
              <p:nvPr/>
            </p:nvSpPr>
            <p:spPr>
              <a:xfrm>
                <a:off x="7863690" y="4645916"/>
                <a:ext cx="695157" cy="303805"/>
              </a:xfrm>
              <a:prstGeom prst="rect">
                <a:avLst/>
              </a:prstGeom>
              <a:noFill/>
            </p:spPr>
            <p:txBody>
              <a:bodyPr wrap="none" lIns="0" tIns="0" rIns="0" bIns="0"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NVv2</a:t>
                </a:r>
              </a:p>
            </p:txBody>
          </p:sp>
        </p:grpSp>
        <p:sp>
          <p:nvSpPr>
            <p:cNvPr id="163" name="TextBox 162">
              <a:extLst>
                <a:ext uri="{FF2B5EF4-FFF2-40B4-BE49-F238E27FC236}">
                  <a16:creationId xmlns:a16="http://schemas.microsoft.com/office/drawing/2014/main" id="{F0F38ED6-73A7-420C-ABF4-4A03F36777D2}"/>
                </a:ext>
              </a:extLst>
            </p:cNvPr>
            <p:cNvSpPr txBox="1"/>
            <p:nvPr/>
          </p:nvSpPr>
          <p:spPr>
            <a:xfrm>
              <a:off x="6029247" y="6420634"/>
              <a:ext cx="843180" cy="138499"/>
            </a:xfrm>
            <a:prstGeom prst="rect">
              <a:avLst/>
            </a:prstGeom>
            <a:noFill/>
          </p:spPr>
          <p:txBody>
            <a:bodyPr wrap="none" lIns="0" tIns="0" rIns="0" bIns="0" rtlCol="0">
              <a:spAutoFit/>
            </a:bodyPr>
            <a:lstStyle>
              <a:defPPr>
                <a:defRPr lang="en-US"/>
              </a:defPPr>
              <a:lvl1pPr algn="ctr">
                <a:lnSpc>
                  <a:spcPct val="90000"/>
                </a:lnSpc>
                <a:spcAft>
                  <a:spcPts val="600"/>
                </a:spcAft>
                <a:defRPr sz="1400" b="1">
                  <a:gradFill>
                    <a:gsLst>
                      <a:gs pos="2917">
                        <a:schemeClr val="tx1"/>
                      </a:gs>
                      <a:gs pos="30000">
                        <a:schemeClr val="tx1"/>
                      </a:gs>
                    </a:gsLst>
                    <a:lin ang="5400000" scaled="0"/>
                  </a:gradFill>
                  <a:latin typeface="Segoe UI" panose="020B0502040204020203" pitchFamily="34" charset="0"/>
                  <a:cs typeface="Segoe UI" panose="020B0502040204020203" pitchFamily="34" charset="0"/>
                </a:defRPr>
              </a:lvl1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000" b="1" i="0" u="none" strike="noStrike" kern="1200" cap="none" spc="0" normalizeH="0" baseline="0" noProof="0">
                  <a:ln>
                    <a:noFill/>
                  </a:ln>
                  <a:gradFill>
                    <a:gsLst>
                      <a:gs pos="2917">
                        <a:srgbClr val="353535"/>
                      </a:gs>
                      <a:gs pos="30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(coming soon)</a:t>
              </a:r>
            </a:p>
          </p:txBody>
        </p:sp>
      </p:grpSp>
    </p:spTree>
    <p:extLst>
      <p:ext uri="{BB962C8B-B14F-4D97-AF65-F5344CB8AC3E}">
        <p14:creationId xmlns:p14="http://schemas.microsoft.com/office/powerpoint/2010/main" val="692314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3" presetClass="path" presetSubtype="0" decel="100000" fill="hold" grpId="1" nodeType="withEffect">
                                  <p:stCondLst>
                                    <p:cond delay="0"/>
                                  </p:stCondLst>
                                  <p:childTnLst>
                                    <p:animMotion origin="layout" path="M 3.6048E-6 -1.87926E-6 L 0.07161 -1.87926E-6 " pathEditMode="relative" rAng="0" ptsTypes="AA">
                                      <p:cBhvr>
                                        <p:cTn id="9" dur="750" spd="-100000" fill="hold"/>
                                        <p:tgtEl>
                                          <p:spTgt spid="2"/>
                                        </p:tgtEl>
                                        <p:attrNameLst>
                                          <p:attrName>ppt_x</p:attrName>
                                          <p:attrName>ppt_y</p:attrName>
                                        </p:attrNameLst>
                                      </p:cBhvr>
                                      <p:rCtr x="35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id="{8F6C85BB-84A2-431B-9620-60A5F7F1F0A3}"/>
              </a:ext>
            </a:extLst>
          </p:cNvPr>
          <p:cNvSpPr txBox="1">
            <a:spLocks/>
          </p:cNvSpPr>
          <p:nvPr/>
        </p:nvSpPr>
        <p:spPr>
          <a:xfrm>
            <a:off x="194537" y="2681980"/>
            <a:ext cx="3944407"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gradFill>
                  <a:gsLst>
                    <a:gs pos="1250">
                      <a:srgbClr val="FFFFFF"/>
                    </a:gs>
                    <a:gs pos="100000">
                      <a:srgbClr val="FFFFFF"/>
                    </a:gs>
                  </a:gsLst>
                  <a:lin ang="5400000" scaled="0"/>
                </a:gradFill>
                <a:latin typeface="Segoe UI Light"/>
              </a:rPr>
              <a:t>Availability Spectrum</a:t>
            </a:r>
          </a:p>
        </p:txBody>
      </p:sp>
      <p:pic>
        <p:nvPicPr>
          <p:cNvPr id="6" name="Picture 5">
            <a:extLst>
              <a:ext uri="{FF2B5EF4-FFF2-40B4-BE49-F238E27FC236}">
                <a16:creationId xmlns:a16="http://schemas.microsoft.com/office/drawing/2014/main" id="{00FEC1CF-FA9F-49EA-8679-C09A7521AAA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332023" y="-7296"/>
            <a:ext cx="8859977" cy="6920340"/>
          </a:xfrm>
          <a:prstGeom prst="rect">
            <a:avLst/>
          </a:prstGeom>
        </p:spPr>
      </p:pic>
      <p:cxnSp>
        <p:nvCxnSpPr>
          <p:cNvPr id="7" name="Straight Arrow Connector 6">
            <a:extLst>
              <a:ext uri="{FF2B5EF4-FFF2-40B4-BE49-F238E27FC236}">
                <a16:creationId xmlns:a16="http://schemas.microsoft.com/office/drawing/2014/main" id="{CF202906-BBAF-460B-A27C-F6160425981F}"/>
              </a:ext>
            </a:extLst>
          </p:cNvPr>
          <p:cNvCxnSpPr>
            <a:cxnSpLocks/>
          </p:cNvCxnSpPr>
          <p:nvPr/>
        </p:nvCxnSpPr>
        <p:spPr>
          <a:xfrm>
            <a:off x="4975470" y="1337342"/>
            <a:ext cx="4706229" cy="0"/>
          </a:xfrm>
          <a:prstGeom prst="straightConnector1">
            <a:avLst/>
          </a:prstGeom>
          <a:ln w="7620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F55383-7DD9-422D-B750-A5B6B8B52A64}"/>
              </a:ext>
            </a:extLst>
          </p:cNvPr>
          <p:cNvCxnSpPr>
            <a:cxnSpLocks/>
          </p:cNvCxnSpPr>
          <p:nvPr/>
        </p:nvCxnSpPr>
        <p:spPr>
          <a:xfrm>
            <a:off x="9756401" y="707712"/>
            <a:ext cx="2435599" cy="0"/>
          </a:xfrm>
          <a:prstGeom prst="straightConnector1">
            <a:avLst/>
          </a:prstGeom>
          <a:ln w="7620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6CA453E-54D9-4160-A6A9-1BD2477A500D}"/>
              </a:ext>
            </a:extLst>
          </p:cNvPr>
          <p:cNvSpPr/>
          <p:nvPr/>
        </p:nvSpPr>
        <p:spPr bwMode="auto">
          <a:xfrm>
            <a:off x="6245404" y="939049"/>
            <a:ext cx="2539870" cy="37351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961" b="1" dirty="0">
                <a:solidFill>
                  <a:sysClr val="windowText" lastClr="000000"/>
                </a:solidFill>
                <a:latin typeface="Segoe UI Semilight"/>
              </a:rPr>
              <a:t>High Availability</a:t>
            </a:r>
          </a:p>
        </p:txBody>
      </p:sp>
      <p:sp>
        <p:nvSpPr>
          <p:cNvPr id="8" name="Rectangle 7">
            <a:extLst>
              <a:ext uri="{FF2B5EF4-FFF2-40B4-BE49-F238E27FC236}">
                <a16:creationId xmlns:a16="http://schemas.microsoft.com/office/drawing/2014/main" id="{10E0ADE9-E4B7-4FAA-819F-81ECFFDE6F9C}"/>
              </a:ext>
            </a:extLst>
          </p:cNvPr>
          <p:cNvSpPr/>
          <p:nvPr/>
        </p:nvSpPr>
        <p:spPr bwMode="auto">
          <a:xfrm>
            <a:off x="9752591" y="707713"/>
            <a:ext cx="2539870" cy="37351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1961" b="1" dirty="0">
                <a:solidFill>
                  <a:sysClr val="windowText" lastClr="000000"/>
                </a:solidFill>
                <a:latin typeface="Segoe UI Semilight"/>
              </a:rPr>
              <a:t>Disaster Recovery</a:t>
            </a:r>
          </a:p>
        </p:txBody>
      </p:sp>
    </p:spTree>
    <p:extLst>
      <p:ext uri="{BB962C8B-B14F-4D97-AF65-F5344CB8AC3E}">
        <p14:creationId xmlns:p14="http://schemas.microsoft.com/office/powerpoint/2010/main" val="71012178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00D47DF-CB71-42CA-84A2-D3ECBDDA0D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8213" y="2542749"/>
            <a:ext cx="1362907" cy="1363702"/>
          </a:xfrm>
          <a:prstGeom prst="rect">
            <a:avLst/>
          </a:prstGeom>
        </p:spPr>
      </p:pic>
      <p:sp>
        <p:nvSpPr>
          <p:cNvPr id="13" name="Rectangle 12">
            <a:extLst>
              <a:ext uri="{FF2B5EF4-FFF2-40B4-BE49-F238E27FC236}">
                <a16:creationId xmlns:a16="http://schemas.microsoft.com/office/drawing/2014/main" id="{354D5C55-3E4E-48B3-816F-8B638898BDC2}"/>
              </a:ext>
            </a:extLst>
          </p:cNvPr>
          <p:cNvSpPr/>
          <p:nvPr/>
        </p:nvSpPr>
        <p:spPr>
          <a:xfrm>
            <a:off x="1811120" y="2968131"/>
            <a:ext cx="2243838" cy="512935"/>
          </a:xfrm>
          <a:prstGeom prst="rect">
            <a:avLst/>
          </a:prstGeom>
        </p:spPr>
        <p:txBody>
          <a:bodyPr wrap="none">
            <a:spAutoFit/>
          </a:bodyPr>
          <a:lstStyle/>
          <a:p>
            <a:pPr defTabSz="914367">
              <a:defRPr/>
            </a:pPr>
            <a:r>
              <a:rPr lang="en-US" sz="2745" dirty="0">
                <a:latin typeface="Segoe UI Semilight"/>
              </a:rPr>
              <a:t>Service Fabric</a:t>
            </a:r>
          </a:p>
        </p:txBody>
      </p:sp>
      <p:pic>
        <p:nvPicPr>
          <p:cNvPr id="14" name="Picture 10" descr="https://www.packet.net/media/images/m7S2-kubernetes.png">
            <a:extLst>
              <a:ext uri="{FF2B5EF4-FFF2-40B4-BE49-F238E27FC236}">
                <a16:creationId xmlns:a16="http://schemas.microsoft.com/office/drawing/2014/main" id="{97216891-660D-4CAC-9E5E-5D44E272BC27}"/>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6270790" y="2386813"/>
            <a:ext cx="2583009" cy="156801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675D036C-E829-47D8-89D7-61556DE55DA7}"/>
              </a:ext>
            </a:extLst>
          </p:cNvPr>
          <p:cNvSpPr/>
          <p:nvPr/>
        </p:nvSpPr>
        <p:spPr>
          <a:xfrm>
            <a:off x="8359858" y="3106313"/>
            <a:ext cx="2778396" cy="512935"/>
          </a:xfrm>
          <a:prstGeom prst="rect">
            <a:avLst/>
          </a:prstGeom>
        </p:spPr>
        <p:txBody>
          <a:bodyPr wrap="none">
            <a:spAutoFit/>
          </a:bodyPr>
          <a:lstStyle/>
          <a:p>
            <a:pPr defTabSz="914367">
              <a:defRPr/>
            </a:pPr>
            <a:r>
              <a:rPr lang="en-US" sz="2745" dirty="0">
                <a:latin typeface="Segoe UI Semilight"/>
              </a:rPr>
              <a:t>Kubernetes (AKS)</a:t>
            </a:r>
          </a:p>
        </p:txBody>
      </p:sp>
      <p:grpSp>
        <p:nvGrpSpPr>
          <p:cNvPr id="25" name="Group 24">
            <a:extLst>
              <a:ext uri="{FF2B5EF4-FFF2-40B4-BE49-F238E27FC236}">
                <a16:creationId xmlns:a16="http://schemas.microsoft.com/office/drawing/2014/main" id="{B7039FFE-6DD1-4259-9505-DBE5A3EDE8A0}"/>
              </a:ext>
            </a:extLst>
          </p:cNvPr>
          <p:cNvGrpSpPr/>
          <p:nvPr/>
        </p:nvGrpSpPr>
        <p:grpSpPr>
          <a:xfrm>
            <a:off x="493903" y="136489"/>
            <a:ext cx="1271527" cy="1363703"/>
            <a:chOff x="827088" y="-3463925"/>
            <a:chExt cx="3833812" cy="3816350"/>
          </a:xfrm>
        </p:grpSpPr>
        <p:sp>
          <p:nvSpPr>
            <p:cNvPr id="26" name="Freeform 5">
              <a:extLst>
                <a:ext uri="{FF2B5EF4-FFF2-40B4-BE49-F238E27FC236}">
                  <a16:creationId xmlns:a16="http://schemas.microsoft.com/office/drawing/2014/main" id="{9879CD4E-DAAE-4C64-88D7-0AA556ADF4A3}"/>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rgbClr val="0070C0"/>
            </a:solidFill>
            <a:ln>
              <a:solidFill>
                <a:schemeClr val="accent1"/>
              </a:solid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913665">
                <a:defRPr/>
              </a:pPr>
              <a:endParaRPr lang="en-US" sz="1765" kern="0">
                <a:solidFill>
                  <a:srgbClr val="FFFFFF"/>
                </a:solidFill>
                <a:latin typeface="Segoe UI Light" charset="0"/>
              </a:endParaRPr>
            </a:p>
          </p:txBody>
        </p:sp>
        <p:sp>
          <p:nvSpPr>
            <p:cNvPr id="27" name="Freeform 6">
              <a:extLst>
                <a:ext uri="{FF2B5EF4-FFF2-40B4-BE49-F238E27FC236}">
                  <a16:creationId xmlns:a16="http://schemas.microsoft.com/office/drawing/2014/main" id="{189BCFCC-97BA-44AE-87FA-8152831521B8}"/>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rgbClr val="0070C0"/>
            </a:solidFill>
            <a:ln>
              <a:solidFill>
                <a:schemeClr val="accent1"/>
              </a:solid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913665">
                <a:defRPr/>
              </a:pPr>
              <a:endParaRPr lang="en-US" sz="1765" kern="0">
                <a:solidFill>
                  <a:srgbClr val="FFFFFF"/>
                </a:solidFill>
                <a:latin typeface="Segoe UI Light" charset="0"/>
              </a:endParaRPr>
            </a:p>
          </p:txBody>
        </p:sp>
        <p:sp>
          <p:nvSpPr>
            <p:cNvPr id="28" name="Freeform 7">
              <a:extLst>
                <a:ext uri="{FF2B5EF4-FFF2-40B4-BE49-F238E27FC236}">
                  <a16:creationId xmlns:a16="http://schemas.microsoft.com/office/drawing/2014/main" id="{1BD734EF-83F6-45B3-8466-F65F22508247}"/>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rgbClr val="0070C0"/>
            </a:solidFill>
            <a:ln>
              <a:solidFill>
                <a:schemeClr val="accent1"/>
              </a:solid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913665">
                <a:defRPr/>
              </a:pPr>
              <a:endParaRPr lang="en-US" sz="1765" kern="0">
                <a:solidFill>
                  <a:srgbClr val="FFFFFF"/>
                </a:solidFill>
                <a:latin typeface="Segoe UI Light" charset="0"/>
              </a:endParaRPr>
            </a:p>
          </p:txBody>
        </p:sp>
        <p:sp>
          <p:nvSpPr>
            <p:cNvPr id="29" name="Freeform 8">
              <a:extLst>
                <a:ext uri="{FF2B5EF4-FFF2-40B4-BE49-F238E27FC236}">
                  <a16:creationId xmlns:a16="http://schemas.microsoft.com/office/drawing/2014/main" id="{E4BAF2CF-1A65-4F71-80F4-25490B480C9F}"/>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rgbClr val="0070C0"/>
            </a:solidFill>
            <a:ln>
              <a:solidFill>
                <a:schemeClr val="accent1"/>
              </a:solid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913665">
                <a:defRPr/>
              </a:pPr>
              <a:endParaRPr lang="en-US" sz="1765" kern="0">
                <a:solidFill>
                  <a:srgbClr val="FFFFFF"/>
                </a:solidFill>
                <a:latin typeface="Segoe UI Light" charset="0"/>
              </a:endParaRPr>
            </a:p>
          </p:txBody>
        </p:sp>
        <p:sp>
          <p:nvSpPr>
            <p:cNvPr id="30" name="Freeform 9">
              <a:extLst>
                <a:ext uri="{FF2B5EF4-FFF2-40B4-BE49-F238E27FC236}">
                  <a16:creationId xmlns:a16="http://schemas.microsoft.com/office/drawing/2014/main" id="{BDAC2105-1F14-424D-B391-75166BA64C26}"/>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913665">
                <a:defRPr/>
              </a:pPr>
              <a:endParaRPr lang="en-US" sz="1765" kern="0">
                <a:solidFill>
                  <a:srgbClr val="FFFFFF"/>
                </a:solidFill>
                <a:latin typeface="Segoe UI Light" charset="0"/>
              </a:endParaRPr>
            </a:p>
          </p:txBody>
        </p:sp>
        <p:sp>
          <p:nvSpPr>
            <p:cNvPr id="31" name="Freeform 10">
              <a:extLst>
                <a:ext uri="{FF2B5EF4-FFF2-40B4-BE49-F238E27FC236}">
                  <a16:creationId xmlns:a16="http://schemas.microsoft.com/office/drawing/2014/main" id="{911EC56D-1543-4E36-878E-A257A0CB835C}"/>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913665">
                <a:defRPr/>
              </a:pPr>
              <a:endParaRPr lang="en-US" sz="1765" kern="0">
                <a:solidFill>
                  <a:srgbClr val="FFFFFF"/>
                </a:solidFill>
                <a:latin typeface="Segoe UI Light" charset="0"/>
              </a:endParaRPr>
            </a:p>
          </p:txBody>
        </p:sp>
        <p:sp>
          <p:nvSpPr>
            <p:cNvPr id="32" name="Freeform 11">
              <a:extLst>
                <a:ext uri="{FF2B5EF4-FFF2-40B4-BE49-F238E27FC236}">
                  <a16:creationId xmlns:a16="http://schemas.microsoft.com/office/drawing/2014/main" id="{C2D95C73-9E2F-45D2-B346-D7D24125A216}"/>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913665">
                <a:defRPr/>
              </a:pPr>
              <a:endParaRPr lang="en-US" sz="1765" kern="0">
                <a:solidFill>
                  <a:srgbClr val="FFFFFF"/>
                </a:solidFill>
                <a:latin typeface="Segoe UI Light" charset="0"/>
              </a:endParaRPr>
            </a:p>
          </p:txBody>
        </p:sp>
        <p:sp>
          <p:nvSpPr>
            <p:cNvPr id="33" name="Freeform 12">
              <a:extLst>
                <a:ext uri="{FF2B5EF4-FFF2-40B4-BE49-F238E27FC236}">
                  <a16:creationId xmlns:a16="http://schemas.microsoft.com/office/drawing/2014/main" id="{BAB6FB8C-B04F-42E8-B67D-8811E88D7CD4}"/>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89592" tIns="44796" rIns="89592" bIns="44796" numCol="1" anchor="t" anchorCtr="0" compatLnSpc="1">
              <a:prstTxWarp prst="textNoShape">
                <a:avLst/>
              </a:prstTxWarp>
            </a:bodyPr>
            <a:lstStyle/>
            <a:p>
              <a:pPr defTabSz="913665">
                <a:defRPr/>
              </a:pPr>
              <a:endParaRPr lang="en-US" sz="1765" kern="0">
                <a:solidFill>
                  <a:srgbClr val="FFFFFF"/>
                </a:solidFill>
                <a:latin typeface="Segoe UI Light" charset="0"/>
              </a:endParaRPr>
            </a:p>
          </p:txBody>
        </p:sp>
      </p:grpSp>
      <p:sp>
        <p:nvSpPr>
          <p:cNvPr id="34" name="Rectangle 33">
            <a:extLst>
              <a:ext uri="{FF2B5EF4-FFF2-40B4-BE49-F238E27FC236}">
                <a16:creationId xmlns:a16="http://schemas.microsoft.com/office/drawing/2014/main" id="{04546E54-BA7A-46D0-B164-CEFB9B61689A}"/>
              </a:ext>
            </a:extLst>
          </p:cNvPr>
          <p:cNvSpPr/>
          <p:nvPr/>
        </p:nvSpPr>
        <p:spPr>
          <a:xfrm>
            <a:off x="1901575" y="550342"/>
            <a:ext cx="1986121" cy="514756"/>
          </a:xfrm>
          <a:prstGeom prst="rect">
            <a:avLst/>
          </a:prstGeom>
        </p:spPr>
        <p:txBody>
          <a:bodyPr wrap="none">
            <a:spAutoFit/>
          </a:bodyPr>
          <a:lstStyle/>
          <a:p>
            <a:pPr defTabSz="914367">
              <a:defRPr/>
            </a:pPr>
            <a:r>
              <a:rPr lang="en-US" sz="2745" dirty="0">
                <a:latin typeface="Segoe UI Semilight"/>
              </a:rPr>
              <a:t>App Service</a:t>
            </a:r>
          </a:p>
        </p:txBody>
      </p:sp>
      <p:pic>
        <p:nvPicPr>
          <p:cNvPr id="21" name="Picture 6">
            <a:extLst>
              <a:ext uri="{FF2B5EF4-FFF2-40B4-BE49-F238E27FC236}">
                <a16:creationId xmlns:a16="http://schemas.microsoft.com/office/drawing/2014/main" id="{3E281B5F-E1C6-4335-AD15-61E395A4FEA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93300" y="21411"/>
            <a:ext cx="849346" cy="849346"/>
          </a:xfrm>
          <a:prstGeom prst="rect">
            <a:avLst/>
          </a:prstGeom>
        </p:spPr>
      </p:pic>
      <p:grpSp>
        <p:nvGrpSpPr>
          <p:cNvPr id="23" name="Group 22">
            <a:extLst>
              <a:ext uri="{FF2B5EF4-FFF2-40B4-BE49-F238E27FC236}">
                <a16:creationId xmlns:a16="http://schemas.microsoft.com/office/drawing/2014/main" id="{48E1F4CF-2EA8-48D0-9125-6A2A7B75280E}"/>
              </a:ext>
            </a:extLst>
          </p:cNvPr>
          <p:cNvGrpSpPr/>
          <p:nvPr/>
        </p:nvGrpSpPr>
        <p:grpSpPr>
          <a:xfrm>
            <a:off x="8550030" y="1189494"/>
            <a:ext cx="994247" cy="575745"/>
            <a:chOff x="7712710" y="2866532"/>
            <a:chExt cx="900970" cy="493385"/>
          </a:xfrm>
        </p:grpSpPr>
        <p:sp>
          <p:nvSpPr>
            <p:cNvPr id="24" name="Rectangle 23">
              <a:extLst>
                <a:ext uri="{FF2B5EF4-FFF2-40B4-BE49-F238E27FC236}">
                  <a16:creationId xmlns:a16="http://schemas.microsoft.com/office/drawing/2014/main" id="{43CB925C-1FB6-4C5A-8B99-D752D3C91E71}"/>
                </a:ext>
              </a:extLst>
            </p:cNvPr>
            <p:cNvSpPr/>
            <p:nvPr/>
          </p:nvSpPr>
          <p:spPr bwMode="auto">
            <a:xfrm>
              <a:off x="8088848" y="2869853"/>
              <a:ext cx="148000" cy="148000"/>
            </a:xfrm>
            <a:prstGeom prst="rect">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a:lnSpc>
                  <a:spcPct val="90000"/>
                </a:lnSpc>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Rectangle 34">
              <a:extLst>
                <a:ext uri="{FF2B5EF4-FFF2-40B4-BE49-F238E27FC236}">
                  <a16:creationId xmlns:a16="http://schemas.microsoft.com/office/drawing/2014/main" id="{E5D8AF1D-7F87-4455-A459-F20EF5767EEB}"/>
                </a:ext>
              </a:extLst>
            </p:cNvPr>
            <p:cNvSpPr/>
            <p:nvPr/>
          </p:nvSpPr>
          <p:spPr bwMode="auto">
            <a:xfrm>
              <a:off x="8263038" y="3207942"/>
              <a:ext cx="148000" cy="148000"/>
            </a:xfrm>
            <a:prstGeom prst="rect">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a:lnSpc>
                  <a:spcPct val="90000"/>
                </a:lnSpc>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A893F387-AD21-4C2D-82B2-F5F80F299DEE}"/>
                </a:ext>
              </a:extLst>
            </p:cNvPr>
            <p:cNvSpPr/>
            <p:nvPr/>
          </p:nvSpPr>
          <p:spPr bwMode="auto">
            <a:xfrm>
              <a:off x="7912395" y="3207942"/>
              <a:ext cx="148000" cy="148000"/>
            </a:xfrm>
            <a:prstGeom prst="rect">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a:lnSpc>
                  <a:spcPct val="90000"/>
                </a:lnSpc>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Left Brace 36">
              <a:extLst>
                <a:ext uri="{FF2B5EF4-FFF2-40B4-BE49-F238E27FC236}">
                  <a16:creationId xmlns:a16="http://schemas.microsoft.com/office/drawing/2014/main" id="{7CE0B130-3D5C-473A-99DB-2D1CBAE7D609}"/>
                </a:ext>
              </a:extLst>
            </p:cNvPr>
            <p:cNvSpPr/>
            <p:nvPr/>
          </p:nvSpPr>
          <p:spPr>
            <a:xfrm rot="5400000">
              <a:off x="8069263" y="2936571"/>
              <a:ext cx="184907" cy="347471"/>
            </a:xfrm>
            <a:prstGeom prst="leftBrace">
              <a:avLst>
                <a:gd name="adj1" fmla="val 51383"/>
                <a:gd name="adj2" fmla="val 5000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63">
                <a:defRPr/>
              </a:pPr>
              <a:endParaRPr lang="en-US">
                <a:solidFill>
                  <a:srgbClr val="505050"/>
                </a:solidFill>
                <a:latin typeface="Segoe UI"/>
              </a:endParaRPr>
            </a:p>
          </p:txBody>
        </p:sp>
        <p:sp>
          <p:nvSpPr>
            <p:cNvPr id="38" name="Left Brace 37">
              <a:extLst>
                <a:ext uri="{FF2B5EF4-FFF2-40B4-BE49-F238E27FC236}">
                  <a16:creationId xmlns:a16="http://schemas.microsoft.com/office/drawing/2014/main" id="{85896864-D5F8-4036-B36F-65BAC9254DDC}"/>
                </a:ext>
              </a:extLst>
            </p:cNvPr>
            <p:cNvSpPr/>
            <p:nvPr/>
          </p:nvSpPr>
          <p:spPr>
            <a:xfrm rot="10800000">
              <a:off x="8469317" y="2866532"/>
              <a:ext cx="144363" cy="493385"/>
            </a:xfrm>
            <a:prstGeom prst="leftBrace">
              <a:avLst>
                <a:gd name="adj1" fmla="val 51383"/>
                <a:gd name="adj2" fmla="val 5000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63">
                <a:defRPr/>
              </a:pPr>
              <a:endParaRPr lang="en-US">
                <a:solidFill>
                  <a:srgbClr val="505050"/>
                </a:solidFill>
                <a:latin typeface="Segoe UI"/>
              </a:endParaRPr>
            </a:p>
          </p:txBody>
        </p:sp>
        <p:sp>
          <p:nvSpPr>
            <p:cNvPr id="39" name="Left Brace 38">
              <a:extLst>
                <a:ext uri="{FF2B5EF4-FFF2-40B4-BE49-F238E27FC236}">
                  <a16:creationId xmlns:a16="http://schemas.microsoft.com/office/drawing/2014/main" id="{392A1B19-9D4A-44D2-9549-A0848FBA38CF}"/>
                </a:ext>
              </a:extLst>
            </p:cNvPr>
            <p:cNvSpPr/>
            <p:nvPr/>
          </p:nvSpPr>
          <p:spPr>
            <a:xfrm rot="10800000" flipH="1">
              <a:off x="7712710" y="2866532"/>
              <a:ext cx="144363" cy="493385"/>
            </a:xfrm>
            <a:prstGeom prst="leftBrace">
              <a:avLst>
                <a:gd name="adj1" fmla="val 51383"/>
                <a:gd name="adj2" fmla="val 50000"/>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963">
                <a:defRPr/>
              </a:pPr>
              <a:endParaRPr lang="en-US">
                <a:solidFill>
                  <a:srgbClr val="505050"/>
                </a:solidFill>
                <a:latin typeface="Segoe UI"/>
              </a:endParaRPr>
            </a:p>
          </p:txBody>
        </p:sp>
      </p:grpSp>
      <p:sp>
        <p:nvSpPr>
          <p:cNvPr id="40" name="Rectangle 39">
            <a:extLst>
              <a:ext uri="{FF2B5EF4-FFF2-40B4-BE49-F238E27FC236}">
                <a16:creationId xmlns:a16="http://schemas.microsoft.com/office/drawing/2014/main" id="{73A55FEC-B14B-4172-BF3B-660C1E85D69C}"/>
              </a:ext>
            </a:extLst>
          </p:cNvPr>
          <p:cNvSpPr/>
          <p:nvPr/>
        </p:nvSpPr>
        <p:spPr>
          <a:xfrm>
            <a:off x="5410760" y="136489"/>
            <a:ext cx="1622094" cy="512935"/>
          </a:xfrm>
          <a:prstGeom prst="rect">
            <a:avLst/>
          </a:prstGeom>
        </p:spPr>
        <p:txBody>
          <a:bodyPr wrap="none">
            <a:spAutoFit/>
          </a:bodyPr>
          <a:lstStyle/>
          <a:p>
            <a:pPr defTabSz="914367">
              <a:defRPr/>
            </a:pPr>
            <a:r>
              <a:rPr lang="en-US" sz="2745" dirty="0">
                <a:latin typeface="Segoe UI Semilight"/>
              </a:rPr>
              <a:t>Functions</a:t>
            </a:r>
          </a:p>
        </p:txBody>
      </p:sp>
      <p:sp>
        <p:nvSpPr>
          <p:cNvPr id="42" name="Rectangle 41">
            <a:extLst>
              <a:ext uri="{FF2B5EF4-FFF2-40B4-BE49-F238E27FC236}">
                <a16:creationId xmlns:a16="http://schemas.microsoft.com/office/drawing/2014/main" id="{99BB90CF-06FD-48DD-943C-D3E9F1C21678}"/>
              </a:ext>
            </a:extLst>
          </p:cNvPr>
          <p:cNvSpPr/>
          <p:nvPr/>
        </p:nvSpPr>
        <p:spPr>
          <a:xfrm>
            <a:off x="9843085" y="1186406"/>
            <a:ext cx="1854675" cy="512935"/>
          </a:xfrm>
          <a:prstGeom prst="rect">
            <a:avLst/>
          </a:prstGeom>
        </p:spPr>
        <p:txBody>
          <a:bodyPr wrap="none">
            <a:spAutoFit/>
          </a:bodyPr>
          <a:lstStyle/>
          <a:p>
            <a:pPr defTabSz="914367">
              <a:defRPr/>
            </a:pPr>
            <a:r>
              <a:rPr lang="en-US" sz="2745" dirty="0">
                <a:latin typeface="Segoe UI Semilight"/>
              </a:rPr>
              <a:t>Logic Apps</a:t>
            </a:r>
          </a:p>
        </p:txBody>
      </p:sp>
      <p:sp>
        <p:nvSpPr>
          <p:cNvPr id="43" name="Rectangle 42">
            <a:extLst>
              <a:ext uri="{FF2B5EF4-FFF2-40B4-BE49-F238E27FC236}">
                <a16:creationId xmlns:a16="http://schemas.microsoft.com/office/drawing/2014/main" id="{272D4F95-4EED-42B7-9BCB-5CEC9FAB4288}"/>
              </a:ext>
            </a:extLst>
          </p:cNvPr>
          <p:cNvSpPr/>
          <p:nvPr/>
        </p:nvSpPr>
        <p:spPr>
          <a:xfrm>
            <a:off x="1307012" y="5388490"/>
            <a:ext cx="844205" cy="512935"/>
          </a:xfrm>
          <a:prstGeom prst="rect">
            <a:avLst/>
          </a:prstGeom>
        </p:spPr>
        <p:txBody>
          <a:bodyPr wrap="none">
            <a:spAutoFit/>
          </a:bodyPr>
          <a:lstStyle/>
          <a:p>
            <a:pPr defTabSz="914367">
              <a:defRPr/>
            </a:pPr>
            <a:r>
              <a:rPr lang="en-US" sz="2745" dirty="0">
                <a:latin typeface="Segoe UI Semilight"/>
              </a:rPr>
              <a:t>VMs</a:t>
            </a:r>
          </a:p>
        </p:txBody>
      </p:sp>
      <p:pic>
        <p:nvPicPr>
          <p:cNvPr id="1026" name="Picture 2" descr="Image result for azure container instances logo">
            <a:extLst>
              <a:ext uri="{FF2B5EF4-FFF2-40B4-BE49-F238E27FC236}">
                <a16:creationId xmlns:a16="http://schemas.microsoft.com/office/drawing/2014/main" id="{F45DE7C5-508B-4317-B5E9-8FBDFC9BF1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6169" y="5197785"/>
            <a:ext cx="2190761" cy="1150149"/>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8240B3FE-813E-4BE3-B70C-1DDD991EC24E}"/>
              </a:ext>
            </a:extLst>
          </p:cNvPr>
          <p:cNvSpPr/>
          <p:nvPr/>
        </p:nvSpPr>
        <p:spPr>
          <a:xfrm>
            <a:off x="9128432" y="5219011"/>
            <a:ext cx="1749384" cy="935351"/>
          </a:xfrm>
          <a:prstGeom prst="rect">
            <a:avLst/>
          </a:prstGeom>
        </p:spPr>
        <p:txBody>
          <a:bodyPr wrap="none">
            <a:spAutoFit/>
          </a:bodyPr>
          <a:lstStyle/>
          <a:p>
            <a:pPr defTabSz="914367">
              <a:defRPr/>
            </a:pPr>
            <a:r>
              <a:rPr lang="en-US" sz="2745" dirty="0">
                <a:latin typeface="Segoe UI Semilight"/>
              </a:rPr>
              <a:t>Container </a:t>
            </a:r>
            <a:br>
              <a:rPr lang="en-US" sz="2745" dirty="0">
                <a:latin typeface="Segoe UI Semilight"/>
              </a:rPr>
            </a:br>
            <a:r>
              <a:rPr lang="en-US" sz="2745" dirty="0">
                <a:latin typeface="Segoe UI Semilight"/>
              </a:rPr>
              <a:t>Instances</a:t>
            </a:r>
          </a:p>
        </p:txBody>
      </p:sp>
      <p:pic>
        <p:nvPicPr>
          <p:cNvPr id="4" name="Picture 3">
            <a:extLst>
              <a:ext uri="{FF2B5EF4-FFF2-40B4-BE49-F238E27FC236}">
                <a16:creationId xmlns:a16="http://schemas.microsoft.com/office/drawing/2014/main" id="{D2211B20-3C7B-4CB8-8817-CA0CA663FEAC}"/>
              </a:ext>
            </a:extLst>
          </p:cNvPr>
          <p:cNvPicPr>
            <a:picLocks noChangeAspect="1"/>
          </p:cNvPicPr>
          <p:nvPr/>
        </p:nvPicPr>
        <p:blipFill>
          <a:blip r:embed="rId7"/>
          <a:stretch>
            <a:fillRect/>
          </a:stretch>
        </p:blipFill>
        <p:spPr>
          <a:xfrm>
            <a:off x="4307147" y="5388942"/>
            <a:ext cx="1114933" cy="1114933"/>
          </a:xfrm>
          <a:prstGeom prst="rect">
            <a:avLst/>
          </a:prstGeom>
        </p:spPr>
      </p:pic>
      <p:pic>
        <p:nvPicPr>
          <p:cNvPr id="45" name="Picture 44">
            <a:extLst>
              <a:ext uri="{FF2B5EF4-FFF2-40B4-BE49-F238E27FC236}">
                <a16:creationId xmlns:a16="http://schemas.microsoft.com/office/drawing/2014/main" id="{B9574118-0A33-47C5-9B31-DFDBFA7749DD}"/>
              </a:ext>
            </a:extLst>
          </p:cNvPr>
          <p:cNvPicPr>
            <a:picLocks noChangeAspect="1"/>
          </p:cNvPicPr>
          <p:nvPr/>
        </p:nvPicPr>
        <p:blipFill>
          <a:blip r:embed="rId8">
            <a:extLst>
              <a:ext uri="{BEBA8EAE-BF5A-486C-A8C5-ECC9F3942E4B}">
                <a14:imgProps xmlns:a14="http://schemas.microsoft.com/office/drawing/2010/main">
                  <a14:imgLayer r:embed="rId9">
                    <a14:imgEffect>
                      <a14:artisticPaintBrush/>
                    </a14:imgEffect>
                  </a14:imgLayer>
                </a14:imgProps>
              </a:ext>
            </a:extLst>
          </a:blip>
          <a:stretch>
            <a:fillRect/>
          </a:stretch>
        </p:blipFill>
        <p:spPr>
          <a:xfrm>
            <a:off x="208124" y="5219010"/>
            <a:ext cx="1023533" cy="943150"/>
          </a:xfrm>
          <a:prstGeom prst="rect">
            <a:avLst/>
          </a:prstGeom>
        </p:spPr>
      </p:pic>
      <p:sp>
        <p:nvSpPr>
          <p:cNvPr id="46" name="Rectangle 45">
            <a:extLst>
              <a:ext uri="{FF2B5EF4-FFF2-40B4-BE49-F238E27FC236}">
                <a16:creationId xmlns:a16="http://schemas.microsoft.com/office/drawing/2014/main" id="{734E302F-D582-4F53-95BD-3F08B6474321}"/>
              </a:ext>
            </a:extLst>
          </p:cNvPr>
          <p:cNvSpPr/>
          <p:nvPr/>
        </p:nvSpPr>
        <p:spPr>
          <a:xfrm>
            <a:off x="5508193" y="5456486"/>
            <a:ext cx="1524661" cy="935351"/>
          </a:xfrm>
          <a:prstGeom prst="rect">
            <a:avLst/>
          </a:prstGeom>
        </p:spPr>
        <p:txBody>
          <a:bodyPr wrap="none">
            <a:spAutoFit/>
          </a:bodyPr>
          <a:lstStyle/>
          <a:p>
            <a:pPr defTabSz="914367">
              <a:defRPr/>
            </a:pPr>
            <a:r>
              <a:rPr lang="en-US" sz="2745" dirty="0">
                <a:latin typeface="Segoe UI Semilight"/>
              </a:rPr>
              <a:t>VM </a:t>
            </a:r>
            <a:br>
              <a:rPr lang="en-US" sz="2745" dirty="0">
                <a:latin typeface="Segoe UI Semilight"/>
              </a:rPr>
            </a:br>
            <a:r>
              <a:rPr lang="en-US" sz="2745" dirty="0">
                <a:latin typeface="Segoe UI Semilight"/>
              </a:rPr>
              <a:t>Scale Set</a:t>
            </a:r>
          </a:p>
        </p:txBody>
      </p:sp>
      <p:sp>
        <p:nvSpPr>
          <p:cNvPr id="9" name="Callout: Bent Line 8">
            <a:extLst>
              <a:ext uri="{FF2B5EF4-FFF2-40B4-BE49-F238E27FC236}">
                <a16:creationId xmlns:a16="http://schemas.microsoft.com/office/drawing/2014/main" id="{447C6AFA-B655-4C93-819E-D0D610924E75}"/>
              </a:ext>
            </a:extLst>
          </p:cNvPr>
          <p:cNvSpPr/>
          <p:nvPr/>
        </p:nvSpPr>
        <p:spPr bwMode="auto">
          <a:xfrm>
            <a:off x="2151216" y="4474829"/>
            <a:ext cx="1654856" cy="626854"/>
          </a:xfrm>
          <a:prstGeom prst="borderCallout2">
            <a:avLst/>
          </a:prstGeom>
          <a:solidFill>
            <a:srgbClr val="FFC0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a:t>Lift-and-shift </a:t>
            </a:r>
            <a:endParaRPr lang="en-US" sz="1568" dirty="0">
              <a:gradFill>
                <a:gsLst>
                  <a:gs pos="0">
                    <a:srgbClr val="FFFFFF"/>
                  </a:gs>
                  <a:gs pos="100000">
                    <a:srgbClr val="FFFFFF"/>
                  </a:gs>
                </a:gsLst>
                <a:lin ang="5400000" scaled="0"/>
              </a:gradFill>
              <a:ea typeface="Segoe UI" pitchFamily="34" charset="0"/>
              <a:cs typeface="Segoe UI" pitchFamily="34" charset="0"/>
            </a:endParaRPr>
          </a:p>
        </p:txBody>
      </p:sp>
      <p:sp>
        <p:nvSpPr>
          <p:cNvPr id="41" name="Callout: Bent Line 40">
            <a:extLst>
              <a:ext uri="{FF2B5EF4-FFF2-40B4-BE49-F238E27FC236}">
                <a16:creationId xmlns:a16="http://schemas.microsoft.com/office/drawing/2014/main" id="{78C2E974-9948-47A6-B179-D1754B636ADF}"/>
              </a:ext>
            </a:extLst>
          </p:cNvPr>
          <p:cNvSpPr/>
          <p:nvPr/>
        </p:nvSpPr>
        <p:spPr bwMode="auto">
          <a:xfrm>
            <a:off x="5722490" y="4483286"/>
            <a:ext cx="2294412" cy="626854"/>
          </a:xfrm>
          <a:prstGeom prst="borderCallout2">
            <a:avLst/>
          </a:prstGeom>
          <a:solidFill>
            <a:srgbClr val="FFC0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t>Scale identical VMs</a:t>
            </a:r>
          </a:p>
          <a:p>
            <a:pPr algn="ctr" defTabSz="914102" fontAlgn="base">
              <a:lnSpc>
                <a:spcPct val="90000"/>
              </a:lnSpc>
              <a:spcBef>
                <a:spcPct val="0"/>
              </a:spcBef>
              <a:spcAft>
                <a:spcPct val="0"/>
              </a:spcAft>
            </a:pPr>
            <a:r>
              <a:rPr lang="en-US" sz="1568" dirty="0"/>
              <a:t> &amp; Elasticity  </a:t>
            </a:r>
            <a:endParaRPr lang="en-US" sz="1568" dirty="0">
              <a:gradFill>
                <a:gsLst>
                  <a:gs pos="0">
                    <a:srgbClr val="FFFFFF"/>
                  </a:gs>
                  <a:gs pos="100000">
                    <a:srgbClr val="FFFFFF"/>
                  </a:gs>
                </a:gsLst>
                <a:lin ang="5400000" scaled="0"/>
              </a:gradFill>
              <a:ea typeface="Segoe UI" pitchFamily="34" charset="0"/>
              <a:cs typeface="Segoe UI" pitchFamily="34" charset="0"/>
            </a:endParaRPr>
          </a:p>
        </p:txBody>
      </p:sp>
      <p:sp>
        <p:nvSpPr>
          <p:cNvPr id="47" name="Callout: Bent Line 46">
            <a:extLst>
              <a:ext uri="{FF2B5EF4-FFF2-40B4-BE49-F238E27FC236}">
                <a16:creationId xmlns:a16="http://schemas.microsoft.com/office/drawing/2014/main" id="{1E3DCFB0-ED46-45CC-8199-DDCB4971B671}"/>
              </a:ext>
            </a:extLst>
          </p:cNvPr>
          <p:cNvSpPr/>
          <p:nvPr/>
        </p:nvSpPr>
        <p:spPr bwMode="auto">
          <a:xfrm>
            <a:off x="9820010" y="4398584"/>
            <a:ext cx="2294412" cy="799201"/>
          </a:xfrm>
          <a:prstGeom prst="borderCallout2">
            <a:avLst/>
          </a:prstGeom>
          <a:solidFill>
            <a:srgbClr val="FFC0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t>Individual containers with no overhead</a:t>
            </a:r>
          </a:p>
          <a:p>
            <a:pPr algn="ctr" defTabSz="914102" fontAlgn="base">
              <a:lnSpc>
                <a:spcPct val="90000"/>
              </a:lnSpc>
              <a:spcBef>
                <a:spcPct val="0"/>
              </a:spcBef>
              <a:spcAft>
                <a:spcPct val="0"/>
              </a:spcAft>
            </a:pPr>
            <a:r>
              <a:rPr lang="en-US" sz="1568" dirty="0"/>
              <a:t>Or burst your AKS</a:t>
            </a:r>
            <a:endParaRPr lang="en-US" sz="1568" dirty="0">
              <a:gradFill>
                <a:gsLst>
                  <a:gs pos="0">
                    <a:srgbClr val="FFFFFF"/>
                  </a:gs>
                  <a:gs pos="100000">
                    <a:srgbClr val="FFFFFF"/>
                  </a:gs>
                </a:gsLst>
                <a:lin ang="5400000" scaled="0"/>
              </a:gradFill>
              <a:ea typeface="Segoe UI" pitchFamily="34" charset="0"/>
              <a:cs typeface="Segoe UI" pitchFamily="34" charset="0"/>
            </a:endParaRPr>
          </a:p>
        </p:txBody>
      </p:sp>
      <p:sp>
        <p:nvSpPr>
          <p:cNvPr id="48" name="Callout: Bent Line 47">
            <a:extLst>
              <a:ext uri="{FF2B5EF4-FFF2-40B4-BE49-F238E27FC236}">
                <a16:creationId xmlns:a16="http://schemas.microsoft.com/office/drawing/2014/main" id="{1A959959-68A1-4204-A739-BA2D08841159}"/>
              </a:ext>
            </a:extLst>
          </p:cNvPr>
          <p:cNvSpPr/>
          <p:nvPr/>
        </p:nvSpPr>
        <p:spPr bwMode="auto">
          <a:xfrm>
            <a:off x="9666930" y="2099622"/>
            <a:ext cx="2294412" cy="799201"/>
          </a:xfrm>
          <a:prstGeom prst="borderCallout2">
            <a:avLst/>
          </a:prstGeom>
          <a:solidFill>
            <a:srgbClr val="FFC0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solidFill>
                  <a:srgbClr val="000000"/>
                </a:solidFill>
                <a:ea typeface="Segoe UI" pitchFamily="34" charset="0"/>
                <a:cs typeface="Segoe UI" pitchFamily="34" charset="0"/>
              </a:rPr>
              <a:t>Managed containers Infrastructure</a:t>
            </a:r>
          </a:p>
        </p:txBody>
      </p:sp>
      <p:sp>
        <p:nvSpPr>
          <p:cNvPr id="49" name="Callout: Bent Line 48">
            <a:extLst>
              <a:ext uri="{FF2B5EF4-FFF2-40B4-BE49-F238E27FC236}">
                <a16:creationId xmlns:a16="http://schemas.microsoft.com/office/drawing/2014/main" id="{314B85A2-439A-4A2F-9423-6420E0398E00}"/>
              </a:ext>
            </a:extLst>
          </p:cNvPr>
          <p:cNvSpPr/>
          <p:nvPr/>
        </p:nvSpPr>
        <p:spPr bwMode="auto">
          <a:xfrm>
            <a:off x="3004288" y="1950541"/>
            <a:ext cx="2294412" cy="799201"/>
          </a:xfrm>
          <a:prstGeom prst="borderCallout2">
            <a:avLst/>
          </a:prstGeom>
          <a:solidFill>
            <a:srgbClr val="FFC0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solidFill>
                  <a:srgbClr val="000000"/>
                </a:solidFill>
                <a:ea typeface="Segoe UI" pitchFamily="34" charset="0"/>
                <a:cs typeface="Segoe UI" pitchFamily="34" charset="0"/>
              </a:rPr>
              <a:t>Microservices .NET based platform</a:t>
            </a:r>
          </a:p>
        </p:txBody>
      </p:sp>
      <p:sp>
        <p:nvSpPr>
          <p:cNvPr id="50" name="Callout: Bent Line 49">
            <a:extLst>
              <a:ext uri="{FF2B5EF4-FFF2-40B4-BE49-F238E27FC236}">
                <a16:creationId xmlns:a16="http://schemas.microsoft.com/office/drawing/2014/main" id="{F25BEDD9-D9EF-46BB-9EBD-3CDCE142B753}"/>
              </a:ext>
            </a:extLst>
          </p:cNvPr>
          <p:cNvSpPr/>
          <p:nvPr/>
        </p:nvSpPr>
        <p:spPr bwMode="auto">
          <a:xfrm>
            <a:off x="7949662" y="34419"/>
            <a:ext cx="2615541" cy="799201"/>
          </a:xfrm>
          <a:prstGeom prst="borderCallout2">
            <a:avLst>
              <a:gd name="adj1" fmla="val 18750"/>
              <a:gd name="adj2" fmla="val -8333"/>
              <a:gd name="adj3" fmla="val 18750"/>
              <a:gd name="adj4" fmla="val -16667"/>
              <a:gd name="adj5" fmla="val 35285"/>
              <a:gd name="adj6" fmla="val -38457"/>
            </a:avLst>
          </a:prstGeom>
          <a:solidFill>
            <a:srgbClr val="FFC0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solidFill>
                  <a:srgbClr val="000000"/>
                </a:solidFill>
                <a:ea typeface="Segoe UI" pitchFamily="34" charset="0"/>
                <a:cs typeface="Segoe UI" pitchFamily="34" charset="0"/>
              </a:rPr>
              <a:t>Serverless, Event-based platform</a:t>
            </a:r>
          </a:p>
        </p:txBody>
      </p:sp>
      <p:sp>
        <p:nvSpPr>
          <p:cNvPr id="51" name="Callout: Bent Line 50">
            <a:extLst>
              <a:ext uri="{FF2B5EF4-FFF2-40B4-BE49-F238E27FC236}">
                <a16:creationId xmlns:a16="http://schemas.microsoft.com/office/drawing/2014/main" id="{B119D473-690F-4553-9242-CB57990BD879}"/>
              </a:ext>
            </a:extLst>
          </p:cNvPr>
          <p:cNvSpPr/>
          <p:nvPr/>
        </p:nvSpPr>
        <p:spPr bwMode="auto">
          <a:xfrm>
            <a:off x="5298923" y="956050"/>
            <a:ext cx="2615541" cy="799201"/>
          </a:xfrm>
          <a:prstGeom prst="borderCallout2">
            <a:avLst>
              <a:gd name="adj1" fmla="val 21188"/>
              <a:gd name="adj2" fmla="val 103179"/>
              <a:gd name="adj3" fmla="val 22001"/>
              <a:gd name="adj4" fmla="val 115955"/>
              <a:gd name="adj5" fmla="val 40974"/>
              <a:gd name="adj6" fmla="val 125209"/>
            </a:avLst>
          </a:prstGeom>
          <a:solidFill>
            <a:srgbClr val="FFC0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solidFill>
                  <a:srgbClr val="000000"/>
                </a:solidFill>
                <a:ea typeface="Segoe UI" pitchFamily="34" charset="0"/>
                <a:cs typeface="Segoe UI" pitchFamily="34" charset="0"/>
              </a:rPr>
              <a:t>Serverless, “Code-less”, Event-based platform</a:t>
            </a:r>
          </a:p>
        </p:txBody>
      </p:sp>
      <p:sp>
        <p:nvSpPr>
          <p:cNvPr id="52" name="Callout: Bent Line 51">
            <a:extLst>
              <a:ext uri="{FF2B5EF4-FFF2-40B4-BE49-F238E27FC236}">
                <a16:creationId xmlns:a16="http://schemas.microsoft.com/office/drawing/2014/main" id="{C90A540F-593B-484F-B38F-3AA869327939}"/>
              </a:ext>
            </a:extLst>
          </p:cNvPr>
          <p:cNvSpPr/>
          <p:nvPr/>
        </p:nvSpPr>
        <p:spPr bwMode="auto">
          <a:xfrm>
            <a:off x="2493016" y="988116"/>
            <a:ext cx="2294412" cy="799201"/>
          </a:xfrm>
          <a:prstGeom prst="borderCallout2">
            <a:avLst>
              <a:gd name="adj1" fmla="val 18750"/>
              <a:gd name="adj2" fmla="val -8333"/>
              <a:gd name="adj3" fmla="val 18750"/>
              <a:gd name="adj4" fmla="val -16667"/>
              <a:gd name="adj5" fmla="val 3840"/>
              <a:gd name="adj6" fmla="val -27946"/>
            </a:avLst>
          </a:prstGeom>
          <a:solidFill>
            <a:srgbClr val="FFC0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solidFill>
                  <a:srgbClr val="000000"/>
                </a:solidFill>
                <a:ea typeface="Segoe UI" pitchFamily="34" charset="0"/>
                <a:cs typeface="Segoe UI" pitchFamily="34" charset="0"/>
              </a:rPr>
              <a:t>Web, Mobile, or API PAAS</a:t>
            </a:r>
          </a:p>
        </p:txBody>
      </p:sp>
    </p:spTree>
    <p:extLst>
      <p:ext uri="{BB962C8B-B14F-4D97-AF65-F5344CB8AC3E}">
        <p14:creationId xmlns:p14="http://schemas.microsoft.com/office/powerpoint/2010/main" val="1250197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1" grpId="0" animBg="1"/>
      <p:bldP spid="47" grpId="0" animBg="1"/>
      <p:bldP spid="48" grpId="0" animBg="1"/>
      <p:bldP spid="49" grpId="0" animBg="1"/>
      <p:bldP spid="50" grpId="0" animBg="1"/>
      <p:bldP spid="51" grpId="0"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A2B2-E7CB-4E57-A574-02D843260440}"/>
              </a:ext>
            </a:extLst>
          </p:cNvPr>
          <p:cNvSpPr>
            <a:spLocks noGrp="1"/>
          </p:cNvSpPr>
          <p:nvPr>
            <p:ph type="title" idx="4294967295"/>
          </p:nvPr>
        </p:nvSpPr>
        <p:spPr>
          <a:xfrm>
            <a:off x="3536949" y="2486526"/>
            <a:ext cx="8112126" cy="728663"/>
          </a:xfrm>
        </p:spPr>
        <p:txBody>
          <a:bodyPr/>
          <a:lstStyle/>
          <a:p>
            <a:r>
              <a:rPr lang="en-US">
                <a:solidFill>
                  <a:schemeClr val="tx1"/>
                </a:solidFill>
              </a:rPr>
              <a:t>Storage</a:t>
            </a:r>
          </a:p>
        </p:txBody>
      </p:sp>
      <p:sp>
        <p:nvSpPr>
          <p:cNvPr id="6" name="Rectangle 5">
            <a:extLst>
              <a:ext uri="{FF2B5EF4-FFF2-40B4-BE49-F238E27FC236}">
                <a16:creationId xmlns:a16="http://schemas.microsoft.com/office/drawing/2014/main" id="{9905B350-2E33-5D46-B84D-BD96BB3E88BD}"/>
              </a:ext>
            </a:extLst>
          </p:cNvPr>
          <p:cNvSpPr/>
          <p:nvPr/>
        </p:nvSpPr>
        <p:spPr>
          <a:xfrm>
            <a:off x="3536949" y="3686143"/>
            <a:ext cx="6781801" cy="1015663"/>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Azure provides a unified distributed storage system offering durability, </a:t>
            </a:r>
            <a:r>
              <a:rPr kumimoji="0" lang="en-US" sz="2000" b="1"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encryption at rest</a:t>
            </a:r>
            <a:r>
              <a:rPr kumimoji="0" lang="en-US" sz="2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 strongly consistent </a:t>
            </a:r>
            <a:r>
              <a:rPr kumimoji="0" lang="en-US" sz="2000" b="1"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replication</a:t>
            </a:r>
            <a:r>
              <a:rPr kumimoji="0" lang="en-US" sz="2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 and auto load-balancing</a:t>
            </a:r>
          </a:p>
        </p:txBody>
      </p:sp>
      <p:sp>
        <p:nvSpPr>
          <p:cNvPr id="5" name="Database_EFC7" title="Icon of a cylinder">
            <a:extLst>
              <a:ext uri="{FF2B5EF4-FFF2-40B4-BE49-F238E27FC236}">
                <a16:creationId xmlns:a16="http://schemas.microsoft.com/office/drawing/2014/main" id="{529389E9-1A93-42FD-B307-8C132B973849}"/>
              </a:ext>
            </a:extLst>
          </p:cNvPr>
          <p:cNvSpPr>
            <a:spLocks noChangeAspect="1" noEditPoints="1"/>
          </p:cNvSpPr>
          <p:nvPr/>
        </p:nvSpPr>
        <p:spPr bwMode="auto">
          <a:xfrm>
            <a:off x="1719086" y="2761456"/>
            <a:ext cx="1074914" cy="1397216"/>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8889447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7B8F6A6-BD16-413F-B2E4-CBBE6E9791CF}"/>
              </a:ext>
            </a:extLst>
          </p:cNvPr>
          <p:cNvSpPr/>
          <p:nvPr/>
        </p:nvSpPr>
        <p:spPr bwMode="auto">
          <a:xfrm flipH="1">
            <a:off x="0" y="486"/>
            <a:ext cx="3429000" cy="68570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98"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solidFill>
                <a:srgbClr val="FFFFFF"/>
              </a:solidFill>
              <a:effectLst/>
              <a:uLnTx/>
              <a:uFillTx/>
              <a:latin typeface="Segoe UI Semilight"/>
              <a:ea typeface="Segoe UI" pitchFamily="34" charset="0"/>
              <a:cs typeface="Segoe UI" pitchFamily="34" charset="0"/>
            </a:endParaRPr>
          </a:p>
        </p:txBody>
      </p:sp>
      <p:sp>
        <p:nvSpPr>
          <p:cNvPr id="4" name="Rectangle 3">
            <a:extLst>
              <a:ext uri="{FF2B5EF4-FFF2-40B4-BE49-F238E27FC236}">
                <a16:creationId xmlns:a16="http://schemas.microsoft.com/office/drawing/2014/main" id="{84029F22-9F9D-4EFD-B9E8-5F723D915A6A}"/>
              </a:ext>
            </a:extLst>
          </p:cNvPr>
          <p:cNvSpPr/>
          <p:nvPr/>
        </p:nvSpPr>
        <p:spPr>
          <a:xfrm>
            <a:off x="0" y="0"/>
            <a:ext cx="12192000" cy="1546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09A2B2-E7CB-4E57-A574-02D843260440}"/>
              </a:ext>
            </a:extLst>
          </p:cNvPr>
          <p:cNvSpPr>
            <a:spLocks noGrp="1"/>
          </p:cNvSpPr>
          <p:nvPr>
            <p:ph type="title"/>
          </p:nvPr>
        </p:nvSpPr>
        <p:spPr>
          <a:xfrm>
            <a:off x="269240" y="354826"/>
            <a:ext cx="3135569" cy="899665"/>
          </a:xfrm>
        </p:spPr>
        <p:txBody>
          <a:bodyPr/>
          <a:lstStyle/>
          <a:p>
            <a:pPr lvl="0"/>
            <a:r>
              <a:rPr lang="en-US" sz="4000">
                <a:latin typeface="Segoe UI Light" panose="020B0502040204020203" pitchFamily="34" charset="0"/>
                <a:cs typeface="Segoe UI Light" panose="020B0502040204020203" pitchFamily="34" charset="0"/>
              </a:rPr>
              <a:t>Secure, scalable and highly available storage options  for every use case</a:t>
            </a:r>
          </a:p>
        </p:txBody>
      </p:sp>
      <p:sp>
        <p:nvSpPr>
          <p:cNvPr id="40" name="TextBox 39">
            <a:extLst>
              <a:ext uri="{FF2B5EF4-FFF2-40B4-BE49-F238E27FC236}">
                <a16:creationId xmlns:a16="http://schemas.microsoft.com/office/drawing/2014/main" id="{E46F68FF-626C-4020-906C-526EFF295348}"/>
              </a:ext>
            </a:extLst>
          </p:cNvPr>
          <p:cNvSpPr txBox="1"/>
          <p:nvPr/>
        </p:nvSpPr>
        <p:spPr>
          <a:xfrm>
            <a:off x="6897445" y="1276745"/>
            <a:ext cx="1752018" cy="517065"/>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Object Storage</a:t>
            </a:r>
          </a:p>
        </p:txBody>
      </p:sp>
      <p:sp>
        <p:nvSpPr>
          <p:cNvPr id="41" name="TextBox 40">
            <a:extLst>
              <a:ext uri="{FF2B5EF4-FFF2-40B4-BE49-F238E27FC236}">
                <a16:creationId xmlns:a16="http://schemas.microsoft.com/office/drawing/2014/main" id="{C8AC1650-3D43-4197-9D42-39F9505D67B7}"/>
              </a:ext>
            </a:extLst>
          </p:cNvPr>
          <p:cNvSpPr txBox="1"/>
          <p:nvPr/>
        </p:nvSpPr>
        <p:spPr>
          <a:xfrm>
            <a:off x="4760684" y="4559879"/>
            <a:ext cx="1749903" cy="517065"/>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Data Transport</a:t>
            </a:r>
          </a:p>
        </p:txBody>
      </p:sp>
      <p:sp>
        <p:nvSpPr>
          <p:cNvPr id="42" name="TextBox 41">
            <a:extLst>
              <a:ext uri="{FF2B5EF4-FFF2-40B4-BE49-F238E27FC236}">
                <a16:creationId xmlns:a16="http://schemas.microsoft.com/office/drawing/2014/main" id="{F7D1BEE6-C80E-48F1-9F64-9A5F9056808B}"/>
              </a:ext>
            </a:extLst>
          </p:cNvPr>
          <p:cNvSpPr txBox="1"/>
          <p:nvPr/>
        </p:nvSpPr>
        <p:spPr>
          <a:xfrm>
            <a:off x="9754631" y="1360577"/>
            <a:ext cx="1440523" cy="517065"/>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File storage</a:t>
            </a:r>
          </a:p>
        </p:txBody>
      </p:sp>
      <p:sp>
        <p:nvSpPr>
          <p:cNvPr id="43" name="TextBox 42">
            <a:extLst>
              <a:ext uri="{FF2B5EF4-FFF2-40B4-BE49-F238E27FC236}">
                <a16:creationId xmlns:a16="http://schemas.microsoft.com/office/drawing/2014/main" id="{CF2C218C-E9BB-40B1-AC83-B86D8578DADE}"/>
              </a:ext>
            </a:extLst>
          </p:cNvPr>
          <p:cNvSpPr txBox="1"/>
          <p:nvPr/>
        </p:nvSpPr>
        <p:spPr>
          <a:xfrm>
            <a:off x="8745522" y="4559879"/>
            <a:ext cx="1771254" cy="517065"/>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Hybrid Storage</a:t>
            </a:r>
          </a:p>
        </p:txBody>
      </p:sp>
      <p:sp>
        <p:nvSpPr>
          <p:cNvPr id="44" name="TextBox 43">
            <a:extLst>
              <a:ext uri="{FF2B5EF4-FFF2-40B4-BE49-F238E27FC236}">
                <a16:creationId xmlns:a16="http://schemas.microsoft.com/office/drawing/2014/main" id="{53500B28-BA74-45AE-82BB-F198D9C783BA}"/>
              </a:ext>
            </a:extLst>
          </p:cNvPr>
          <p:cNvSpPr txBox="1"/>
          <p:nvPr/>
        </p:nvSpPr>
        <p:spPr>
          <a:xfrm>
            <a:off x="9191005" y="2567512"/>
            <a:ext cx="2567774" cy="877163"/>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Lift and shift of legacy applications that require file shares to the cloud</a:t>
            </a:r>
          </a:p>
        </p:txBody>
      </p:sp>
      <p:sp>
        <p:nvSpPr>
          <p:cNvPr id="45" name="TextBox 44">
            <a:extLst>
              <a:ext uri="{FF2B5EF4-FFF2-40B4-BE49-F238E27FC236}">
                <a16:creationId xmlns:a16="http://schemas.microsoft.com/office/drawing/2014/main" id="{AA54DE77-08DF-4277-A39E-3525F3B96C8A}"/>
              </a:ext>
            </a:extLst>
          </p:cNvPr>
          <p:cNvSpPr txBox="1"/>
          <p:nvPr/>
        </p:nvSpPr>
        <p:spPr>
          <a:xfrm>
            <a:off x="6551400" y="2483680"/>
            <a:ext cx="2444109" cy="877163"/>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Secure, centralized storage target for backup/disaster recovery</a:t>
            </a:r>
          </a:p>
        </p:txBody>
      </p:sp>
      <p:sp>
        <p:nvSpPr>
          <p:cNvPr id="46" name="TextBox 45">
            <a:extLst>
              <a:ext uri="{FF2B5EF4-FFF2-40B4-BE49-F238E27FC236}">
                <a16:creationId xmlns:a16="http://schemas.microsoft.com/office/drawing/2014/main" id="{00E3E331-2290-4EA7-BE17-6A7614002B2C}"/>
              </a:ext>
            </a:extLst>
          </p:cNvPr>
          <p:cNvSpPr txBox="1"/>
          <p:nvPr/>
        </p:nvSpPr>
        <p:spPr>
          <a:xfrm>
            <a:off x="4288235" y="5766814"/>
            <a:ext cx="2694800" cy="6832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a:ea typeface="+mn-ea"/>
                <a:cs typeface="+mn-cs"/>
              </a:rPr>
              <a:t>Move or migrate data into Azure</a:t>
            </a:r>
          </a:p>
        </p:txBody>
      </p:sp>
      <p:sp>
        <p:nvSpPr>
          <p:cNvPr id="47" name="TextBox 46">
            <a:extLst>
              <a:ext uri="{FF2B5EF4-FFF2-40B4-BE49-F238E27FC236}">
                <a16:creationId xmlns:a16="http://schemas.microsoft.com/office/drawing/2014/main" id="{0AE19666-760E-4130-A746-AF63C2A37E7A}"/>
              </a:ext>
            </a:extLst>
          </p:cNvPr>
          <p:cNvSpPr txBox="1"/>
          <p:nvPr/>
        </p:nvSpPr>
        <p:spPr>
          <a:xfrm>
            <a:off x="8265589" y="5766814"/>
            <a:ext cx="2731121" cy="877163"/>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Secure, intelligent data tiering between on-premises and cloud storage</a:t>
            </a:r>
          </a:p>
        </p:txBody>
      </p:sp>
      <p:sp>
        <p:nvSpPr>
          <p:cNvPr id="48" name="TextBox 47">
            <a:extLst>
              <a:ext uri="{FF2B5EF4-FFF2-40B4-BE49-F238E27FC236}">
                <a16:creationId xmlns:a16="http://schemas.microsoft.com/office/drawing/2014/main" id="{90A5D01A-6FC8-461B-8264-65323177CC82}"/>
              </a:ext>
            </a:extLst>
          </p:cNvPr>
          <p:cNvSpPr txBox="1"/>
          <p:nvPr/>
        </p:nvSpPr>
        <p:spPr>
          <a:xfrm>
            <a:off x="6551400" y="1740324"/>
            <a:ext cx="2444109" cy="760208"/>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2F2F2F"/>
                </a:solidFill>
                <a:effectLst/>
                <a:uLnTx/>
                <a:uFillTx/>
                <a:latin typeface="Segoe UI"/>
                <a:ea typeface="+mn-ea"/>
                <a:cs typeface="+mn-cs"/>
              </a:rPr>
              <a:t>Azure Blobs</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400" b="0" i="0" u="none" strike="noStrike" kern="1200" cap="none" spc="0" normalizeH="0" baseline="0" noProof="0">
              <a:ln>
                <a:noFill/>
              </a:ln>
              <a:solidFill>
                <a:srgbClr val="2F2F2F"/>
              </a:solidFill>
              <a:effectLst/>
              <a:uLnTx/>
              <a:uFillTx/>
              <a:latin typeface="Segoe UI"/>
              <a:ea typeface="+mn-ea"/>
              <a:cs typeface="+mn-cs"/>
            </a:endParaRPr>
          </a:p>
        </p:txBody>
      </p:sp>
      <p:sp>
        <p:nvSpPr>
          <p:cNvPr id="56" name="TextBox 55">
            <a:extLst>
              <a:ext uri="{FF2B5EF4-FFF2-40B4-BE49-F238E27FC236}">
                <a16:creationId xmlns:a16="http://schemas.microsoft.com/office/drawing/2014/main" id="{1DF8CA69-623C-4247-BA9E-EA47CC054326}"/>
              </a:ext>
            </a:extLst>
          </p:cNvPr>
          <p:cNvSpPr txBox="1"/>
          <p:nvPr/>
        </p:nvSpPr>
        <p:spPr>
          <a:xfrm>
            <a:off x="9252838" y="1824156"/>
            <a:ext cx="2444109" cy="1031051"/>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2F2F2F"/>
                </a:solidFill>
                <a:effectLst/>
                <a:uLnTx/>
                <a:uFillTx/>
                <a:latin typeface="Segoe UI"/>
                <a:ea typeface="+mn-ea"/>
                <a:cs typeface="+mn-cs"/>
              </a:rPr>
              <a:t>Azure Files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2F2F2F"/>
                </a:solidFill>
                <a:effectLst/>
                <a:uLnTx/>
                <a:uFillTx/>
                <a:latin typeface="Segoe UI"/>
                <a:ea typeface="+mn-ea"/>
                <a:cs typeface="+mn-cs"/>
              </a:rPr>
              <a:t>Azure NetApp Files</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400" b="0" i="0" u="none" strike="noStrike" kern="1200" cap="none" spc="0" normalizeH="0" baseline="0" noProof="0">
              <a:ln>
                <a:noFill/>
              </a:ln>
              <a:solidFill>
                <a:srgbClr val="2F2F2F"/>
              </a:solidFill>
              <a:effectLst/>
              <a:uLnTx/>
              <a:uFillTx/>
              <a:latin typeface="Segoe UI"/>
              <a:ea typeface="+mn-ea"/>
              <a:cs typeface="+mn-cs"/>
            </a:endParaRPr>
          </a:p>
        </p:txBody>
      </p:sp>
      <p:sp>
        <p:nvSpPr>
          <p:cNvPr id="58" name="TextBox 57">
            <a:extLst>
              <a:ext uri="{FF2B5EF4-FFF2-40B4-BE49-F238E27FC236}">
                <a16:creationId xmlns:a16="http://schemas.microsoft.com/office/drawing/2014/main" id="{06666D92-96E6-4A72-8BD7-51580AB7DED8}"/>
              </a:ext>
            </a:extLst>
          </p:cNvPr>
          <p:cNvSpPr txBox="1"/>
          <p:nvPr/>
        </p:nvSpPr>
        <p:spPr>
          <a:xfrm>
            <a:off x="4413581" y="5023458"/>
            <a:ext cx="2444109" cy="1031051"/>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mn-cs"/>
              </a:rPr>
              <a:t>Azure Import/Export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Segoe UI"/>
                <a:ea typeface="+mn-ea"/>
                <a:cs typeface="+mn-cs"/>
              </a:rPr>
              <a:t>Azure </a:t>
            </a:r>
            <a:r>
              <a:rPr kumimoji="0" lang="en-US" sz="1400" b="0" i="0" u="none" strike="noStrike" kern="1200" cap="none" spc="0" normalizeH="0" baseline="0" noProof="0" dirty="0" err="1">
                <a:ln>
                  <a:noFill/>
                </a:ln>
                <a:solidFill>
                  <a:srgbClr val="2F2F2F"/>
                </a:solidFill>
                <a:effectLst/>
                <a:uLnTx/>
                <a:uFillTx/>
                <a:latin typeface="Segoe UI"/>
                <a:ea typeface="+mn-ea"/>
                <a:cs typeface="+mn-cs"/>
              </a:rPr>
              <a:t>DataBox</a:t>
            </a:r>
            <a:endParaRPr kumimoji="0" lang="en-US" sz="1400" b="0" i="0" u="none" strike="noStrike" kern="1200" cap="none" spc="0" normalizeH="0" baseline="0" noProof="0" dirty="0">
              <a:ln>
                <a:noFill/>
              </a:ln>
              <a:solidFill>
                <a:srgbClr val="2F2F2F"/>
              </a:soli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2" name="TextBox 61">
            <a:extLst>
              <a:ext uri="{FF2B5EF4-FFF2-40B4-BE49-F238E27FC236}">
                <a16:creationId xmlns:a16="http://schemas.microsoft.com/office/drawing/2014/main" id="{08D86335-C86D-42D9-A699-96427D11ABE5}"/>
              </a:ext>
            </a:extLst>
          </p:cNvPr>
          <p:cNvSpPr txBox="1"/>
          <p:nvPr/>
        </p:nvSpPr>
        <p:spPr>
          <a:xfrm>
            <a:off x="8409095" y="5023458"/>
            <a:ext cx="2444109" cy="149579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2F2F2F"/>
                </a:solidFill>
                <a:effectLst/>
                <a:uLnTx/>
                <a:uFillTx/>
                <a:latin typeface="Segoe UI"/>
                <a:ea typeface="+mn-ea"/>
                <a:cs typeface="+mn-cs"/>
              </a:rPr>
              <a:t>Azure </a:t>
            </a:r>
            <a:r>
              <a:rPr kumimoji="0" lang="en-US" sz="1400" b="0" i="0" u="none" strike="noStrike" kern="1200" cap="none" spc="0" normalizeH="0" baseline="0" noProof="0" err="1">
                <a:ln>
                  <a:noFill/>
                </a:ln>
                <a:solidFill>
                  <a:srgbClr val="2F2F2F"/>
                </a:solidFill>
                <a:effectLst/>
                <a:uLnTx/>
                <a:uFillTx/>
                <a:latin typeface="Segoe UI"/>
                <a:ea typeface="+mn-ea"/>
                <a:cs typeface="+mn-cs"/>
              </a:rPr>
              <a:t>StorSimple</a:t>
            </a:r>
            <a:endParaRPr kumimoji="0" lang="en-US" sz="1400" b="0" i="0" u="none" strike="noStrike" kern="1200" cap="none" spc="0" normalizeH="0" baseline="0" noProof="0">
              <a:ln>
                <a:noFill/>
              </a:ln>
              <a:solidFill>
                <a:srgbClr val="2F2F2F"/>
              </a:soli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2F2F2F"/>
                </a:solidFill>
                <a:effectLst/>
                <a:uLnTx/>
                <a:uFillTx/>
                <a:latin typeface="Segoe UI"/>
                <a:ea typeface="+mn-ea"/>
                <a:cs typeface="+mn-cs"/>
              </a:rPr>
              <a:t>Azure File Sync</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err="1">
                <a:ln>
                  <a:noFill/>
                </a:ln>
                <a:solidFill>
                  <a:srgbClr val="2F2F2F"/>
                </a:solidFill>
                <a:effectLst/>
                <a:uLnTx/>
                <a:uFillTx/>
                <a:latin typeface="Segoe UI"/>
                <a:ea typeface="+mn-ea"/>
                <a:cs typeface="+mn-cs"/>
              </a:rPr>
              <a:t>Avere</a:t>
            </a:r>
            <a:r>
              <a:rPr kumimoji="0" lang="en-US" sz="1400" b="0" i="0" u="none" strike="noStrike" kern="1200" cap="none" spc="0" normalizeH="0" baseline="0" noProof="0">
                <a:ln>
                  <a:noFill/>
                </a:ln>
                <a:solidFill>
                  <a:srgbClr val="2F2F2F"/>
                </a:solidFill>
                <a:effectLst/>
                <a:uLnTx/>
                <a:uFillTx/>
                <a:latin typeface="Segoe UI"/>
                <a:ea typeface="+mn-ea"/>
                <a:cs typeface="+mn-cs"/>
              </a:rPr>
              <a:t>*</a:t>
            </a:r>
            <a:br>
              <a:rPr kumimoji="0" lang="en-US" sz="1400" b="0" i="0" u="none" strike="noStrike" kern="1200" cap="none" spc="0" normalizeH="0" baseline="0" noProof="0">
                <a:ln>
                  <a:noFill/>
                </a:ln>
                <a:solidFill>
                  <a:srgbClr val="2F2F2F"/>
                </a:solidFill>
                <a:effectLst/>
                <a:uLnTx/>
                <a:uFillTx/>
                <a:latin typeface="Segoe UI"/>
                <a:ea typeface="+mn-ea"/>
                <a:cs typeface="+mn-cs"/>
              </a:rPr>
            </a:br>
            <a:endParaRPr kumimoji="0" lang="en-US" sz="1400" b="0" i="0" u="none" strike="noStrike" kern="1200" cap="none" spc="0" normalizeH="0" baseline="0" noProof="0">
              <a:ln>
                <a:noFill/>
              </a:ln>
              <a:solidFill>
                <a:srgbClr val="2F2F2F"/>
              </a:soli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400" b="0" i="0" u="none" strike="noStrike" kern="1200" cap="none" spc="0" normalizeH="0" baseline="0" noProof="0">
              <a:ln>
                <a:noFill/>
              </a:ln>
              <a:solidFill>
                <a:srgbClr val="2F2F2F"/>
              </a:solidFill>
              <a:effectLst/>
              <a:uLnTx/>
              <a:uFillTx/>
              <a:latin typeface="Segoe UI"/>
              <a:ea typeface="+mn-ea"/>
              <a:cs typeface="+mn-cs"/>
            </a:endParaRPr>
          </a:p>
        </p:txBody>
      </p:sp>
      <p:sp>
        <p:nvSpPr>
          <p:cNvPr id="63" name="Archive_F03F">
            <a:extLst>
              <a:ext uri="{FF2B5EF4-FFF2-40B4-BE49-F238E27FC236}">
                <a16:creationId xmlns:a16="http://schemas.microsoft.com/office/drawing/2014/main" id="{800E4372-1EE9-4210-9E1B-9719B9DFCA38}"/>
              </a:ext>
            </a:extLst>
          </p:cNvPr>
          <p:cNvSpPr>
            <a:spLocks noChangeAspect="1" noEditPoints="1"/>
          </p:cNvSpPr>
          <p:nvPr/>
        </p:nvSpPr>
        <p:spPr bwMode="auto">
          <a:xfrm>
            <a:off x="7477262" y="588124"/>
            <a:ext cx="592385" cy="513709"/>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2700"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4" name="FolderHorizontal_F12B" title="Icon of a folder">
            <a:extLst>
              <a:ext uri="{FF2B5EF4-FFF2-40B4-BE49-F238E27FC236}">
                <a16:creationId xmlns:a16="http://schemas.microsoft.com/office/drawing/2014/main" id="{58EBAA9A-E2BF-4034-B1DE-0CCCFE30A76E}"/>
              </a:ext>
            </a:extLst>
          </p:cNvPr>
          <p:cNvSpPr>
            <a:spLocks noChangeAspect="1" noEditPoints="1"/>
          </p:cNvSpPr>
          <p:nvPr/>
        </p:nvSpPr>
        <p:spPr bwMode="auto">
          <a:xfrm>
            <a:off x="10109604" y="660756"/>
            <a:ext cx="730577" cy="536109"/>
          </a:xfrm>
          <a:custGeom>
            <a:avLst/>
            <a:gdLst>
              <a:gd name="T0" fmla="*/ 0 w 3758"/>
              <a:gd name="T1" fmla="*/ 126 h 2756"/>
              <a:gd name="T2" fmla="*/ 126 w 3758"/>
              <a:gd name="T3" fmla="*/ 0 h 2756"/>
              <a:gd name="T4" fmla="*/ 1065 w 3758"/>
              <a:gd name="T5" fmla="*/ 0 h 2756"/>
              <a:gd name="T6" fmla="*/ 1378 w 3758"/>
              <a:gd name="T7" fmla="*/ 126 h 2756"/>
              <a:gd name="T8" fmla="*/ 1691 w 3758"/>
              <a:gd name="T9" fmla="*/ 251 h 2756"/>
              <a:gd name="T10" fmla="*/ 3633 w 3758"/>
              <a:gd name="T11" fmla="*/ 251 h 2756"/>
              <a:gd name="T12" fmla="*/ 3758 w 3758"/>
              <a:gd name="T13" fmla="*/ 376 h 2756"/>
              <a:gd name="T14" fmla="*/ 3758 w 3758"/>
              <a:gd name="T15" fmla="*/ 2756 h 2756"/>
              <a:gd name="T16" fmla="*/ 0 w 3758"/>
              <a:gd name="T17" fmla="*/ 2756 h 2756"/>
              <a:gd name="T18" fmla="*/ 0 w 3758"/>
              <a:gd name="T19" fmla="*/ 126 h 2756"/>
              <a:gd name="T20" fmla="*/ 0 w 3758"/>
              <a:gd name="T21" fmla="*/ 501 h 2756"/>
              <a:gd name="T22" fmla="*/ 1065 w 3758"/>
              <a:gd name="T23" fmla="*/ 501 h 2756"/>
              <a:gd name="T24" fmla="*/ 1378 w 3758"/>
              <a:gd name="T25" fmla="*/ 376 h 2756"/>
              <a:gd name="T26" fmla="*/ 1691 w 3758"/>
              <a:gd name="T27" fmla="*/ 251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8" h="2756">
                <a:moveTo>
                  <a:pt x="0" y="126"/>
                </a:moveTo>
                <a:cubicBezTo>
                  <a:pt x="0" y="56"/>
                  <a:pt x="56" y="0"/>
                  <a:pt x="126" y="0"/>
                </a:cubicBezTo>
                <a:cubicBezTo>
                  <a:pt x="1065" y="0"/>
                  <a:pt x="1065" y="0"/>
                  <a:pt x="1065" y="0"/>
                </a:cubicBezTo>
                <a:cubicBezTo>
                  <a:pt x="1187" y="0"/>
                  <a:pt x="1298" y="48"/>
                  <a:pt x="1378" y="126"/>
                </a:cubicBezTo>
                <a:cubicBezTo>
                  <a:pt x="1458" y="203"/>
                  <a:pt x="1569" y="251"/>
                  <a:pt x="1691" y="251"/>
                </a:cubicBezTo>
                <a:cubicBezTo>
                  <a:pt x="3633" y="251"/>
                  <a:pt x="3633" y="251"/>
                  <a:pt x="3633" y="251"/>
                </a:cubicBezTo>
                <a:cubicBezTo>
                  <a:pt x="3702" y="251"/>
                  <a:pt x="3758" y="307"/>
                  <a:pt x="3758" y="376"/>
                </a:cubicBezTo>
                <a:cubicBezTo>
                  <a:pt x="3758" y="2756"/>
                  <a:pt x="3758" y="2756"/>
                  <a:pt x="3758" y="2756"/>
                </a:cubicBezTo>
                <a:cubicBezTo>
                  <a:pt x="0" y="2756"/>
                  <a:pt x="0" y="2756"/>
                  <a:pt x="0" y="2756"/>
                </a:cubicBezTo>
                <a:lnTo>
                  <a:pt x="0" y="126"/>
                </a:lnTo>
                <a:close/>
                <a:moveTo>
                  <a:pt x="0" y="501"/>
                </a:moveTo>
                <a:cubicBezTo>
                  <a:pt x="1065" y="501"/>
                  <a:pt x="1065" y="501"/>
                  <a:pt x="1065" y="501"/>
                </a:cubicBezTo>
                <a:cubicBezTo>
                  <a:pt x="1187" y="501"/>
                  <a:pt x="1298" y="453"/>
                  <a:pt x="1378" y="376"/>
                </a:cubicBezTo>
                <a:cubicBezTo>
                  <a:pt x="1458" y="299"/>
                  <a:pt x="1569" y="251"/>
                  <a:pt x="1691" y="251"/>
                </a:cubicBezTo>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65" name="binary" title="Icon of binary code, ones and zeros">
            <a:extLst>
              <a:ext uri="{FF2B5EF4-FFF2-40B4-BE49-F238E27FC236}">
                <a16:creationId xmlns:a16="http://schemas.microsoft.com/office/drawing/2014/main" id="{06198E3F-F3CB-4226-A75C-57698A129BBA}"/>
              </a:ext>
            </a:extLst>
          </p:cNvPr>
          <p:cNvSpPr>
            <a:spLocks noChangeAspect="1" noEditPoints="1"/>
          </p:cNvSpPr>
          <p:nvPr/>
        </p:nvSpPr>
        <p:spPr bwMode="auto">
          <a:xfrm>
            <a:off x="5369002" y="3907001"/>
            <a:ext cx="533267" cy="460475"/>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grpSp>
        <p:nvGrpSpPr>
          <p:cNvPr id="66" name="Group 65">
            <a:extLst>
              <a:ext uri="{FF2B5EF4-FFF2-40B4-BE49-F238E27FC236}">
                <a16:creationId xmlns:a16="http://schemas.microsoft.com/office/drawing/2014/main" id="{54F59605-635F-494D-8090-776EC3B50553}"/>
              </a:ext>
            </a:extLst>
          </p:cNvPr>
          <p:cNvGrpSpPr>
            <a:grpSpLocks noChangeAspect="1"/>
          </p:cNvGrpSpPr>
          <p:nvPr/>
        </p:nvGrpSpPr>
        <p:grpSpPr>
          <a:xfrm>
            <a:off x="9309147" y="3771478"/>
            <a:ext cx="644004" cy="731521"/>
            <a:chOff x="5295431" y="2099789"/>
            <a:chExt cx="1156842" cy="1479184"/>
          </a:xfrm>
          <a:noFill/>
        </p:grpSpPr>
        <p:sp>
          <p:nvSpPr>
            <p:cNvPr id="67" name="Freeform: Shape 58">
              <a:extLst>
                <a:ext uri="{FF2B5EF4-FFF2-40B4-BE49-F238E27FC236}">
                  <a16:creationId xmlns:a16="http://schemas.microsoft.com/office/drawing/2014/main" id="{BC2DC984-26C1-449E-8217-1E18EA55EE89}"/>
                </a:ext>
              </a:extLst>
            </p:cNvPr>
            <p:cNvSpPr/>
            <p:nvPr/>
          </p:nvSpPr>
          <p:spPr bwMode="auto">
            <a:xfrm>
              <a:off x="5295431" y="2099789"/>
              <a:ext cx="1156842" cy="638490"/>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grpFill/>
            <a:ln w="127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server">
              <a:extLst>
                <a:ext uri="{FF2B5EF4-FFF2-40B4-BE49-F238E27FC236}">
                  <a16:creationId xmlns:a16="http://schemas.microsoft.com/office/drawing/2014/main" id="{5CEF0126-6683-48C8-88FE-0653D1A595C7}"/>
                </a:ext>
              </a:extLst>
            </p:cNvPr>
            <p:cNvSpPr>
              <a:spLocks noChangeAspect="1" noEditPoints="1"/>
            </p:cNvSpPr>
            <p:nvPr/>
          </p:nvSpPr>
          <p:spPr bwMode="auto">
            <a:xfrm>
              <a:off x="5617228" y="2604123"/>
              <a:ext cx="513249" cy="97485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F2F2F2"/>
            </a:solidFill>
            <a:ln w="12700">
              <a:solidFill>
                <a:schemeClr val="accent3"/>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cxnSp>
        <p:nvCxnSpPr>
          <p:cNvPr id="69" name="Straight Connector 68">
            <a:extLst>
              <a:ext uri="{FF2B5EF4-FFF2-40B4-BE49-F238E27FC236}">
                <a16:creationId xmlns:a16="http://schemas.microsoft.com/office/drawing/2014/main" id="{E8474CC2-0100-456C-89C0-30D269CC4DA8}"/>
              </a:ext>
            </a:extLst>
          </p:cNvPr>
          <p:cNvCxnSpPr>
            <a:cxnSpLocks/>
          </p:cNvCxnSpPr>
          <p:nvPr/>
        </p:nvCxnSpPr>
        <p:spPr>
          <a:xfrm>
            <a:off x="9144106" y="475421"/>
            <a:ext cx="0" cy="2910150"/>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288BED6-099E-4E6D-9B8D-F278C79EF2DE}"/>
              </a:ext>
            </a:extLst>
          </p:cNvPr>
          <p:cNvCxnSpPr>
            <a:cxnSpLocks/>
          </p:cNvCxnSpPr>
          <p:nvPr/>
        </p:nvCxnSpPr>
        <p:spPr>
          <a:xfrm>
            <a:off x="3806847" y="3444676"/>
            <a:ext cx="7890100" cy="0"/>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1" name="StorageOptical_E958" title="Icon of a hard disk">
            <a:extLst>
              <a:ext uri="{FF2B5EF4-FFF2-40B4-BE49-F238E27FC236}">
                <a16:creationId xmlns:a16="http://schemas.microsoft.com/office/drawing/2014/main" id="{2D288D72-DEC9-4A22-9392-61BAA9420827}"/>
              </a:ext>
            </a:extLst>
          </p:cNvPr>
          <p:cNvSpPr>
            <a:spLocks noChangeAspect="1" noEditPoints="1"/>
          </p:cNvSpPr>
          <p:nvPr/>
        </p:nvSpPr>
        <p:spPr bwMode="auto">
          <a:xfrm>
            <a:off x="4670914" y="550032"/>
            <a:ext cx="605896" cy="606041"/>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72" name="TextBox 71">
            <a:extLst>
              <a:ext uri="{FF2B5EF4-FFF2-40B4-BE49-F238E27FC236}">
                <a16:creationId xmlns:a16="http://schemas.microsoft.com/office/drawing/2014/main" id="{F39D5026-1FB0-4698-A109-DF9143D86EDE}"/>
              </a:ext>
            </a:extLst>
          </p:cNvPr>
          <p:cNvSpPr txBox="1"/>
          <p:nvPr/>
        </p:nvSpPr>
        <p:spPr>
          <a:xfrm>
            <a:off x="4222997" y="1332745"/>
            <a:ext cx="1537216" cy="517065"/>
          </a:xfrm>
          <a:prstGeom prst="rect">
            <a:avLst/>
          </a:prstGeom>
          <a:noFill/>
        </p:spPr>
        <p:txBody>
          <a:bodyPr wrap="non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Disk Storage</a:t>
            </a:r>
          </a:p>
        </p:txBody>
      </p:sp>
      <p:sp>
        <p:nvSpPr>
          <p:cNvPr id="73" name="TextBox 72">
            <a:extLst>
              <a:ext uri="{FF2B5EF4-FFF2-40B4-BE49-F238E27FC236}">
                <a16:creationId xmlns:a16="http://schemas.microsoft.com/office/drawing/2014/main" id="{ED778C17-9DE1-46B5-8371-731E11044B88}"/>
              </a:ext>
            </a:extLst>
          </p:cNvPr>
          <p:cNvSpPr txBox="1"/>
          <p:nvPr/>
        </p:nvSpPr>
        <p:spPr>
          <a:xfrm>
            <a:off x="3707716" y="2539680"/>
            <a:ext cx="2567774" cy="877163"/>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a:ea typeface="+mn-ea"/>
                <a:cs typeface="+mn-cs"/>
              </a:rPr>
              <a:t>Reliable, persistent, high performing storage for Virtual Machines</a:t>
            </a:r>
          </a:p>
        </p:txBody>
      </p:sp>
      <p:sp>
        <p:nvSpPr>
          <p:cNvPr id="74" name="TextBox 73">
            <a:extLst>
              <a:ext uri="{FF2B5EF4-FFF2-40B4-BE49-F238E27FC236}">
                <a16:creationId xmlns:a16="http://schemas.microsoft.com/office/drawing/2014/main" id="{6A6064DB-8004-4F77-AF31-C49A8096A5FA}"/>
              </a:ext>
            </a:extLst>
          </p:cNvPr>
          <p:cNvSpPr txBox="1"/>
          <p:nvPr/>
        </p:nvSpPr>
        <p:spPr>
          <a:xfrm>
            <a:off x="3769549" y="1796324"/>
            <a:ext cx="2444109" cy="760208"/>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2F2F2F"/>
                </a:solidFill>
                <a:effectLst/>
                <a:uLnTx/>
                <a:uFillTx/>
                <a:latin typeface="Segoe UI"/>
                <a:ea typeface="+mn-ea"/>
                <a:cs typeface="+mn-cs"/>
              </a:rPr>
              <a:t>Premium</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2F2F2F"/>
                </a:solidFill>
                <a:effectLst/>
                <a:uLnTx/>
                <a:uFillTx/>
                <a:latin typeface="Segoe UI"/>
                <a:ea typeface="+mn-ea"/>
                <a:cs typeface="+mn-cs"/>
              </a:rPr>
              <a:t>Standard</a:t>
            </a:r>
          </a:p>
        </p:txBody>
      </p:sp>
      <p:cxnSp>
        <p:nvCxnSpPr>
          <p:cNvPr id="75" name="Straight Connector 74">
            <a:extLst>
              <a:ext uri="{FF2B5EF4-FFF2-40B4-BE49-F238E27FC236}">
                <a16:creationId xmlns:a16="http://schemas.microsoft.com/office/drawing/2014/main" id="{A3C03654-68C9-48AB-84E7-31041E9652C4}"/>
              </a:ext>
            </a:extLst>
          </p:cNvPr>
          <p:cNvCxnSpPr>
            <a:cxnSpLocks/>
          </p:cNvCxnSpPr>
          <p:nvPr/>
        </p:nvCxnSpPr>
        <p:spPr>
          <a:xfrm>
            <a:off x="6371784" y="505459"/>
            <a:ext cx="0" cy="2910150"/>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61E8A44-6CF6-4DC4-9A6C-DF3D44DD308B}"/>
              </a:ext>
            </a:extLst>
          </p:cNvPr>
          <p:cNvCxnSpPr>
            <a:cxnSpLocks/>
          </p:cNvCxnSpPr>
          <p:nvPr/>
        </p:nvCxnSpPr>
        <p:spPr>
          <a:xfrm>
            <a:off x="7628774" y="3445451"/>
            <a:ext cx="0" cy="2910150"/>
          </a:xfrm>
          <a:prstGeom prst="line">
            <a:avLst/>
          </a:prstGeom>
          <a:ln>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73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arn(outHorizontal)">
                                      <p:cBhvr>
                                        <p:cTn id="7" dur="500"/>
                                        <p:tgtEl>
                                          <p:spTgt spid="70"/>
                                        </p:tgtEl>
                                      </p:cBhvr>
                                    </p:animEffect>
                                  </p:childTnLst>
                                </p:cTn>
                              </p:par>
                              <p:par>
                                <p:cTn id="8" presetID="22" presetClass="entr" presetSubtype="4"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wipe(down)">
                                      <p:cBhvr>
                                        <p:cTn id="10" dur="500"/>
                                        <p:tgtEl>
                                          <p:spTgt spid="75"/>
                                        </p:tgtEl>
                                      </p:cBhvr>
                                    </p:animEffect>
                                  </p:childTnLst>
                                </p:cTn>
                              </p:par>
                              <p:par>
                                <p:cTn id="11" presetID="22" presetClass="entr" presetSubtype="4"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wipe(down)">
                                      <p:cBhvr>
                                        <p:cTn id="13" dur="500"/>
                                        <p:tgtEl>
                                          <p:spTgt spid="69"/>
                                        </p:tgtEl>
                                      </p:cBhvr>
                                    </p:animEffect>
                                  </p:childTnLst>
                                </p:cTn>
                              </p:par>
                              <p:par>
                                <p:cTn id="14" presetID="22" presetClass="entr" presetSubtype="1" fill="hold"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wipe(up)">
                                      <p:cBhvr>
                                        <p:cTn id="16" dur="500"/>
                                        <p:tgtEl>
                                          <p:spTgt spid="7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par>
                          <p:cTn id="56" fill="hold">
                            <p:stCondLst>
                              <p:cond delay="2000"/>
                            </p:stCondLst>
                            <p:childTnLst>
                              <p:par>
                                <p:cTn id="57" presetID="10" presetClass="entr" presetSubtype="0"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par>
                                <p:cTn id="79" presetID="10" presetClass="entr" presetSubtype="0" fill="hold" nodeType="with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fade">
                                      <p:cBhvr>
                                        <p:cTn id="8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P spid="46" grpId="0"/>
      <p:bldP spid="47" grpId="0"/>
      <p:bldP spid="48" grpId="0"/>
      <p:bldP spid="56" grpId="0"/>
      <p:bldP spid="58" grpId="0"/>
      <p:bldP spid="62" grpId="0"/>
      <p:bldP spid="63" grpId="0" animBg="1"/>
      <p:bldP spid="64" grpId="0" animBg="1"/>
      <p:bldP spid="65" grpId="0" animBg="1"/>
      <p:bldP spid="71" grpId="0" animBg="1"/>
      <p:bldP spid="72" grpId="0"/>
      <p:bldP spid="73" grpId="0"/>
      <p:bldP spid="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54827"/>
            <a:ext cx="2797810" cy="745312"/>
          </a:xfrm>
        </p:spPr>
        <p:txBody>
          <a:bodyPr/>
          <a:lstStyle/>
          <a:p>
            <a:pPr>
              <a:tabLst>
                <a:tab pos="6892527" algn="l"/>
              </a:tabLst>
            </a:pPr>
            <a:r>
              <a:rPr lang="en-US" sz="4000" dirty="0">
                <a:solidFill>
                  <a:schemeClr val="accent1"/>
                </a:solidFill>
              </a:rPr>
              <a:t>Azure Disks</a:t>
            </a:r>
          </a:p>
        </p:txBody>
      </p:sp>
      <p:cxnSp>
        <p:nvCxnSpPr>
          <p:cNvPr id="27" name="Straight Connector 26"/>
          <p:cNvCxnSpPr>
            <a:cxnSpLocks/>
          </p:cNvCxnSpPr>
          <p:nvPr/>
        </p:nvCxnSpPr>
        <p:spPr>
          <a:xfrm flipV="1">
            <a:off x="7101915" y="1149388"/>
            <a:ext cx="1" cy="3566160"/>
          </a:xfrm>
          <a:prstGeom prst="line">
            <a:avLst/>
          </a:prstGeom>
          <a:ln w="63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55728" y="1162050"/>
            <a:ext cx="2622394" cy="422525"/>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Performance Tiers</a:t>
            </a:r>
          </a:p>
        </p:txBody>
      </p:sp>
      <p:sp>
        <p:nvSpPr>
          <p:cNvPr id="44" name="monitor" title="Icon of a monitor">
            <a:extLst>
              <a:ext uri="{FF2B5EF4-FFF2-40B4-BE49-F238E27FC236}">
                <a16:creationId xmlns:a16="http://schemas.microsoft.com/office/drawing/2014/main" id="{83A3C205-6B3F-4008-9655-AE9AEDA17D9F}"/>
              </a:ext>
            </a:extLst>
          </p:cNvPr>
          <p:cNvSpPr>
            <a:spLocks noChangeAspect="1" noEditPoints="1"/>
          </p:cNvSpPr>
          <p:nvPr/>
        </p:nvSpPr>
        <p:spPr bwMode="auto">
          <a:xfrm>
            <a:off x="713239" y="2078655"/>
            <a:ext cx="1183282" cy="90685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47" name="monitor" title="Icon of a monitor">
            <a:extLst>
              <a:ext uri="{FF2B5EF4-FFF2-40B4-BE49-F238E27FC236}">
                <a16:creationId xmlns:a16="http://schemas.microsoft.com/office/drawing/2014/main" id="{FD7FCEEE-A493-425E-9233-6F7A806F57C8}"/>
              </a:ext>
            </a:extLst>
          </p:cNvPr>
          <p:cNvSpPr>
            <a:spLocks noChangeAspect="1" noEditPoints="1"/>
          </p:cNvSpPr>
          <p:nvPr/>
        </p:nvSpPr>
        <p:spPr bwMode="auto">
          <a:xfrm>
            <a:off x="5045323" y="2078655"/>
            <a:ext cx="1183282" cy="90685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nvGrpSpPr>
          <p:cNvPr id="3" name="Group 2">
            <a:extLst>
              <a:ext uri="{FF2B5EF4-FFF2-40B4-BE49-F238E27FC236}">
                <a16:creationId xmlns:a16="http://schemas.microsoft.com/office/drawing/2014/main" id="{15615455-B3D9-4429-AD47-44F845F4853A}"/>
              </a:ext>
            </a:extLst>
          </p:cNvPr>
          <p:cNvGrpSpPr/>
          <p:nvPr/>
        </p:nvGrpSpPr>
        <p:grpSpPr>
          <a:xfrm>
            <a:off x="5045319" y="3151058"/>
            <a:ext cx="1183280" cy="350778"/>
            <a:chOff x="5182487" y="3350427"/>
            <a:chExt cx="1183280" cy="350778"/>
          </a:xfrm>
        </p:grpSpPr>
        <p:sp>
          <p:nvSpPr>
            <p:cNvPr id="48" name="StorageOptical_E958" title="Icon of a hard disk">
              <a:extLst>
                <a:ext uri="{FF2B5EF4-FFF2-40B4-BE49-F238E27FC236}">
                  <a16:creationId xmlns:a16="http://schemas.microsoft.com/office/drawing/2014/main" id="{CFA19A33-B3EA-457B-9B3E-488777B5E1AF}"/>
                </a:ext>
              </a:extLst>
            </p:cNvPr>
            <p:cNvSpPr>
              <a:spLocks noChangeAspect="1" noEditPoints="1"/>
            </p:cNvSpPr>
            <p:nvPr/>
          </p:nvSpPr>
          <p:spPr bwMode="auto">
            <a:xfrm>
              <a:off x="5182487" y="3350427"/>
              <a:ext cx="350694" cy="350778"/>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9" name="StorageOptical_E958" title="Icon of a hard disk">
              <a:extLst>
                <a:ext uri="{FF2B5EF4-FFF2-40B4-BE49-F238E27FC236}">
                  <a16:creationId xmlns:a16="http://schemas.microsoft.com/office/drawing/2014/main" id="{74A73990-E6F9-40EA-8392-D4CF4159A71C}"/>
                </a:ext>
              </a:extLst>
            </p:cNvPr>
            <p:cNvSpPr>
              <a:spLocks noChangeAspect="1" noEditPoints="1"/>
            </p:cNvSpPr>
            <p:nvPr/>
          </p:nvSpPr>
          <p:spPr bwMode="auto">
            <a:xfrm>
              <a:off x="6015073" y="3350427"/>
              <a:ext cx="350694" cy="350778"/>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0" name="StorageOptical_E958" title="Icon of a hard disk">
              <a:extLst>
                <a:ext uri="{FF2B5EF4-FFF2-40B4-BE49-F238E27FC236}">
                  <a16:creationId xmlns:a16="http://schemas.microsoft.com/office/drawing/2014/main" id="{4452460D-E657-45DD-83B0-516C0F5CD6A2}"/>
                </a:ext>
              </a:extLst>
            </p:cNvPr>
            <p:cNvSpPr>
              <a:spLocks noChangeAspect="1" noEditPoints="1"/>
            </p:cNvSpPr>
            <p:nvPr/>
          </p:nvSpPr>
          <p:spPr bwMode="auto">
            <a:xfrm>
              <a:off x="5598780" y="3350427"/>
              <a:ext cx="350694" cy="350778"/>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grpSp>
      <p:grpSp>
        <p:nvGrpSpPr>
          <p:cNvPr id="51" name="Group 50">
            <a:extLst>
              <a:ext uri="{FF2B5EF4-FFF2-40B4-BE49-F238E27FC236}">
                <a16:creationId xmlns:a16="http://schemas.microsoft.com/office/drawing/2014/main" id="{EC2FF695-3B71-4C65-89CA-3F2888D72F71}"/>
              </a:ext>
            </a:extLst>
          </p:cNvPr>
          <p:cNvGrpSpPr/>
          <p:nvPr/>
        </p:nvGrpSpPr>
        <p:grpSpPr>
          <a:xfrm>
            <a:off x="709969" y="3140320"/>
            <a:ext cx="1183281" cy="350778"/>
            <a:chOff x="3453526" y="4053245"/>
            <a:chExt cx="1568334" cy="464925"/>
          </a:xfrm>
        </p:grpSpPr>
        <p:sp>
          <p:nvSpPr>
            <p:cNvPr id="52" name="StorageOptical_E958" title="Icon of a hard disk">
              <a:extLst>
                <a:ext uri="{FF2B5EF4-FFF2-40B4-BE49-F238E27FC236}">
                  <a16:creationId xmlns:a16="http://schemas.microsoft.com/office/drawing/2014/main" id="{2691CADF-D35F-4158-8293-403ED6BECBE6}"/>
                </a:ext>
              </a:extLst>
            </p:cNvPr>
            <p:cNvSpPr>
              <a:spLocks noChangeAspect="1" noEditPoints="1"/>
            </p:cNvSpPr>
            <p:nvPr/>
          </p:nvSpPr>
          <p:spPr bwMode="auto">
            <a:xfrm>
              <a:off x="3453526" y="4053245"/>
              <a:ext cx="464814" cy="464925"/>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3" name="StorageOptical_E958" title="Icon of a hard disk">
              <a:extLst>
                <a:ext uri="{FF2B5EF4-FFF2-40B4-BE49-F238E27FC236}">
                  <a16:creationId xmlns:a16="http://schemas.microsoft.com/office/drawing/2014/main" id="{2948075D-84E1-45EF-9DCE-20071F7CCB4B}"/>
                </a:ext>
              </a:extLst>
            </p:cNvPr>
            <p:cNvSpPr>
              <a:spLocks noChangeAspect="1" noEditPoints="1"/>
            </p:cNvSpPr>
            <p:nvPr/>
          </p:nvSpPr>
          <p:spPr bwMode="auto">
            <a:xfrm>
              <a:off x="4557046" y="4053245"/>
              <a:ext cx="464814" cy="464925"/>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4" name="StorageOptical_E958" title="Icon of a hard disk">
              <a:extLst>
                <a:ext uri="{FF2B5EF4-FFF2-40B4-BE49-F238E27FC236}">
                  <a16:creationId xmlns:a16="http://schemas.microsoft.com/office/drawing/2014/main" id="{468A0251-D562-429D-9779-03544759B159}"/>
                </a:ext>
              </a:extLst>
            </p:cNvPr>
            <p:cNvSpPr>
              <a:spLocks noChangeAspect="1" noEditPoints="1"/>
            </p:cNvSpPr>
            <p:nvPr/>
          </p:nvSpPr>
          <p:spPr bwMode="auto">
            <a:xfrm>
              <a:off x="4005288" y="4053245"/>
              <a:ext cx="464814" cy="464925"/>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grpSp>
      <p:sp>
        <p:nvSpPr>
          <p:cNvPr id="10" name="Rectangle 9">
            <a:extLst>
              <a:ext uri="{FF2B5EF4-FFF2-40B4-BE49-F238E27FC236}">
                <a16:creationId xmlns:a16="http://schemas.microsoft.com/office/drawing/2014/main" id="{D6580F88-9723-45D0-86FE-156A5D3843FC}"/>
              </a:ext>
            </a:extLst>
          </p:cNvPr>
          <p:cNvSpPr/>
          <p:nvPr/>
        </p:nvSpPr>
        <p:spPr>
          <a:xfrm>
            <a:off x="307067" y="3575226"/>
            <a:ext cx="1989087" cy="906226"/>
          </a:xfrm>
          <a:prstGeom prst="rect">
            <a:avLst/>
          </a:prstGeom>
        </p:spPr>
        <p:txBody>
          <a:bodyPr wrap="square">
            <a:no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Premium SSD Disks</a:t>
            </a:r>
            <a:r>
              <a:rPr kumimoji="0" lang="en-US" sz="1800" b="1" i="0" u="none" strike="noStrike" kern="1200" cap="none" spc="0" normalizeH="0" baseline="0" noProof="0" dirty="0">
                <a:ln>
                  <a:noFill/>
                </a:ln>
                <a:solidFill>
                  <a:srgbClr val="2F2F2F"/>
                </a:solidFill>
                <a:effectLst/>
                <a:uLnTx/>
                <a:uFillTx/>
                <a:latin typeface="Segoe UI Semibold" panose="020B0702040204020203" pitchFamily="34" charset="0"/>
                <a:ea typeface="+mn-ea"/>
                <a:cs typeface="Segoe UI Semibold" panose="020B0702040204020203" pitchFamily="34" charset="0"/>
              </a:rPr>
              <a:t/>
            </a:r>
            <a:br>
              <a:rPr kumimoji="0" lang="en-US" sz="1800" b="1" i="0" u="none" strike="noStrike" kern="1200" cap="none" spc="0" normalizeH="0" baseline="0" noProof="0" dirty="0">
                <a:ln>
                  <a:noFill/>
                </a:ln>
                <a:solidFill>
                  <a:srgbClr val="2F2F2F"/>
                </a:solidFill>
                <a:effectLst/>
                <a:uLnTx/>
                <a:uFillTx/>
                <a:latin typeface="Segoe UI Semibold" panose="020B0702040204020203" pitchFamily="34" charset="0"/>
                <a:ea typeface="+mn-ea"/>
                <a:cs typeface="Segoe UI Semibold" panose="020B0702040204020203" pitchFamily="34" charset="0"/>
              </a:rPr>
            </a:br>
            <a:r>
              <a:rPr kumimoji="0" lang="en-US" sz="14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Provisioned performance for Enterprise Prod</a:t>
            </a:r>
            <a:endParaRPr kumimoji="0" lang="en-US" sz="1800" b="0"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
        <p:nvSpPr>
          <p:cNvPr id="55" name="Rectangle 54">
            <a:extLst>
              <a:ext uri="{FF2B5EF4-FFF2-40B4-BE49-F238E27FC236}">
                <a16:creationId xmlns:a16="http://schemas.microsoft.com/office/drawing/2014/main" id="{FF4421A3-8FA8-4086-86E7-4FC798D3D5D4}"/>
              </a:ext>
            </a:extLst>
          </p:cNvPr>
          <p:cNvSpPr/>
          <p:nvPr/>
        </p:nvSpPr>
        <p:spPr>
          <a:xfrm>
            <a:off x="4536951" y="3581246"/>
            <a:ext cx="2081806" cy="729372"/>
          </a:xfrm>
          <a:prstGeom prst="rect">
            <a:avLst/>
          </a:prstGeom>
        </p:spPr>
        <p:txBody>
          <a:bodyPr wrap="square">
            <a:no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Semibold" panose="020B0702040204020203" pitchFamily="34" charset="0"/>
                <a:ea typeface="+mn-ea"/>
                <a:cs typeface="Segoe UI Semibold" panose="020B0702040204020203" pitchFamily="34" charset="0"/>
              </a:rPr>
              <a:t>Standard HDD Disks</a:t>
            </a:r>
            <a:r>
              <a:rPr kumimoji="0" lang="en-US" sz="1800" b="1" i="0" u="none" strike="noStrike" kern="1200" cap="none" spc="0" normalizeH="0" baseline="0" noProof="0" dirty="0">
                <a:ln>
                  <a:noFill/>
                </a:ln>
                <a:solidFill>
                  <a:srgbClr val="2F2F2F"/>
                </a:solidFill>
                <a:effectLst/>
                <a:uLnTx/>
                <a:uFillTx/>
                <a:latin typeface="Segoe UI Semibold" panose="020B0702040204020203" pitchFamily="34" charset="0"/>
                <a:ea typeface="+mn-ea"/>
                <a:cs typeface="Segoe UI Semibold" panose="020B0702040204020203" pitchFamily="34" charset="0"/>
              </a:rPr>
              <a:t/>
            </a:r>
            <a:br>
              <a:rPr kumimoji="0" lang="en-US" sz="1800" b="1" i="0" u="none" strike="noStrike" kern="1200" cap="none" spc="0" normalizeH="0" baseline="0" noProof="0" dirty="0">
                <a:ln>
                  <a:noFill/>
                </a:ln>
                <a:solidFill>
                  <a:srgbClr val="2F2F2F"/>
                </a:solidFill>
                <a:effectLst/>
                <a:uLnTx/>
                <a:uFillTx/>
                <a:latin typeface="Segoe UI Semibold" panose="020B0702040204020203" pitchFamily="34" charset="0"/>
                <a:ea typeface="+mn-ea"/>
                <a:cs typeface="Segoe UI Semibold" panose="020B0702040204020203" pitchFamily="34" charset="0"/>
              </a:rPr>
            </a:b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HDD based, </a:t>
            </a:r>
            <a:b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b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cost effective for dev-test workloads</a:t>
            </a:r>
            <a:endParaRPr kumimoji="0" lang="en-US" sz="18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endParaRPr>
          </a:p>
        </p:txBody>
      </p:sp>
      <p:grpSp>
        <p:nvGrpSpPr>
          <p:cNvPr id="66" name="Group 65">
            <a:extLst>
              <a:ext uri="{FF2B5EF4-FFF2-40B4-BE49-F238E27FC236}">
                <a16:creationId xmlns:a16="http://schemas.microsoft.com/office/drawing/2014/main" id="{D3ABB61E-A160-43D1-98F8-9BA5A59480F7}"/>
              </a:ext>
            </a:extLst>
          </p:cNvPr>
          <p:cNvGrpSpPr/>
          <p:nvPr/>
        </p:nvGrpSpPr>
        <p:grpSpPr>
          <a:xfrm>
            <a:off x="6266649" y="5039717"/>
            <a:ext cx="2560320" cy="1581912"/>
            <a:chOff x="538668" y="1410284"/>
            <a:chExt cx="2707769" cy="4001095"/>
          </a:xfrm>
          <a:solidFill>
            <a:srgbClr val="0078D7"/>
          </a:solidFill>
        </p:grpSpPr>
        <p:sp>
          <p:nvSpPr>
            <p:cNvPr id="67" name="Rectangle 66">
              <a:extLst>
                <a:ext uri="{FF2B5EF4-FFF2-40B4-BE49-F238E27FC236}">
                  <a16:creationId xmlns:a16="http://schemas.microsoft.com/office/drawing/2014/main" id="{A98A0C85-2C73-4704-98DB-EDC76E9D96DA}"/>
                </a:ext>
              </a:extLst>
            </p:cNvPr>
            <p:cNvSpPr/>
            <p:nvPr/>
          </p:nvSpPr>
          <p:spPr bwMode="auto">
            <a:xfrm>
              <a:off x="538669" y="1410284"/>
              <a:ext cx="2707768" cy="4001095"/>
            </a:xfrm>
            <a:prstGeom prst="rect">
              <a:avLst/>
            </a:prstGeom>
            <a:grpFill/>
            <a:ln w="10795" cap="flat" cmpd="sng" algn="ctr">
              <a:noFill/>
              <a:prstDash val="solid"/>
              <a:headEnd type="none" w="med" len="med"/>
              <a:tailEnd type="none" w="med" len="med"/>
            </a:ln>
            <a:effectLst/>
          </p:spPr>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4B060D7D-5889-4404-B7A2-CAA3199BCE6B}"/>
                </a:ext>
              </a:extLst>
            </p:cNvPr>
            <p:cNvSpPr/>
            <p:nvPr/>
          </p:nvSpPr>
          <p:spPr>
            <a:xfrm>
              <a:off x="538668" y="2001808"/>
              <a:ext cx="2707767" cy="2120856"/>
            </a:xfrm>
            <a:prstGeom prst="rect">
              <a:avLst/>
            </a:prstGeom>
            <a:grpFill/>
            <a:ln>
              <a:noFill/>
            </a:ln>
          </p:spPr>
          <p:txBody>
            <a:bodyPr wrap="square">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light"/>
                  <a:ea typeface="+mn-ea"/>
                  <a:cs typeface="+mn-cs"/>
                </a:rPr>
                <a:t>&lt; 1ms latency for cached operations</a:t>
              </a:r>
            </a:p>
          </p:txBody>
        </p:sp>
        <p:sp>
          <p:nvSpPr>
            <p:cNvPr id="72" name="Rectangle 71">
              <a:extLst>
                <a:ext uri="{FF2B5EF4-FFF2-40B4-BE49-F238E27FC236}">
                  <a16:creationId xmlns:a16="http://schemas.microsoft.com/office/drawing/2014/main" id="{EBB82AC5-1957-4864-BD69-A4825A67917C}"/>
                </a:ext>
              </a:extLst>
            </p:cNvPr>
            <p:cNvSpPr/>
            <p:nvPr/>
          </p:nvSpPr>
          <p:spPr>
            <a:xfrm>
              <a:off x="551625" y="4046371"/>
              <a:ext cx="2694811" cy="1077748"/>
            </a:xfrm>
            <a:prstGeom prst="rect">
              <a:avLst/>
            </a:prstGeom>
            <a:grpFill/>
            <a:ln>
              <a:noFill/>
            </a:ln>
          </p:spPr>
          <p:txBody>
            <a:bodyPr wrap="square">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light"/>
                  <a:ea typeface="+mn-ea"/>
                  <a:cs typeface="+mn-cs"/>
                </a:rPr>
                <a:t>Blob Cache technology</a:t>
              </a:r>
            </a:p>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light"/>
                  <a:ea typeface="+mn-ea"/>
                  <a:cs typeface="+mn-cs"/>
                </a:rPr>
                <a:t>Up to 160,000 IOPS</a:t>
              </a:r>
            </a:p>
          </p:txBody>
        </p:sp>
      </p:grpSp>
      <p:grpSp>
        <p:nvGrpSpPr>
          <p:cNvPr id="81" name="Group 80">
            <a:extLst>
              <a:ext uri="{FF2B5EF4-FFF2-40B4-BE49-F238E27FC236}">
                <a16:creationId xmlns:a16="http://schemas.microsoft.com/office/drawing/2014/main" id="{56395087-CB4E-4E2A-8374-B818C08BF4DC}"/>
              </a:ext>
            </a:extLst>
          </p:cNvPr>
          <p:cNvGrpSpPr/>
          <p:nvPr/>
        </p:nvGrpSpPr>
        <p:grpSpPr>
          <a:xfrm>
            <a:off x="350611" y="5039717"/>
            <a:ext cx="2560320" cy="1581912"/>
            <a:chOff x="-5385727" y="7879763"/>
            <a:chExt cx="2707988" cy="3253351"/>
          </a:xfrm>
          <a:solidFill>
            <a:srgbClr val="0078D7"/>
          </a:solidFill>
        </p:grpSpPr>
        <p:sp>
          <p:nvSpPr>
            <p:cNvPr id="82" name="Rectangle 81">
              <a:extLst>
                <a:ext uri="{FF2B5EF4-FFF2-40B4-BE49-F238E27FC236}">
                  <a16:creationId xmlns:a16="http://schemas.microsoft.com/office/drawing/2014/main" id="{364AB1CE-0149-4BAE-87C8-55FB80D93322}"/>
                </a:ext>
              </a:extLst>
            </p:cNvPr>
            <p:cNvSpPr/>
            <p:nvPr/>
          </p:nvSpPr>
          <p:spPr bwMode="auto">
            <a:xfrm>
              <a:off x="-5385507" y="7879763"/>
              <a:ext cx="2707768" cy="3253351"/>
            </a:xfrm>
            <a:prstGeom prst="rect">
              <a:avLst/>
            </a:prstGeom>
            <a:grpFill/>
            <a:ln w="10795" cap="flat" cmpd="sng" algn="ctr">
              <a:noFill/>
              <a:prstDash val="solid"/>
              <a:headEnd type="none" w="med" len="med"/>
              <a:tailEnd type="none" w="med" len="med"/>
            </a:ln>
            <a:effectLst/>
          </p:spPr>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3" name="Rectangle 82">
              <a:extLst>
                <a:ext uri="{FF2B5EF4-FFF2-40B4-BE49-F238E27FC236}">
                  <a16:creationId xmlns:a16="http://schemas.microsoft.com/office/drawing/2014/main" id="{821FE30C-428A-4F1C-BDC0-7A5A6CAE3458}"/>
                </a:ext>
              </a:extLst>
            </p:cNvPr>
            <p:cNvSpPr/>
            <p:nvPr/>
          </p:nvSpPr>
          <p:spPr>
            <a:xfrm>
              <a:off x="-5385727" y="8471285"/>
              <a:ext cx="2707988" cy="1724499"/>
            </a:xfrm>
            <a:prstGeom prst="rect">
              <a:avLst/>
            </a:prstGeom>
            <a:grpFill/>
          </p:spPr>
          <p:txBody>
            <a:bodyPr wrap="square">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light"/>
                  <a:ea typeface="+mn-ea"/>
                  <a:cs typeface="+mn-cs"/>
                </a:rPr>
                <a:t>Industry leading </a:t>
              </a:r>
              <a:r>
                <a:rPr kumimoji="0" lang="en-US" sz="1600" b="1" i="0" u="none" strike="noStrike" kern="0" cap="none" spc="0" normalizeH="0" baseline="0" noProof="0" dirty="0">
                  <a:ln>
                    <a:noFill/>
                  </a:ln>
                  <a:solidFill>
                    <a:srgbClr val="FFFFFF"/>
                  </a:solidFill>
                  <a:effectLst/>
                  <a:uLnTx/>
                  <a:uFillTx/>
                  <a:latin typeface="Segoe UI Semilight"/>
                  <a:ea typeface="+mn-ea"/>
                  <a:cs typeface="+mn-cs"/>
                </a:rPr>
                <a:t>ZERO %</a:t>
              </a:r>
              <a:r>
                <a:rPr kumimoji="0" lang="en-US" sz="1600" b="0" i="0" u="none" strike="noStrike" kern="0" cap="none" spc="0" normalizeH="0" baseline="0" noProof="0" dirty="0">
                  <a:ln>
                    <a:noFill/>
                  </a:ln>
                  <a:solidFill>
                    <a:srgbClr val="FFFFFF"/>
                  </a:solidFill>
                  <a:effectLst/>
                  <a:uLnTx/>
                  <a:uFillTx/>
                  <a:latin typeface="Segoe UI Semilight"/>
                  <a:ea typeface="+mn-ea"/>
                  <a:cs typeface="+mn-cs"/>
                </a:rPr>
                <a:t> Annual Failure Rate</a:t>
              </a:r>
            </a:p>
          </p:txBody>
        </p:sp>
        <p:sp>
          <p:nvSpPr>
            <p:cNvPr id="84" name="Rectangle 83">
              <a:extLst>
                <a:ext uri="{FF2B5EF4-FFF2-40B4-BE49-F238E27FC236}">
                  <a16:creationId xmlns:a16="http://schemas.microsoft.com/office/drawing/2014/main" id="{46E15875-EEC5-4CB2-9225-5D43CA76C7BA}"/>
                </a:ext>
              </a:extLst>
            </p:cNvPr>
            <p:cNvSpPr/>
            <p:nvPr/>
          </p:nvSpPr>
          <p:spPr>
            <a:xfrm>
              <a:off x="-5385725" y="9993813"/>
              <a:ext cx="2701078" cy="876332"/>
            </a:xfrm>
            <a:prstGeom prst="rect">
              <a:avLst/>
            </a:prstGeom>
            <a:grpFill/>
          </p:spPr>
          <p:txBody>
            <a:bodyPr wrap="square">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light"/>
                  <a:ea typeface="+mn-ea"/>
                  <a:cs typeface="+mn-cs"/>
                </a:rPr>
                <a:t>Enterprise grade durability with 3 replicas</a:t>
              </a:r>
            </a:p>
          </p:txBody>
        </p:sp>
      </p:grpSp>
      <p:grpSp>
        <p:nvGrpSpPr>
          <p:cNvPr id="90" name="Group 89">
            <a:extLst>
              <a:ext uri="{FF2B5EF4-FFF2-40B4-BE49-F238E27FC236}">
                <a16:creationId xmlns:a16="http://schemas.microsoft.com/office/drawing/2014/main" id="{7F5DB32D-CD54-4BAF-956F-3C6B64FE6776}"/>
              </a:ext>
            </a:extLst>
          </p:cNvPr>
          <p:cNvGrpSpPr/>
          <p:nvPr/>
        </p:nvGrpSpPr>
        <p:grpSpPr>
          <a:xfrm>
            <a:off x="3266857" y="5039717"/>
            <a:ext cx="2560320" cy="1581912"/>
            <a:chOff x="537842" y="1410284"/>
            <a:chExt cx="2708595" cy="4001095"/>
          </a:xfrm>
        </p:grpSpPr>
        <p:sp>
          <p:nvSpPr>
            <p:cNvPr id="91" name="Rectangle 90">
              <a:extLst>
                <a:ext uri="{FF2B5EF4-FFF2-40B4-BE49-F238E27FC236}">
                  <a16:creationId xmlns:a16="http://schemas.microsoft.com/office/drawing/2014/main" id="{6308A99E-7CCF-4257-B8C2-83D875E33029}"/>
                </a:ext>
              </a:extLst>
            </p:cNvPr>
            <p:cNvSpPr/>
            <p:nvPr/>
          </p:nvSpPr>
          <p:spPr bwMode="auto">
            <a:xfrm>
              <a:off x="538669" y="1410284"/>
              <a:ext cx="2707768" cy="4001095"/>
            </a:xfrm>
            <a:prstGeom prst="rect">
              <a:avLst/>
            </a:prstGeom>
            <a:solidFill>
              <a:srgbClr val="0078D7"/>
            </a:solidFill>
            <a:ln w="10795" cap="flat" cmpd="sng" algn="ctr">
              <a:noFill/>
              <a:prstDash val="solid"/>
              <a:headEnd type="none" w="med" len="med"/>
              <a:tailEnd type="none" w="med" len="med"/>
            </a:ln>
            <a:effectLst/>
          </p:spPr>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353535"/>
                </a:solidFill>
                <a:effectLst/>
                <a:uLnTx/>
                <a:uFillTx/>
                <a:latin typeface="Segoe UI Semilight"/>
                <a:ea typeface="Segoe UI" pitchFamily="34" charset="0"/>
                <a:cs typeface="Segoe UI" pitchFamily="34" charset="0"/>
              </a:endParaRPr>
            </a:p>
          </p:txBody>
        </p:sp>
        <p:sp>
          <p:nvSpPr>
            <p:cNvPr id="92" name="Rectangle 91">
              <a:extLst>
                <a:ext uri="{FF2B5EF4-FFF2-40B4-BE49-F238E27FC236}">
                  <a16:creationId xmlns:a16="http://schemas.microsoft.com/office/drawing/2014/main" id="{EC59B47A-50CD-43E7-9251-A1C7DB61858D}"/>
                </a:ext>
              </a:extLst>
            </p:cNvPr>
            <p:cNvSpPr/>
            <p:nvPr/>
          </p:nvSpPr>
          <p:spPr>
            <a:xfrm>
              <a:off x="537842" y="2001808"/>
              <a:ext cx="2708375" cy="1490065"/>
            </a:xfrm>
            <a:prstGeom prst="rect">
              <a:avLst/>
            </a:prstGeom>
            <a:noFill/>
            <a:ln w="10795" cap="flat" cmpd="sng" algn="ctr">
              <a:noFill/>
              <a:prstDash val="solid"/>
            </a:ln>
            <a:effectLst/>
          </p:spPr>
          <p:txBody>
            <a:bodyPr wrap="square">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light"/>
                  <a:ea typeface="+mn-ea"/>
                  <a:cs typeface="+mn-cs"/>
                </a:rPr>
                <a:t>Best in class VMs with</a:t>
              </a:r>
            </a:p>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light"/>
                  <a:ea typeface="+mn-ea"/>
                  <a:cs typeface="+mn-cs"/>
                </a:rPr>
                <a:t>High IOPS/BW</a:t>
              </a:r>
            </a:p>
          </p:txBody>
        </p:sp>
        <p:sp>
          <p:nvSpPr>
            <p:cNvPr id="93" name="Rectangle 92">
              <a:extLst>
                <a:ext uri="{FF2B5EF4-FFF2-40B4-BE49-F238E27FC236}">
                  <a16:creationId xmlns:a16="http://schemas.microsoft.com/office/drawing/2014/main" id="{A1871F7C-54EF-469A-826F-24DCE3E45C1E}"/>
                </a:ext>
              </a:extLst>
            </p:cNvPr>
            <p:cNvSpPr/>
            <p:nvPr/>
          </p:nvSpPr>
          <p:spPr>
            <a:xfrm>
              <a:off x="582264" y="4086676"/>
              <a:ext cx="2619528" cy="1176369"/>
            </a:xfrm>
            <a:prstGeom prst="rect">
              <a:avLst/>
            </a:prstGeom>
            <a:noFill/>
            <a:ln w="10795" cap="flat" cmpd="sng" algn="ctr">
              <a:noFill/>
              <a:prstDash val="solid"/>
            </a:ln>
            <a:effectLst/>
          </p:spPr>
          <p:txBody>
            <a:bodyPr wrap="square">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light"/>
                  <a:ea typeface="+mn-ea"/>
                  <a:cs typeface="+mn-cs"/>
                </a:rPr>
                <a:t>80,000 IOPS &amp; 2,000 MB/s</a:t>
              </a:r>
            </a:p>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light"/>
                  <a:ea typeface="+mn-ea"/>
                  <a:cs typeface="+mn-cs"/>
                </a:rPr>
                <a:t>Disk throughput per VM</a:t>
              </a:r>
            </a:p>
          </p:txBody>
        </p:sp>
      </p:grpSp>
      <p:grpSp>
        <p:nvGrpSpPr>
          <p:cNvPr id="43" name="Group 42">
            <a:extLst>
              <a:ext uri="{FF2B5EF4-FFF2-40B4-BE49-F238E27FC236}">
                <a16:creationId xmlns:a16="http://schemas.microsoft.com/office/drawing/2014/main" id="{C3556F69-ACFC-43E0-9033-7CE0767994A7}"/>
              </a:ext>
            </a:extLst>
          </p:cNvPr>
          <p:cNvGrpSpPr/>
          <p:nvPr/>
        </p:nvGrpSpPr>
        <p:grpSpPr>
          <a:xfrm>
            <a:off x="9191408" y="5039717"/>
            <a:ext cx="2560320" cy="1581912"/>
            <a:chOff x="537842" y="1410284"/>
            <a:chExt cx="2708595" cy="4001095"/>
          </a:xfrm>
        </p:grpSpPr>
        <p:sp>
          <p:nvSpPr>
            <p:cNvPr id="45" name="Rectangle 44">
              <a:extLst>
                <a:ext uri="{FF2B5EF4-FFF2-40B4-BE49-F238E27FC236}">
                  <a16:creationId xmlns:a16="http://schemas.microsoft.com/office/drawing/2014/main" id="{DD8084C8-3281-4FBB-B305-B91CD4AB69D1}"/>
                </a:ext>
              </a:extLst>
            </p:cNvPr>
            <p:cNvSpPr/>
            <p:nvPr/>
          </p:nvSpPr>
          <p:spPr bwMode="auto">
            <a:xfrm>
              <a:off x="538669" y="1410284"/>
              <a:ext cx="2707768" cy="4001095"/>
            </a:xfrm>
            <a:prstGeom prst="rect">
              <a:avLst/>
            </a:prstGeom>
            <a:solidFill>
              <a:srgbClr val="0078D7"/>
            </a:solidFill>
            <a:ln w="10795" cap="flat" cmpd="sng" algn="ctr">
              <a:noFill/>
              <a:prstDash val="solid"/>
              <a:headEnd type="none" w="med" len="med"/>
              <a:tailEnd type="none" w="med" len="med"/>
            </a:ln>
            <a:effectLst/>
          </p:spPr>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353535"/>
                </a:solidFill>
                <a:effectLst/>
                <a:uLnTx/>
                <a:uFillTx/>
                <a:latin typeface="Segoe UI Semilight"/>
                <a:ea typeface="Segoe UI" pitchFamily="34" charset="0"/>
                <a:cs typeface="Segoe UI" pitchFamily="34" charset="0"/>
              </a:endParaRPr>
            </a:p>
          </p:txBody>
        </p:sp>
        <p:sp>
          <p:nvSpPr>
            <p:cNvPr id="46" name="Rectangle 45">
              <a:extLst>
                <a:ext uri="{FF2B5EF4-FFF2-40B4-BE49-F238E27FC236}">
                  <a16:creationId xmlns:a16="http://schemas.microsoft.com/office/drawing/2014/main" id="{91FB1D88-9E50-4E27-8251-FC8AD5C7EE8C}"/>
                </a:ext>
              </a:extLst>
            </p:cNvPr>
            <p:cNvSpPr/>
            <p:nvPr/>
          </p:nvSpPr>
          <p:spPr>
            <a:xfrm>
              <a:off x="537842" y="2001809"/>
              <a:ext cx="2708375" cy="717350"/>
            </a:xfrm>
            <a:prstGeom prst="rect">
              <a:avLst/>
            </a:prstGeom>
            <a:noFill/>
            <a:ln w="10795" cap="flat" cmpd="sng" algn="ctr">
              <a:noFill/>
              <a:prstDash val="solid"/>
            </a:ln>
            <a:effectLst/>
          </p:spPr>
          <p:txBody>
            <a:bodyPr wrap="square">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light"/>
                  <a:ea typeface="+mn-ea"/>
                  <a:cs typeface="+mn-cs"/>
                </a:rPr>
                <a:t>Developer Support</a:t>
              </a:r>
            </a:p>
          </p:txBody>
        </p:sp>
        <p:sp>
          <p:nvSpPr>
            <p:cNvPr id="56" name="Rectangle 55">
              <a:extLst>
                <a:ext uri="{FF2B5EF4-FFF2-40B4-BE49-F238E27FC236}">
                  <a16:creationId xmlns:a16="http://schemas.microsoft.com/office/drawing/2014/main" id="{E20C8A09-A380-4287-ABC2-DF1731216A12}"/>
                </a:ext>
              </a:extLst>
            </p:cNvPr>
            <p:cNvSpPr/>
            <p:nvPr/>
          </p:nvSpPr>
          <p:spPr>
            <a:xfrm>
              <a:off x="582264" y="3059701"/>
              <a:ext cx="2619528" cy="1936842"/>
            </a:xfrm>
            <a:prstGeom prst="rect">
              <a:avLst/>
            </a:prstGeom>
            <a:noFill/>
            <a:ln w="10795" cap="flat" cmpd="sng" algn="ctr">
              <a:noFill/>
              <a:prstDash val="solid"/>
            </a:ln>
            <a:effectLst/>
          </p:spPr>
          <p:txBody>
            <a:bodyPr wrap="square">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light"/>
                  <a:ea typeface="+mn-ea"/>
                  <a:cs typeface="+mn-cs"/>
                </a:rPr>
                <a:t>REST API Support</a:t>
              </a:r>
            </a:p>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light"/>
                  <a:ea typeface="+mn-ea"/>
                  <a:cs typeface="+mn-cs"/>
                </a:rPr>
                <a:t>Easy Migration / DR / Backup</a:t>
              </a:r>
            </a:p>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Segoe UI Semilight"/>
                  <a:ea typeface="+mn-ea"/>
                  <a:cs typeface="+mn-cs"/>
                </a:rPr>
                <a:t>Rich partner ecosystem</a:t>
              </a:r>
            </a:p>
          </p:txBody>
        </p:sp>
      </p:grpSp>
      <p:sp>
        <p:nvSpPr>
          <p:cNvPr id="57" name="monitor" title="Icon of a monitor">
            <a:extLst>
              <a:ext uri="{FF2B5EF4-FFF2-40B4-BE49-F238E27FC236}">
                <a16:creationId xmlns:a16="http://schemas.microsoft.com/office/drawing/2014/main" id="{D0736F34-91E0-4426-A12A-9E2393CA2C8B}"/>
              </a:ext>
            </a:extLst>
          </p:cNvPr>
          <p:cNvSpPr>
            <a:spLocks noChangeAspect="1" noEditPoints="1"/>
          </p:cNvSpPr>
          <p:nvPr/>
        </p:nvSpPr>
        <p:spPr bwMode="auto">
          <a:xfrm>
            <a:off x="2918828" y="2078655"/>
            <a:ext cx="1183282" cy="906859"/>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ln>
            <a:headEnd/>
            <a:tailEnd/>
          </a:ln>
          <a:extLst>
            <a:ext uri="{909E8E84-426E-40DD-AFC4-6F175D3DCCD1}">
              <a14:hiddenFill xmlns:a14="http://schemas.microsoft.com/office/drawing/2010/main">
                <a:solidFill>
                  <a:srgbClr val="FFFFFF"/>
                </a:solidFill>
              </a14:hiddenFill>
            </a:ext>
          </a:extLst>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nvGrpSpPr>
          <p:cNvPr id="58" name="Group 57">
            <a:extLst>
              <a:ext uri="{FF2B5EF4-FFF2-40B4-BE49-F238E27FC236}">
                <a16:creationId xmlns:a16="http://schemas.microsoft.com/office/drawing/2014/main" id="{9A90E459-FDBB-4E42-BD5D-8743C68E7B41}"/>
              </a:ext>
            </a:extLst>
          </p:cNvPr>
          <p:cNvGrpSpPr/>
          <p:nvPr/>
        </p:nvGrpSpPr>
        <p:grpSpPr>
          <a:xfrm>
            <a:off x="2915558" y="3140320"/>
            <a:ext cx="1183281" cy="350778"/>
            <a:chOff x="3453526" y="4053245"/>
            <a:chExt cx="1568334" cy="464925"/>
          </a:xfrm>
        </p:grpSpPr>
        <p:sp>
          <p:nvSpPr>
            <p:cNvPr id="59" name="StorageOptical_E958" title="Icon of a hard disk">
              <a:extLst>
                <a:ext uri="{FF2B5EF4-FFF2-40B4-BE49-F238E27FC236}">
                  <a16:creationId xmlns:a16="http://schemas.microsoft.com/office/drawing/2014/main" id="{B4FD1A5A-F36C-487F-A3D4-F408CE3E4990}"/>
                </a:ext>
              </a:extLst>
            </p:cNvPr>
            <p:cNvSpPr>
              <a:spLocks noChangeAspect="1" noEditPoints="1"/>
            </p:cNvSpPr>
            <p:nvPr/>
          </p:nvSpPr>
          <p:spPr bwMode="auto">
            <a:xfrm>
              <a:off x="3453526" y="4053245"/>
              <a:ext cx="464814" cy="464925"/>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rgbClr val="7030A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0" name="StorageOptical_E958" title="Icon of a hard disk">
              <a:extLst>
                <a:ext uri="{FF2B5EF4-FFF2-40B4-BE49-F238E27FC236}">
                  <a16:creationId xmlns:a16="http://schemas.microsoft.com/office/drawing/2014/main" id="{727C284F-808B-46BE-A0FB-328BE803E96B}"/>
                </a:ext>
              </a:extLst>
            </p:cNvPr>
            <p:cNvSpPr>
              <a:spLocks noChangeAspect="1" noEditPoints="1"/>
            </p:cNvSpPr>
            <p:nvPr/>
          </p:nvSpPr>
          <p:spPr bwMode="auto">
            <a:xfrm>
              <a:off x="4557046" y="4053245"/>
              <a:ext cx="464814" cy="464925"/>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rgbClr val="7030A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1" name="StorageOptical_E958" title="Icon of a hard disk">
              <a:extLst>
                <a:ext uri="{FF2B5EF4-FFF2-40B4-BE49-F238E27FC236}">
                  <a16:creationId xmlns:a16="http://schemas.microsoft.com/office/drawing/2014/main" id="{748B4279-3960-4CCF-AB26-59E5F4B181F0}"/>
                </a:ext>
              </a:extLst>
            </p:cNvPr>
            <p:cNvSpPr>
              <a:spLocks noChangeAspect="1" noEditPoints="1"/>
            </p:cNvSpPr>
            <p:nvPr/>
          </p:nvSpPr>
          <p:spPr bwMode="auto">
            <a:xfrm>
              <a:off x="4005288" y="4053245"/>
              <a:ext cx="464814" cy="464925"/>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rgbClr val="7030A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grpSp>
      <p:sp>
        <p:nvSpPr>
          <p:cNvPr id="62" name="Rectangle 61">
            <a:extLst>
              <a:ext uri="{FF2B5EF4-FFF2-40B4-BE49-F238E27FC236}">
                <a16:creationId xmlns:a16="http://schemas.microsoft.com/office/drawing/2014/main" id="{57B0E5D4-3CFD-49EA-89F0-77A1687993F9}"/>
              </a:ext>
            </a:extLst>
          </p:cNvPr>
          <p:cNvSpPr/>
          <p:nvPr/>
        </p:nvSpPr>
        <p:spPr>
          <a:xfrm>
            <a:off x="2504449" y="3579983"/>
            <a:ext cx="1980391" cy="927724"/>
          </a:xfrm>
          <a:prstGeom prst="rect">
            <a:avLst/>
          </a:prstGeom>
        </p:spPr>
        <p:txBody>
          <a:bodyPr wrap="square">
            <a:no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Standard SSD Disks</a:t>
            </a:r>
            <a:r>
              <a:rPr kumimoji="0" lang="en-US" sz="1800" b="1" i="0" u="none" strike="noStrike" kern="1200" cap="none" spc="0" normalizeH="0" baseline="0" noProof="0" dirty="0">
                <a:ln>
                  <a:noFill/>
                </a:ln>
                <a:solidFill>
                  <a:srgbClr val="2F2F2F"/>
                </a:solidFill>
                <a:effectLst/>
                <a:uLnTx/>
                <a:uFillTx/>
                <a:latin typeface="Segoe UI Semibold" panose="020B0702040204020203" pitchFamily="34" charset="0"/>
                <a:ea typeface="+mn-ea"/>
                <a:cs typeface="Segoe UI Semibold" panose="020B0702040204020203" pitchFamily="34" charset="0"/>
              </a:rPr>
              <a:t/>
            </a:r>
            <a:br>
              <a:rPr kumimoji="0" lang="en-US" sz="1800" b="1" i="0" u="none" strike="noStrike" kern="1200" cap="none" spc="0" normalizeH="0" baseline="0" noProof="0" dirty="0">
                <a:ln>
                  <a:noFill/>
                </a:ln>
                <a:solidFill>
                  <a:srgbClr val="2F2F2F"/>
                </a:solidFill>
                <a:effectLst/>
                <a:uLnTx/>
                <a:uFillTx/>
                <a:latin typeface="Segoe UI Semibold" panose="020B0702040204020203" pitchFamily="34" charset="0"/>
                <a:ea typeface="+mn-ea"/>
                <a:cs typeface="Segoe UI Semibold" panose="020B0702040204020203" pitchFamily="34" charset="0"/>
              </a:rPr>
            </a:br>
            <a:r>
              <a:rPr kumimoji="0" lang="en-US" sz="1400" b="0" i="0" u="none" strike="noStrike" kern="1200" cap="none" spc="0" normalizeH="0" baseline="0" noProof="0" dirty="0">
                <a:ln>
                  <a:noFill/>
                </a:ln>
                <a:solidFill>
                  <a:srgbClr val="7030A0"/>
                </a:solidFill>
                <a:effectLst/>
                <a:uLnTx/>
                <a:uFillTx/>
                <a:latin typeface="Segoe UI" panose="020B0502040204020203" pitchFamily="34" charset="0"/>
                <a:ea typeface="+mn-ea"/>
                <a:cs typeface="Segoe UI" panose="020B0502040204020203" pitchFamily="34" charset="0"/>
              </a:rPr>
              <a:t>Cost effective performance for entry-level workloads</a:t>
            </a:r>
            <a:endParaRPr kumimoji="0" lang="en-US" sz="1800" b="0" i="0" u="none" strike="noStrike" kern="1200" cap="none" spc="0" normalizeH="0" baseline="0" noProof="0" dirty="0">
              <a:ln>
                <a:noFill/>
              </a:ln>
              <a:solidFill>
                <a:srgbClr val="7030A0"/>
              </a:solidFill>
              <a:effectLst/>
              <a:uLnTx/>
              <a:uFillTx/>
              <a:latin typeface="Segoe UI" panose="020B0502040204020203" pitchFamily="34" charset="0"/>
              <a:ea typeface="+mn-ea"/>
              <a:cs typeface="Segoe UI" panose="020B0502040204020203" pitchFamily="34" charset="0"/>
            </a:endParaRPr>
          </a:p>
        </p:txBody>
      </p:sp>
      <p:sp>
        <p:nvSpPr>
          <p:cNvPr id="7" name="TextBox 6">
            <a:extLst>
              <a:ext uri="{FF2B5EF4-FFF2-40B4-BE49-F238E27FC236}">
                <a16:creationId xmlns:a16="http://schemas.microsoft.com/office/drawing/2014/main" id="{0993CBAC-61D4-48BE-B014-5A077CB2C67C}"/>
              </a:ext>
            </a:extLst>
          </p:cNvPr>
          <p:cNvSpPr txBox="1"/>
          <p:nvPr/>
        </p:nvSpPr>
        <p:spPr>
          <a:xfrm rot="19468346">
            <a:off x="3111046" y="2264090"/>
            <a:ext cx="7671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30A0"/>
                </a:solidFill>
                <a:effectLst/>
                <a:uLnTx/>
                <a:uFillTx/>
                <a:latin typeface="Segoe UI"/>
                <a:ea typeface="+mn-ea"/>
                <a:cs typeface="+mn-cs"/>
              </a:rPr>
              <a:t>Preview</a:t>
            </a:r>
          </a:p>
        </p:txBody>
      </p:sp>
      <p:sp>
        <p:nvSpPr>
          <p:cNvPr id="63" name="TextBox 62">
            <a:extLst>
              <a:ext uri="{FF2B5EF4-FFF2-40B4-BE49-F238E27FC236}">
                <a16:creationId xmlns:a16="http://schemas.microsoft.com/office/drawing/2014/main" id="{C4F580AC-BF61-4C92-BDF3-47AA15ADB340}"/>
              </a:ext>
            </a:extLst>
          </p:cNvPr>
          <p:cNvSpPr txBox="1"/>
          <p:nvPr/>
        </p:nvSpPr>
        <p:spPr>
          <a:xfrm>
            <a:off x="8417629" y="1162050"/>
            <a:ext cx="2622394" cy="51125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Simplified Management</a:t>
            </a:r>
          </a:p>
        </p:txBody>
      </p:sp>
      <p:sp>
        <p:nvSpPr>
          <p:cNvPr id="65" name="PC1_E977" title="Icon of a desktop PC">
            <a:extLst>
              <a:ext uri="{FF2B5EF4-FFF2-40B4-BE49-F238E27FC236}">
                <a16:creationId xmlns:a16="http://schemas.microsoft.com/office/drawing/2014/main" id="{551DCA99-D6CF-47F2-AB6E-769876B45ACA}"/>
              </a:ext>
            </a:extLst>
          </p:cNvPr>
          <p:cNvSpPr>
            <a:spLocks noChangeAspect="1" noEditPoints="1"/>
          </p:cNvSpPr>
          <p:nvPr/>
        </p:nvSpPr>
        <p:spPr bwMode="auto">
          <a:xfrm>
            <a:off x="9266960" y="2279730"/>
            <a:ext cx="746309" cy="597281"/>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69" name="PC1_E977" title="Icon of a desktop PC">
            <a:extLst>
              <a:ext uri="{FF2B5EF4-FFF2-40B4-BE49-F238E27FC236}">
                <a16:creationId xmlns:a16="http://schemas.microsoft.com/office/drawing/2014/main" id="{AF360DEF-A085-4566-9000-7D6A8C179E13}"/>
              </a:ext>
            </a:extLst>
          </p:cNvPr>
          <p:cNvSpPr>
            <a:spLocks noChangeAspect="1" noEditPoints="1"/>
          </p:cNvSpPr>
          <p:nvPr/>
        </p:nvSpPr>
        <p:spPr bwMode="auto">
          <a:xfrm>
            <a:off x="10516179" y="2279730"/>
            <a:ext cx="746309" cy="597281"/>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71" name="StorageOptical_E958" title="Icon of a hard disk">
            <a:extLst>
              <a:ext uri="{FF2B5EF4-FFF2-40B4-BE49-F238E27FC236}">
                <a16:creationId xmlns:a16="http://schemas.microsoft.com/office/drawing/2014/main" id="{A61E5A78-4FB2-45EA-A363-E64ED418B52D}"/>
              </a:ext>
            </a:extLst>
          </p:cNvPr>
          <p:cNvSpPr>
            <a:spLocks noChangeAspect="1" noEditPoints="1"/>
          </p:cNvSpPr>
          <p:nvPr/>
        </p:nvSpPr>
        <p:spPr bwMode="auto">
          <a:xfrm>
            <a:off x="8442908" y="3759809"/>
            <a:ext cx="451382" cy="451490"/>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73" name="StorageOptical_E958" title="Icon of a hard disk">
            <a:extLst>
              <a:ext uri="{FF2B5EF4-FFF2-40B4-BE49-F238E27FC236}">
                <a16:creationId xmlns:a16="http://schemas.microsoft.com/office/drawing/2014/main" id="{12876DF8-2DFF-45F1-B2C4-41797F755CAF}"/>
              </a:ext>
            </a:extLst>
          </p:cNvPr>
          <p:cNvSpPr>
            <a:spLocks noChangeAspect="1" noEditPoints="1"/>
          </p:cNvSpPr>
          <p:nvPr/>
        </p:nvSpPr>
        <p:spPr bwMode="auto">
          <a:xfrm>
            <a:off x="10306660" y="3759809"/>
            <a:ext cx="451382" cy="451490"/>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ln>
            <a:headEnd/>
            <a:tailEnd/>
          </a:ln>
          <a:extLst>
            <a:ext uri="{909E8E84-426E-40DD-AFC4-6F175D3DCCD1}">
              <a14:hiddenFill xmlns:a14="http://schemas.microsoft.com/office/drawing/2010/main">
                <a:solidFill>
                  <a:srgbClr val="FFFFFF"/>
                </a:solidFill>
              </a14:hiddenFill>
            </a:ext>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74" name="TextBox 73">
            <a:extLst>
              <a:ext uri="{FF2B5EF4-FFF2-40B4-BE49-F238E27FC236}">
                <a16:creationId xmlns:a16="http://schemas.microsoft.com/office/drawing/2014/main" id="{39452A65-E38C-4556-9A07-3A872D590BE8}"/>
              </a:ext>
            </a:extLst>
          </p:cNvPr>
          <p:cNvSpPr txBox="1"/>
          <p:nvPr/>
        </p:nvSpPr>
        <p:spPr>
          <a:xfrm>
            <a:off x="8474782" y="1652888"/>
            <a:ext cx="2404207"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panose="020B0502040204020203" pitchFamily="34" charset="0"/>
                <a:ea typeface="+mn-ea"/>
                <a:cs typeface="Segoe UI" panose="020B0502040204020203" pitchFamily="34" charset="0"/>
              </a:rPr>
              <a:t>Resource Group</a:t>
            </a:r>
          </a:p>
        </p:txBody>
      </p:sp>
      <p:sp>
        <p:nvSpPr>
          <p:cNvPr id="75" name="Rectangle 74">
            <a:extLst>
              <a:ext uri="{FF2B5EF4-FFF2-40B4-BE49-F238E27FC236}">
                <a16:creationId xmlns:a16="http://schemas.microsoft.com/office/drawing/2014/main" id="{04EEB2B3-2B66-45B9-ABAF-CF2439B70D30}"/>
              </a:ext>
            </a:extLst>
          </p:cNvPr>
          <p:cNvSpPr/>
          <p:nvPr/>
        </p:nvSpPr>
        <p:spPr bwMode="auto">
          <a:xfrm>
            <a:off x="7734300" y="2026144"/>
            <a:ext cx="3790950" cy="2364654"/>
          </a:xfrm>
          <a:prstGeom prst="rect">
            <a:avLst/>
          </a:prstGeom>
          <a:no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Rectangle 84">
            <a:extLst>
              <a:ext uri="{FF2B5EF4-FFF2-40B4-BE49-F238E27FC236}">
                <a16:creationId xmlns:a16="http://schemas.microsoft.com/office/drawing/2014/main" id="{477497C7-CBDE-4720-9D10-7E8A29FD2145}"/>
              </a:ext>
            </a:extLst>
          </p:cNvPr>
          <p:cNvSpPr/>
          <p:nvPr/>
        </p:nvSpPr>
        <p:spPr>
          <a:xfrm>
            <a:off x="8123952" y="3072480"/>
            <a:ext cx="3152069" cy="507831"/>
          </a:xfrm>
          <a:prstGeom prst="rect">
            <a:avLst/>
          </a:prstGeom>
        </p:spPr>
        <p:txBody>
          <a:bodyPr wrap="square">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Semibold" panose="020B0702040204020203" pitchFamily="34" charset="0"/>
                <a:ea typeface="+mn-ea"/>
                <a:cs typeface="Segoe UI Semibold" panose="020B0702040204020203" pitchFamily="34" charset="0"/>
              </a:rPr>
              <a:t>Managed Disks</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
            </a:r>
            <a:b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b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Highly available and scalable</a:t>
            </a:r>
            <a:endParaRPr kumimoji="0" lang="en-US" sz="18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endParaRPr>
          </a:p>
        </p:txBody>
      </p:sp>
      <p:sp>
        <p:nvSpPr>
          <p:cNvPr id="68" name="PC1_E977" title="Icon of a desktop PC">
            <a:extLst>
              <a:ext uri="{FF2B5EF4-FFF2-40B4-BE49-F238E27FC236}">
                <a16:creationId xmlns:a16="http://schemas.microsoft.com/office/drawing/2014/main" id="{FAFF3FAD-BDAB-4176-A658-33E2D341B3D8}"/>
              </a:ext>
            </a:extLst>
          </p:cNvPr>
          <p:cNvSpPr>
            <a:spLocks noChangeAspect="1" noEditPoints="1"/>
          </p:cNvSpPr>
          <p:nvPr/>
        </p:nvSpPr>
        <p:spPr bwMode="auto">
          <a:xfrm>
            <a:off x="8017741" y="2279730"/>
            <a:ext cx="746309" cy="597281"/>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64" name="StorageOptical_E958" title="Icon of a hard disk">
            <a:extLst>
              <a:ext uri="{FF2B5EF4-FFF2-40B4-BE49-F238E27FC236}">
                <a16:creationId xmlns:a16="http://schemas.microsoft.com/office/drawing/2014/main" id="{2FBAF033-93FC-4E60-B0CF-931479488DB5}"/>
              </a:ext>
            </a:extLst>
          </p:cNvPr>
          <p:cNvSpPr>
            <a:spLocks noChangeAspect="1" noEditPoints="1"/>
          </p:cNvSpPr>
          <p:nvPr/>
        </p:nvSpPr>
        <p:spPr bwMode="auto">
          <a:xfrm>
            <a:off x="9374784" y="3759809"/>
            <a:ext cx="451382" cy="451490"/>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9050"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Tree>
    <p:extLst>
      <p:ext uri="{BB962C8B-B14F-4D97-AF65-F5344CB8AC3E}">
        <p14:creationId xmlns:p14="http://schemas.microsoft.com/office/powerpoint/2010/main" val="589854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10"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500"/>
                                        <p:tgtEl>
                                          <p:spTgt spid="6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fade">
                                      <p:cBhvr>
                                        <p:cTn id="60" dur="500"/>
                                        <p:tgtEl>
                                          <p:spTgt spid="7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fade">
                                      <p:cBhvr>
                                        <p:cTn id="66" dur="500"/>
                                        <p:tgtEl>
                                          <p:spTgt spid="6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fade">
                                      <p:cBhvr>
                                        <p:cTn id="74" dur="500"/>
                                        <p:tgtEl>
                                          <p:spTgt spid="8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fade">
                                      <p:cBhvr>
                                        <p:cTn id="84" dur="500"/>
                                        <p:tgtEl>
                                          <p:spTgt spid="6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4" grpId="0" animBg="1"/>
      <p:bldP spid="47" grpId="0" animBg="1"/>
      <p:bldP spid="10" grpId="0"/>
      <p:bldP spid="55" grpId="0"/>
      <p:bldP spid="57" grpId="0" animBg="1"/>
      <p:bldP spid="62" grpId="0"/>
      <p:bldP spid="7" grpId="0"/>
      <p:bldP spid="63" grpId="0"/>
      <p:bldP spid="65" grpId="0" animBg="1"/>
      <p:bldP spid="69" grpId="0" animBg="1"/>
      <p:bldP spid="71" grpId="0" animBg="1"/>
      <p:bldP spid="73" grpId="0" animBg="1"/>
      <p:bldP spid="74" grpId="0"/>
      <p:bldP spid="75" grpId="0" animBg="1"/>
      <p:bldP spid="85" grpId="0"/>
      <p:bldP spid="68" grpId="0" animBg="1"/>
      <p:bldP spid="6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141412" y="1566333"/>
            <a:ext cx="10466388" cy="5122334"/>
          </a:xfrm>
        </p:spPr>
        <p:txBody>
          <a:bodyPr numCol="2">
            <a:normAutofit/>
          </a:bodyPr>
          <a:lstStyle/>
          <a:p>
            <a:r>
              <a:rPr lang="en-US" dirty="0" smtClean="0"/>
              <a:t>Azure Experience, Training, and fun on the cheap!</a:t>
            </a:r>
          </a:p>
          <a:p>
            <a:r>
              <a:rPr lang="en-US" dirty="0" smtClean="0"/>
              <a:t>Azure Platform Overview</a:t>
            </a:r>
          </a:p>
          <a:p>
            <a:pPr lvl="1"/>
            <a:r>
              <a:rPr lang="en-US" dirty="0" smtClean="0"/>
              <a:t>Quick tour</a:t>
            </a:r>
          </a:p>
          <a:p>
            <a:pPr lvl="1"/>
            <a:r>
              <a:rPr lang="en-US" dirty="0" smtClean="0"/>
              <a:t>Rest API interface</a:t>
            </a:r>
          </a:p>
          <a:p>
            <a:pPr lvl="1"/>
            <a:r>
              <a:rPr lang="en-US" dirty="0" smtClean="0"/>
              <a:t>Compute overview</a:t>
            </a:r>
          </a:p>
          <a:p>
            <a:r>
              <a:rPr lang="en-US" dirty="0" smtClean="0"/>
              <a:t>Azure and PowerShell</a:t>
            </a:r>
          </a:p>
          <a:p>
            <a:pPr lvl="1"/>
            <a:r>
              <a:rPr lang="en-US" dirty="0" smtClean="0"/>
              <a:t>How to Locate the modules</a:t>
            </a:r>
          </a:p>
          <a:p>
            <a:pPr lvl="1"/>
            <a:r>
              <a:rPr lang="en-US" dirty="0" smtClean="0"/>
              <a:t>How to connect into Azure</a:t>
            </a:r>
          </a:p>
          <a:p>
            <a:pPr lvl="1"/>
            <a:r>
              <a:rPr lang="en-US" dirty="0" smtClean="0"/>
              <a:t>How to create a VM with PowerShell</a:t>
            </a:r>
          </a:p>
          <a:p>
            <a:pPr lvl="1"/>
            <a:r>
              <a:rPr lang="en-US" dirty="0" smtClean="0"/>
              <a:t>How to deploy a template with PowerShell</a:t>
            </a:r>
          </a:p>
          <a:p>
            <a:r>
              <a:rPr lang="en-US" dirty="0" smtClean="0"/>
              <a:t>Leveraging Azure for Automation</a:t>
            </a:r>
          </a:p>
          <a:p>
            <a:pPr lvl="1"/>
            <a:r>
              <a:rPr lang="en-US" dirty="0" smtClean="0"/>
              <a:t>Azure Automation</a:t>
            </a:r>
          </a:p>
          <a:p>
            <a:pPr lvl="2"/>
            <a:r>
              <a:rPr lang="en-US" dirty="0" smtClean="0"/>
              <a:t>DSC</a:t>
            </a:r>
          </a:p>
          <a:p>
            <a:pPr lvl="2"/>
            <a:r>
              <a:rPr lang="en-US" dirty="0" smtClean="0"/>
              <a:t>PowerShell </a:t>
            </a:r>
            <a:r>
              <a:rPr lang="en-US" dirty="0" err="1" smtClean="0"/>
              <a:t>Runbooks</a:t>
            </a:r>
            <a:endParaRPr lang="en-US" dirty="0" smtClean="0"/>
          </a:p>
          <a:p>
            <a:pPr lvl="1"/>
            <a:r>
              <a:rPr lang="en-US" dirty="0" smtClean="0"/>
              <a:t>Azure Functions</a:t>
            </a:r>
          </a:p>
          <a:p>
            <a:pPr lvl="1"/>
            <a:r>
              <a:rPr lang="en-US" dirty="0" smtClean="0"/>
              <a:t>Azure Logic Apps</a:t>
            </a:r>
          </a:p>
          <a:p>
            <a:pPr lvl="1"/>
            <a:endParaRPr lang="en-US" dirty="0" smtClean="0"/>
          </a:p>
          <a:p>
            <a:endParaRPr lang="en-US" dirty="0" smtClean="0"/>
          </a:p>
        </p:txBody>
      </p:sp>
    </p:spTree>
    <p:extLst>
      <p:ext uri="{BB962C8B-B14F-4D97-AF65-F5344CB8AC3E}">
        <p14:creationId xmlns:p14="http://schemas.microsoft.com/office/powerpoint/2010/main" val="2759940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A2B2-E7CB-4E57-A574-02D843260440}"/>
              </a:ext>
            </a:extLst>
          </p:cNvPr>
          <p:cNvSpPr>
            <a:spLocks noGrp="1"/>
          </p:cNvSpPr>
          <p:nvPr>
            <p:ph type="title" idx="4294967295"/>
          </p:nvPr>
        </p:nvSpPr>
        <p:spPr>
          <a:xfrm>
            <a:off x="3536950" y="2999459"/>
            <a:ext cx="7633660" cy="728663"/>
          </a:xfrm>
        </p:spPr>
        <p:txBody>
          <a:bodyPr/>
          <a:lstStyle/>
          <a:p>
            <a:r>
              <a:rPr lang="en-US">
                <a:solidFill>
                  <a:schemeClr val="tx1"/>
                </a:solidFill>
              </a:rPr>
              <a:t>Networking</a:t>
            </a:r>
          </a:p>
        </p:txBody>
      </p:sp>
      <p:sp>
        <p:nvSpPr>
          <p:cNvPr id="8" name="Org_ECA6" title="Icon of three boxes in a bracket chart">
            <a:extLst>
              <a:ext uri="{FF2B5EF4-FFF2-40B4-BE49-F238E27FC236}">
                <a16:creationId xmlns:a16="http://schemas.microsoft.com/office/drawing/2014/main" id="{8948136E-2165-4EBC-B6F0-A69774F27061}"/>
              </a:ext>
            </a:extLst>
          </p:cNvPr>
          <p:cNvSpPr>
            <a:spLocks noChangeAspect="1" noEditPoints="1"/>
          </p:cNvSpPr>
          <p:nvPr/>
        </p:nvSpPr>
        <p:spPr bwMode="auto">
          <a:xfrm>
            <a:off x="1796073" y="2769048"/>
            <a:ext cx="1201992" cy="1202576"/>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Tree>
    <p:extLst>
      <p:ext uri="{BB962C8B-B14F-4D97-AF65-F5344CB8AC3E}">
        <p14:creationId xmlns:p14="http://schemas.microsoft.com/office/powerpoint/2010/main" val="2670012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6EB34D3-3C0A-C447-8F4F-0D52D1984080}"/>
              </a:ext>
            </a:extLst>
          </p:cNvPr>
          <p:cNvSpPr/>
          <p:nvPr/>
        </p:nvSpPr>
        <p:spPr bwMode="auto">
          <a:xfrm>
            <a:off x="0" y="0"/>
            <a:ext cx="3429000" cy="685751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31" name="Title 2">
            <a:extLst>
              <a:ext uri="{FF2B5EF4-FFF2-40B4-BE49-F238E27FC236}">
                <a16:creationId xmlns:a16="http://schemas.microsoft.com/office/drawing/2014/main" id="{BBFE7DDB-1CE1-EB49-AB63-355886E80D45}"/>
              </a:ext>
            </a:extLst>
          </p:cNvPr>
          <p:cNvSpPr>
            <a:spLocks noGrp="1"/>
          </p:cNvSpPr>
          <p:nvPr>
            <p:ph type="title"/>
          </p:nvPr>
        </p:nvSpPr>
        <p:spPr>
          <a:xfrm>
            <a:off x="261076" y="354826"/>
            <a:ext cx="3301378" cy="899665"/>
          </a:xfrm>
        </p:spPr>
        <p:txBody>
          <a:bodyPr/>
          <a:lstStyle/>
          <a:p>
            <a:r>
              <a:rPr lang="en-US" sz="4000" dirty="0" smtClean="0"/>
              <a:t>Native</a:t>
            </a:r>
            <a:br>
              <a:rPr lang="en-US" sz="4000" dirty="0" smtClean="0"/>
            </a:br>
            <a:r>
              <a:rPr lang="en-US" sz="4000" dirty="0" smtClean="0"/>
              <a:t>N</a:t>
            </a:r>
            <a:r>
              <a:rPr lang="en-US" sz="4000" dirty="0" smtClean="0">
                <a:solidFill>
                  <a:schemeClr val="bg1"/>
                </a:solidFill>
              </a:rPr>
              <a:t>etworking </a:t>
            </a:r>
            <a:r>
              <a:rPr lang="en-US" sz="4000" dirty="0">
                <a:solidFill>
                  <a:schemeClr val="bg1"/>
                </a:solidFill>
              </a:rPr>
              <a:t>infrastructure services </a:t>
            </a:r>
            <a:r>
              <a:rPr lang="en-US" sz="4000" dirty="0" smtClean="0">
                <a:solidFill>
                  <a:schemeClr val="bg1"/>
                </a:solidFill>
              </a:rPr>
              <a:t>available in Azure Platform</a:t>
            </a:r>
            <a:endParaRPr lang="en-US" sz="4000" dirty="0">
              <a:solidFill>
                <a:schemeClr val="bg1"/>
              </a:solidFill>
            </a:endParaRPr>
          </a:p>
        </p:txBody>
      </p:sp>
      <p:grpSp>
        <p:nvGrpSpPr>
          <p:cNvPr id="3" name="Group 2">
            <a:extLst>
              <a:ext uri="{FF2B5EF4-FFF2-40B4-BE49-F238E27FC236}">
                <a16:creationId xmlns:a16="http://schemas.microsoft.com/office/drawing/2014/main" id="{F1B54248-D6D9-4126-ADAD-B1FB7F615C63}"/>
              </a:ext>
            </a:extLst>
          </p:cNvPr>
          <p:cNvGrpSpPr/>
          <p:nvPr/>
        </p:nvGrpSpPr>
        <p:grpSpPr>
          <a:xfrm>
            <a:off x="6556820" y="379792"/>
            <a:ext cx="2286000" cy="1993432"/>
            <a:chOff x="6556820" y="379792"/>
            <a:chExt cx="2286000" cy="1993432"/>
          </a:xfrm>
        </p:grpSpPr>
        <p:sp>
          <p:nvSpPr>
            <p:cNvPr id="7" name="TextBox 6">
              <a:extLst>
                <a:ext uri="{FF2B5EF4-FFF2-40B4-BE49-F238E27FC236}">
                  <a16:creationId xmlns:a16="http://schemas.microsoft.com/office/drawing/2014/main" id="{EE87CACE-0DFE-4CE1-90FC-6D5D583EAF77}"/>
                </a:ext>
              </a:extLst>
            </p:cNvPr>
            <p:cNvSpPr txBox="1"/>
            <p:nvPr/>
          </p:nvSpPr>
          <p:spPr>
            <a:xfrm>
              <a:off x="6556820" y="1042819"/>
              <a:ext cx="2286000" cy="1330405"/>
            </a:xfrm>
            <a:prstGeom prst="rect">
              <a:avLst/>
            </a:prstGeom>
            <a:noFill/>
          </p:spPr>
          <p:txBody>
            <a:bodyPr wrap="square" lIns="175761" tIns="140609" rIns="175761" bIns="140609" rtlCol="0">
              <a:spAutoFit/>
            </a:bodyPr>
            <a:lstStyle/>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Load Balancer</a:t>
              </a:r>
            </a:p>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Deliver high availability and network performance to your applications</a:t>
              </a:r>
            </a:p>
          </p:txBody>
        </p:sp>
        <p:pic>
          <p:nvPicPr>
            <p:cNvPr id="54" name="Picture 53">
              <a:extLst>
                <a:ext uri="{FF2B5EF4-FFF2-40B4-BE49-F238E27FC236}">
                  <a16:creationId xmlns:a16="http://schemas.microsoft.com/office/drawing/2014/main" id="{CD58385A-1F44-4C7D-8917-EA3501F2BAE2}"/>
                </a:ext>
              </a:extLst>
            </p:cNvPr>
            <p:cNvPicPr>
              <a:picLocks noChangeAspect="1"/>
            </p:cNvPicPr>
            <p:nvPr/>
          </p:nvPicPr>
          <p:blipFill>
            <a:blip r:embed="rId3" cstate="hq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416654" y="379792"/>
              <a:ext cx="566331" cy="566331"/>
            </a:xfrm>
            <a:prstGeom prst="rect">
              <a:avLst/>
            </a:prstGeom>
          </p:spPr>
        </p:pic>
      </p:grpSp>
      <p:grpSp>
        <p:nvGrpSpPr>
          <p:cNvPr id="17" name="Group 16">
            <a:extLst>
              <a:ext uri="{FF2B5EF4-FFF2-40B4-BE49-F238E27FC236}">
                <a16:creationId xmlns:a16="http://schemas.microsoft.com/office/drawing/2014/main" id="{D9FE383B-73B5-4C21-BBC9-7A71E110CB09}"/>
              </a:ext>
            </a:extLst>
          </p:cNvPr>
          <p:cNvGrpSpPr/>
          <p:nvPr/>
        </p:nvGrpSpPr>
        <p:grpSpPr>
          <a:xfrm>
            <a:off x="9736899" y="2854536"/>
            <a:ext cx="2286000" cy="1997709"/>
            <a:chOff x="9807941" y="2933445"/>
            <a:chExt cx="2286000" cy="1997709"/>
          </a:xfrm>
        </p:grpSpPr>
        <p:sp>
          <p:nvSpPr>
            <p:cNvPr id="11" name="TextBox 10">
              <a:extLst>
                <a:ext uri="{FF2B5EF4-FFF2-40B4-BE49-F238E27FC236}">
                  <a16:creationId xmlns:a16="http://schemas.microsoft.com/office/drawing/2014/main" id="{DA73D96E-4DBB-4747-9ED2-BB7EEBEE309C}"/>
                </a:ext>
              </a:extLst>
            </p:cNvPr>
            <p:cNvSpPr txBox="1"/>
            <p:nvPr/>
          </p:nvSpPr>
          <p:spPr>
            <a:xfrm>
              <a:off x="9807941" y="3600749"/>
              <a:ext cx="2286000" cy="1330405"/>
            </a:xfrm>
            <a:prstGeom prst="rect">
              <a:avLst/>
            </a:prstGeom>
            <a:noFill/>
          </p:spPr>
          <p:txBody>
            <a:bodyPr wrap="square" lIns="175761" tIns="140609" rIns="175761" bIns="140609" rtlCol="0">
              <a:spAutoFit/>
            </a:bodyPr>
            <a:lstStyle/>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Content Delivery Network</a:t>
              </a:r>
            </a:p>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Ensure secure, reliable content delivery </a:t>
              </a:r>
              <a:b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with broad global reach</a:t>
              </a:r>
            </a:p>
          </p:txBody>
        </p:sp>
        <p:pic>
          <p:nvPicPr>
            <p:cNvPr id="55" name="Picture 54">
              <a:extLst>
                <a:ext uri="{FF2B5EF4-FFF2-40B4-BE49-F238E27FC236}">
                  <a16:creationId xmlns:a16="http://schemas.microsoft.com/office/drawing/2014/main" id="{0AE61A9D-C890-4EED-949F-B824220D19BE}"/>
                </a:ext>
              </a:extLst>
            </p:cNvPr>
            <p:cNvPicPr>
              <a:picLocks noChangeAspect="1"/>
            </p:cNvPicPr>
            <p:nvPr/>
          </p:nvPicPr>
          <p:blipFill>
            <a:blip r:embed="rId4" cstate="hq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562747" y="2933445"/>
              <a:ext cx="667307" cy="667304"/>
            </a:xfrm>
            <a:prstGeom prst="rect">
              <a:avLst/>
            </a:prstGeom>
          </p:spPr>
        </p:pic>
      </p:grpSp>
      <p:grpSp>
        <p:nvGrpSpPr>
          <p:cNvPr id="13" name="Group 12">
            <a:extLst>
              <a:ext uri="{FF2B5EF4-FFF2-40B4-BE49-F238E27FC236}">
                <a16:creationId xmlns:a16="http://schemas.microsoft.com/office/drawing/2014/main" id="{BD526D3B-E83B-429F-9456-9BA8ABA0CD12}"/>
              </a:ext>
            </a:extLst>
          </p:cNvPr>
          <p:cNvGrpSpPr/>
          <p:nvPr/>
        </p:nvGrpSpPr>
        <p:grpSpPr>
          <a:xfrm>
            <a:off x="8688161" y="379791"/>
            <a:ext cx="2286000" cy="2264276"/>
            <a:chOff x="8688161" y="379791"/>
            <a:chExt cx="2286000" cy="2264276"/>
          </a:xfrm>
        </p:grpSpPr>
        <p:sp>
          <p:nvSpPr>
            <p:cNvPr id="10" name="TextBox 9">
              <a:extLst>
                <a:ext uri="{FF2B5EF4-FFF2-40B4-BE49-F238E27FC236}">
                  <a16:creationId xmlns:a16="http://schemas.microsoft.com/office/drawing/2014/main" id="{1D3068DD-705F-4679-8556-21CC372D213C}"/>
                </a:ext>
              </a:extLst>
            </p:cNvPr>
            <p:cNvSpPr txBox="1"/>
            <p:nvPr/>
          </p:nvSpPr>
          <p:spPr>
            <a:xfrm>
              <a:off x="8688161" y="1042819"/>
              <a:ext cx="2286000" cy="1601248"/>
            </a:xfrm>
            <a:prstGeom prst="rect">
              <a:avLst/>
            </a:prstGeom>
            <a:noFill/>
          </p:spPr>
          <p:txBody>
            <a:bodyPr wrap="square" lIns="175761" tIns="140609" rIns="175761" bIns="140609" rtlCol="0" anchor="t">
              <a:spAutoFit/>
            </a:bodyPr>
            <a:lstStyle/>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Application Gateway/WAF</a:t>
              </a:r>
            </a:p>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Build scalable and highly-available web front ends in Azure </a:t>
              </a:r>
            </a:p>
            <a:p>
              <a:pPr marL="0" marR="0" lvl="0" indent="0" algn="ctr" defTabSz="896354" rtl="0" eaLnBrk="1" fontAlgn="auto" latinLnBrk="0" hangingPunct="1">
                <a:lnSpc>
                  <a:spcPct val="90000"/>
                </a:lnSpc>
                <a:spcBef>
                  <a:spcPts val="0"/>
                </a:spcBef>
                <a:spcAft>
                  <a:spcPts val="576"/>
                </a:spcAft>
                <a:buClrTx/>
                <a:buSzTx/>
                <a:buFontTx/>
                <a:buNone/>
                <a:tabLst/>
                <a:defRPr/>
              </a:pPr>
              <a:endParaRPr kumimoji="0" lang="en-US" sz="1400" b="1" i="0" u="none" strike="noStrike" kern="1200" cap="none" spc="0" normalizeH="0" baseline="0" noProof="0">
                <a:ln>
                  <a:noFill/>
                </a:ln>
                <a:solidFill>
                  <a:srgbClr val="3E3D4D"/>
                </a:solidFill>
                <a:effectLst/>
                <a:uLnTx/>
                <a:uFillTx/>
                <a:latin typeface="Segoe UI"/>
                <a:ea typeface="+mn-ea"/>
                <a:cs typeface="Segoe UI" panose="020B0502040204020203" pitchFamily="34" charset="0"/>
              </a:endParaRPr>
            </a:p>
          </p:txBody>
        </p:sp>
        <p:pic>
          <p:nvPicPr>
            <p:cNvPr id="56" name="Picture 55">
              <a:extLst>
                <a:ext uri="{FF2B5EF4-FFF2-40B4-BE49-F238E27FC236}">
                  <a16:creationId xmlns:a16="http://schemas.microsoft.com/office/drawing/2014/main" id="{C773601B-EE21-44C8-81EF-6F817438BC1E}"/>
                </a:ext>
              </a:extLst>
            </p:cNvPr>
            <p:cNvPicPr>
              <a:picLocks noChangeAspect="1"/>
            </p:cNvPicPr>
            <p:nvPr/>
          </p:nvPicPr>
          <p:blipFill>
            <a:blip r:embed="rId5" cstate="hq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560680" y="379791"/>
              <a:ext cx="566331" cy="566331"/>
            </a:xfrm>
            <a:prstGeom prst="rect">
              <a:avLst/>
            </a:prstGeom>
          </p:spPr>
        </p:pic>
      </p:grpSp>
      <p:grpSp>
        <p:nvGrpSpPr>
          <p:cNvPr id="16" name="Group 15">
            <a:extLst>
              <a:ext uri="{FF2B5EF4-FFF2-40B4-BE49-F238E27FC236}">
                <a16:creationId xmlns:a16="http://schemas.microsoft.com/office/drawing/2014/main" id="{875759BB-C12E-4FFA-A1D2-B92B5E00272C}"/>
              </a:ext>
            </a:extLst>
          </p:cNvPr>
          <p:cNvGrpSpPr/>
          <p:nvPr/>
        </p:nvGrpSpPr>
        <p:grpSpPr>
          <a:xfrm>
            <a:off x="7557846" y="2956062"/>
            <a:ext cx="2286000" cy="1595231"/>
            <a:chOff x="7557846" y="2956062"/>
            <a:chExt cx="2286000" cy="1595231"/>
          </a:xfrm>
        </p:grpSpPr>
        <p:sp>
          <p:nvSpPr>
            <p:cNvPr id="8" name="TextBox 7">
              <a:extLst>
                <a:ext uri="{FF2B5EF4-FFF2-40B4-BE49-F238E27FC236}">
                  <a16:creationId xmlns:a16="http://schemas.microsoft.com/office/drawing/2014/main" id="{5F5AFAC7-8CBD-40A4-86B6-995E0D357E20}"/>
                </a:ext>
              </a:extLst>
            </p:cNvPr>
            <p:cNvSpPr txBox="1"/>
            <p:nvPr/>
          </p:nvSpPr>
          <p:spPr>
            <a:xfrm>
              <a:off x="7557846" y="3608687"/>
              <a:ext cx="2286000" cy="942606"/>
            </a:xfrm>
            <a:prstGeom prst="rect">
              <a:avLst/>
            </a:prstGeom>
            <a:noFill/>
          </p:spPr>
          <p:txBody>
            <a:bodyPr wrap="square" lIns="175761" tIns="140609" rIns="175761" bIns="140609" rtlCol="0">
              <a:spAutoFit/>
            </a:bodyPr>
            <a:lstStyle/>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Azure DNS</a:t>
              </a:r>
            </a:p>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Host your DNS </a:t>
              </a:r>
              <a:b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domain in Azure</a:t>
              </a:r>
            </a:p>
          </p:txBody>
        </p:sp>
        <p:pic>
          <p:nvPicPr>
            <p:cNvPr id="57" name="Picture 56">
              <a:extLst>
                <a:ext uri="{FF2B5EF4-FFF2-40B4-BE49-F238E27FC236}">
                  <a16:creationId xmlns:a16="http://schemas.microsoft.com/office/drawing/2014/main" id="{74F7E149-3253-4847-BA26-58AB34F6C414}"/>
                </a:ext>
              </a:extLst>
            </p:cNvPr>
            <p:cNvPicPr>
              <a:picLocks noChangeAspect="1"/>
            </p:cNvPicPr>
            <p:nvPr/>
          </p:nvPicPr>
          <p:blipFill>
            <a:blip r:embed="rId6" cstate="hq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404995" y="2956062"/>
              <a:ext cx="566331" cy="566331"/>
            </a:xfrm>
            <a:prstGeom prst="rect">
              <a:avLst/>
            </a:prstGeom>
          </p:spPr>
        </p:pic>
      </p:grpSp>
      <p:grpSp>
        <p:nvGrpSpPr>
          <p:cNvPr id="18" name="Group 17">
            <a:extLst>
              <a:ext uri="{FF2B5EF4-FFF2-40B4-BE49-F238E27FC236}">
                <a16:creationId xmlns:a16="http://schemas.microsoft.com/office/drawing/2014/main" id="{C7463F65-1951-4170-A02E-F3AE1368929B}"/>
              </a:ext>
            </a:extLst>
          </p:cNvPr>
          <p:cNvGrpSpPr/>
          <p:nvPr/>
        </p:nvGrpSpPr>
        <p:grpSpPr>
          <a:xfrm>
            <a:off x="4425478" y="5107280"/>
            <a:ext cx="2286000" cy="1800106"/>
            <a:chOff x="4425478" y="5107280"/>
            <a:chExt cx="2286000" cy="1800106"/>
          </a:xfrm>
        </p:grpSpPr>
        <p:sp>
          <p:nvSpPr>
            <p:cNvPr id="6" name="TextBox 5">
              <a:extLst>
                <a:ext uri="{FF2B5EF4-FFF2-40B4-BE49-F238E27FC236}">
                  <a16:creationId xmlns:a16="http://schemas.microsoft.com/office/drawing/2014/main" id="{073AA9B7-EB44-4496-B816-155F764895E1}"/>
                </a:ext>
              </a:extLst>
            </p:cNvPr>
            <p:cNvSpPr txBox="1"/>
            <p:nvPr/>
          </p:nvSpPr>
          <p:spPr>
            <a:xfrm>
              <a:off x="4425478" y="5770881"/>
              <a:ext cx="2286000" cy="1136505"/>
            </a:xfrm>
            <a:prstGeom prst="rect">
              <a:avLst/>
            </a:prstGeom>
            <a:noFill/>
          </p:spPr>
          <p:txBody>
            <a:bodyPr wrap="square" lIns="175761" tIns="140609" rIns="175761" bIns="140609" rtlCol="0">
              <a:spAutoFit/>
            </a:bodyPr>
            <a:lstStyle/>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Traffic Manager</a:t>
              </a:r>
            </a:p>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Route incoming traffic for high performance and availability</a:t>
              </a:r>
            </a:p>
          </p:txBody>
        </p:sp>
        <p:pic>
          <p:nvPicPr>
            <p:cNvPr id="58" name="Picture 57">
              <a:extLst>
                <a:ext uri="{FF2B5EF4-FFF2-40B4-BE49-F238E27FC236}">
                  <a16:creationId xmlns:a16="http://schemas.microsoft.com/office/drawing/2014/main" id="{CF98883C-8500-4CDE-9A1D-408AAD5EBD44}"/>
                </a:ext>
              </a:extLst>
            </p:cNvPr>
            <p:cNvPicPr>
              <a:picLocks noChangeAspect="1"/>
            </p:cNvPicPr>
            <p:nvPr/>
          </p:nvPicPr>
          <p:blipFill>
            <a:blip r:embed="rId7" cstate="hq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85312" y="5107280"/>
              <a:ext cx="566331" cy="566329"/>
            </a:xfrm>
            <a:prstGeom prst="rect">
              <a:avLst/>
            </a:prstGeom>
          </p:spPr>
        </p:pic>
      </p:grpSp>
      <p:grpSp>
        <p:nvGrpSpPr>
          <p:cNvPr id="2" name="Group 1">
            <a:extLst>
              <a:ext uri="{FF2B5EF4-FFF2-40B4-BE49-F238E27FC236}">
                <a16:creationId xmlns:a16="http://schemas.microsoft.com/office/drawing/2014/main" id="{97BAEF22-612C-4FA7-BA30-0DC4F230DA78}"/>
              </a:ext>
            </a:extLst>
          </p:cNvPr>
          <p:cNvGrpSpPr/>
          <p:nvPr/>
        </p:nvGrpSpPr>
        <p:grpSpPr>
          <a:xfrm>
            <a:off x="4269716" y="353306"/>
            <a:ext cx="2286000" cy="2284532"/>
            <a:chOff x="4425478" y="476490"/>
            <a:chExt cx="2286000" cy="2284532"/>
          </a:xfrm>
        </p:grpSpPr>
        <p:sp>
          <p:nvSpPr>
            <p:cNvPr id="4" name="TextBox 3">
              <a:extLst>
                <a:ext uri="{FF2B5EF4-FFF2-40B4-BE49-F238E27FC236}">
                  <a16:creationId xmlns:a16="http://schemas.microsoft.com/office/drawing/2014/main" id="{F031BA82-8C7D-404E-B1D5-62C73050357C}"/>
                </a:ext>
              </a:extLst>
            </p:cNvPr>
            <p:cNvSpPr txBox="1"/>
            <p:nvPr/>
          </p:nvSpPr>
          <p:spPr>
            <a:xfrm>
              <a:off x="4425478" y="1042819"/>
              <a:ext cx="2286000" cy="1718203"/>
            </a:xfrm>
            <a:prstGeom prst="rect">
              <a:avLst/>
            </a:prstGeom>
            <a:noFill/>
          </p:spPr>
          <p:txBody>
            <a:bodyPr wrap="square" lIns="175761" tIns="140609" rIns="175761" bIns="140609" rtlCol="0" anchor="t">
              <a:spAutoFit/>
            </a:bodyPr>
            <a:lstStyle/>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Virtual Network</a:t>
              </a:r>
            </a:p>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Provision private networks, optionally connect to on premise datacenters. NSG, User Defined Routes, &amp; IP addresses.</a:t>
              </a:r>
            </a:p>
          </p:txBody>
        </p:sp>
        <p:pic>
          <p:nvPicPr>
            <p:cNvPr id="59" name="Picture 58">
              <a:extLst>
                <a:ext uri="{FF2B5EF4-FFF2-40B4-BE49-F238E27FC236}">
                  <a16:creationId xmlns:a16="http://schemas.microsoft.com/office/drawing/2014/main" id="{815C9863-4477-40A7-BCA2-8043DC4DE452}"/>
                </a:ext>
              </a:extLst>
            </p:cNvPr>
            <p:cNvPicPr>
              <a:picLocks noChangeAspect="1"/>
            </p:cNvPicPr>
            <p:nvPr/>
          </p:nvPicPr>
          <p:blipFill>
            <a:blip r:embed="rId8" cstate="hq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79893" y="476490"/>
              <a:ext cx="566331" cy="566329"/>
            </a:xfrm>
            <a:prstGeom prst="rect">
              <a:avLst/>
            </a:prstGeom>
          </p:spPr>
        </p:pic>
      </p:grpSp>
      <p:grpSp>
        <p:nvGrpSpPr>
          <p:cNvPr id="14" name="Group 13">
            <a:extLst>
              <a:ext uri="{FF2B5EF4-FFF2-40B4-BE49-F238E27FC236}">
                <a16:creationId xmlns:a16="http://schemas.microsoft.com/office/drawing/2014/main" id="{C67CD803-B0C3-4B91-B0FB-C3E1C56CC1CF}"/>
              </a:ext>
            </a:extLst>
          </p:cNvPr>
          <p:cNvGrpSpPr/>
          <p:nvPr/>
        </p:nvGrpSpPr>
        <p:grpSpPr>
          <a:xfrm>
            <a:off x="3535523" y="2924805"/>
            <a:ext cx="2286000" cy="1812449"/>
            <a:chOff x="3535523" y="2924805"/>
            <a:chExt cx="2286000" cy="1812449"/>
          </a:xfrm>
        </p:grpSpPr>
        <p:sp>
          <p:nvSpPr>
            <p:cNvPr id="32" name="TextBox 31">
              <a:extLst>
                <a:ext uri="{FF2B5EF4-FFF2-40B4-BE49-F238E27FC236}">
                  <a16:creationId xmlns:a16="http://schemas.microsoft.com/office/drawing/2014/main" id="{246E6CF2-AE11-AF48-809D-9244ED2DC6FE}"/>
                </a:ext>
              </a:extLst>
            </p:cNvPr>
            <p:cNvSpPr txBox="1"/>
            <p:nvPr/>
          </p:nvSpPr>
          <p:spPr>
            <a:xfrm>
              <a:off x="3535523" y="3600749"/>
              <a:ext cx="2286000" cy="1136505"/>
            </a:xfrm>
            <a:prstGeom prst="rect">
              <a:avLst/>
            </a:prstGeom>
            <a:noFill/>
          </p:spPr>
          <p:txBody>
            <a:bodyPr wrap="square" lIns="175761" tIns="140609" rIns="175761" bIns="140609" rtlCol="0">
              <a:spAutoFit/>
            </a:bodyPr>
            <a:lstStyle/>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DDoS Protection</a:t>
              </a:r>
            </a:p>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Protect your Azure resources from </a:t>
              </a:r>
              <a:b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DDoS attacks</a:t>
              </a:r>
            </a:p>
          </p:txBody>
        </p:sp>
        <p:pic>
          <p:nvPicPr>
            <p:cNvPr id="60" name="Picture 59">
              <a:extLst>
                <a:ext uri="{FF2B5EF4-FFF2-40B4-BE49-F238E27FC236}">
                  <a16:creationId xmlns:a16="http://schemas.microsoft.com/office/drawing/2014/main" id="{68D990B6-3119-457B-AA14-65190214A03A}"/>
                </a:ext>
              </a:extLst>
            </p:cNvPr>
            <p:cNvPicPr>
              <a:picLocks noChangeAspect="1"/>
            </p:cNvPicPr>
            <p:nvPr/>
          </p:nvPicPr>
          <p:blipFill>
            <a:blip r:embed="rId9">
              <a:duotone>
                <a:prstClr val="black"/>
                <a:schemeClr val="accent1">
                  <a:tint val="45000"/>
                  <a:satMod val="400000"/>
                </a:schemeClr>
              </a:duotone>
            </a:blip>
            <a:stretch>
              <a:fillRect/>
            </a:stretch>
          </p:blipFill>
          <p:spPr>
            <a:xfrm>
              <a:off x="4365448" y="2924805"/>
              <a:ext cx="626150" cy="662983"/>
            </a:xfrm>
            <a:prstGeom prst="rect">
              <a:avLst/>
            </a:prstGeom>
          </p:spPr>
        </p:pic>
      </p:grpSp>
      <p:grpSp>
        <p:nvGrpSpPr>
          <p:cNvPr id="23" name="Group 22">
            <a:extLst>
              <a:ext uri="{FF2B5EF4-FFF2-40B4-BE49-F238E27FC236}">
                <a16:creationId xmlns:a16="http://schemas.microsoft.com/office/drawing/2014/main" id="{5656E4B9-C4BA-4DE9-92ED-B44178DE61A7}"/>
              </a:ext>
            </a:extLst>
          </p:cNvPr>
          <p:cNvGrpSpPr/>
          <p:nvPr/>
        </p:nvGrpSpPr>
        <p:grpSpPr>
          <a:xfrm>
            <a:off x="8688161" y="5107280"/>
            <a:ext cx="2286000" cy="1800106"/>
            <a:chOff x="8688161" y="5107280"/>
            <a:chExt cx="2286000" cy="1800106"/>
          </a:xfrm>
        </p:grpSpPr>
        <p:sp>
          <p:nvSpPr>
            <p:cNvPr id="12" name="TextBox 11">
              <a:extLst>
                <a:ext uri="{FF2B5EF4-FFF2-40B4-BE49-F238E27FC236}">
                  <a16:creationId xmlns:a16="http://schemas.microsoft.com/office/drawing/2014/main" id="{6B409CA5-6DBB-4D69-9892-9292C6EFCA90}"/>
                </a:ext>
              </a:extLst>
            </p:cNvPr>
            <p:cNvSpPr txBox="1"/>
            <p:nvPr/>
          </p:nvSpPr>
          <p:spPr>
            <a:xfrm>
              <a:off x="8688161" y="5770881"/>
              <a:ext cx="2286000" cy="1136505"/>
            </a:xfrm>
            <a:prstGeom prst="rect">
              <a:avLst/>
            </a:prstGeom>
            <a:noFill/>
          </p:spPr>
          <p:txBody>
            <a:bodyPr wrap="square" lIns="175761" tIns="140609" rIns="175761" bIns="140609" rtlCol="0">
              <a:spAutoFit/>
            </a:bodyPr>
            <a:lstStyle/>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Network Watcher</a:t>
              </a:r>
            </a:p>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Network performance monitoring and diagnostics solution</a:t>
              </a:r>
            </a:p>
          </p:txBody>
        </p:sp>
        <p:pic>
          <p:nvPicPr>
            <p:cNvPr id="61" name="Picture 60">
              <a:extLst>
                <a:ext uri="{FF2B5EF4-FFF2-40B4-BE49-F238E27FC236}">
                  <a16:creationId xmlns:a16="http://schemas.microsoft.com/office/drawing/2014/main" id="{F067683C-F28A-4A86-A817-125D6CD49061}"/>
                </a:ext>
              </a:extLst>
            </p:cNvPr>
            <p:cNvPicPr>
              <a:picLocks noChangeAspect="1"/>
            </p:cNvPicPr>
            <p:nvPr/>
          </p:nvPicPr>
          <p:blipFill>
            <a:blip r:embed="rId10">
              <a:duotone>
                <a:prstClr val="black"/>
                <a:schemeClr val="accent1">
                  <a:tint val="45000"/>
                  <a:satMod val="400000"/>
                </a:schemeClr>
              </a:duotone>
            </a:blip>
            <a:stretch>
              <a:fillRect/>
            </a:stretch>
          </p:blipFill>
          <p:spPr>
            <a:xfrm>
              <a:off x="9457055" y="5107280"/>
              <a:ext cx="596024" cy="608188"/>
            </a:xfrm>
            <a:prstGeom prst="rect">
              <a:avLst/>
            </a:prstGeom>
          </p:spPr>
        </p:pic>
      </p:grpSp>
      <p:grpSp>
        <p:nvGrpSpPr>
          <p:cNvPr id="22" name="Group 21">
            <a:extLst>
              <a:ext uri="{FF2B5EF4-FFF2-40B4-BE49-F238E27FC236}">
                <a16:creationId xmlns:a16="http://schemas.microsoft.com/office/drawing/2014/main" id="{D51D4114-7910-4BE4-98A0-30D1FD2E3EB2}"/>
              </a:ext>
            </a:extLst>
          </p:cNvPr>
          <p:cNvGrpSpPr/>
          <p:nvPr/>
        </p:nvGrpSpPr>
        <p:grpSpPr>
          <a:xfrm>
            <a:off x="6556820" y="5149139"/>
            <a:ext cx="2286000" cy="1758247"/>
            <a:chOff x="6556820" y="5149139"/>
            <a:chExt cx="2286000" cy="1758247"/>
          </a:xfrm>
        </p:grpSpPr>
        <p:sp>
          <p:nvSpPr>
            <p:cNvPr id="9" name="TextBox 8">
              <a:extLst>
                <a:ext uri="{FF2B5EF4-FFF2-40B4-BE49-F238E27FC236}">
                  <a16:creationId xmlns:a16="http://schemas.microsoft.com/office/drawing/2014/main" id="{D6AE7513-BDA6-4DE2-B370-5375C4AA92D7}"/>
                </a:ext>
              </a:extLst>
            </p:cNvPr>
            <p:cNvSpPr txBox="1"/>
            <p:nvPr/>
          </p:nvSpPr>
          <p:spPr>
            <a:xfrm>
              <a:off x="6556820" y="5770881"/>
              <a:ext cx="2286000" cy="1136505"/>
            </a:xfrm>
            <a:prstGeom prst="rect">
              <a:avLst/>
            </a:prstGeom>
            <a:noFill/>
          </p:spPr>
          <p:txBody>
            <a:bodyPr wrap="square" lIns="175761" tIns="140609" rIns="175761" bIns="140609" rtlCol="0">
              <a:spAutoFit/>
            </a:bodyPr>
            <a:lstStyle/>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ExpressRoute</a:t>
              </a:r>
            </a:p>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Dedicated private network fiber connections to Azure</a:t>
              </a:r>
            </a:p>
          </p:txBody>
        </p:sp>
        <p:pic>
          <p:nvPicPr>
            <p:cNvPr id="62" name="Picture 61">
              <a:extLst>
                <a:ext uri="{FF2B5EF4-FFF2-40B4-BE49-F238E27FC236}">
                  <a16:creationId xmlns:a16="http://schemas.microsoft.com/office/drawing/2014/main" id="{29C84AB5-F241-4918-8464-9C329643E448}"/>
                </a:ext>
              </a:extLst>
            </p:cNvPr>
            <p:cNvPicPr>
              <a:picLocks noChangeAspect="1"/>
            </p:cNvPicPr>
            <p:nvPr/>
          </p:nvPicPr>
          <p:blipFill>
            <a:blip r:embed="rId11" cstate="hq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424789" y="5149139"/>
              <a:ext cx="566331" cy="566329"/>
            </a:xfrm>
            <a:prstGeom prst="rect">
              <a:avLst/>
            </a:prstGeom>
          </p:spPr>
        </p:pic>
      </p:grpSp>
      <p:grpSp>
        <p:nvGrpSpPr>
          <p:cNvPr id="15" name="Group 14">
            <a:extLst>
              <a:ext uri="{FF2B5EF4-FFF2-40B4-BE49-F238E27FC236}">
                <a16:creationId xmlns:a16="http://schemas.microsoft.com/office/drawing/2014/main" id="{95950A49-CDCD-4608-85F9-D8298FAB9BCF}"/>
              </a:ext>
            </a:extLst>
          </p:cNvPr>
          <p:cNvGrpSpPr/>
          <p:nvPr/>
        </p:nvGrpSpPr>
        <p:grpSpPr>
          <a:xfrm>
            <a:off x="5418248" y="2956062"/>
            <a:ext cx="2286000" cy="1792290"/>
            <a:chOff x="5418248" y="2956062"/>
            <a:chExt cx="2286000" cy="1792290"/>
          </a:xfrm>
        </p:grpSpPr>
        <p:sp>
          <p:nvSpPr>
            <p:cNvPr id="5" name="TextBox 4">
              <a:extLst>
                <a:ext uri="{FF2B5EF4-FFF2-40B4-BE49-F238E27FC236}">
                  <a16:creationId xmlns:a16="http://schemas.microsoft.com/office/drawing/2014/main" id="{1577CC6C-4731-4FDD-B018-9F394E096457}"/>
                </a:ext>
              </a:extLst>
            </p:cNvPr>
            <p:cNvSpPr txBox="1"/>
            <p:nvPr/>
          </p:nvSpPr>
          <p:spPr>
            <a:xfrm>
              <a:off x="5418248" y="3611847"/>
              <a:ext cx="2286000" cy="1136505"/>
            </a:xfrm>
            <a:prstGeom prst="rect">
              <a:avLst/>
            </a:prstGeom>
            <a:noFill/>
          </p:spPr>
          <p:txBody>
            <a:bodyPr wrap="square" lIns="175761" tIns="140609" rIns="175761" bIns="140609" rtlCol="0">
              <a:spAutoFit/>
            </a:bodyPr>
            <a:lstStyle/>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VPN Gateway</a:t>
              </a:r>
            </a:p>
            <a:p>
              <a:pPr marL="0" marR="0" lvl="0" indent="0" algn="ctr" defTabSz="896354" rtl="0" eaLnBrk="1" fontAlgn="auto" latinLnBrk="0" hangingPunct="1">
                <a:lnSpc>
                  <a:spcPct val="90000"/>
                </a:lnSpc>
                <a:spcBef>
                  <a:spcPts val="0"/>
                </a:spcBef>
                <a:spcAft>
                  <a:spcPts val="576"/>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Establish secure, </a:t>
              </a:r>
              <a:b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br>
              <a:r>
                <a:rPr kumimoji="0" lang="en-US" sz="1400" b="0" i="0" u="none" strike="noStrike" kern="1200" cap="none" spc="0" normalizeH="0" baseline="0" noProof="0">
                  <a:ln>
                    <a:noFill/>
                  </a:ln>
                  <a:solidFill>
                    <a:srgbClr val="3E3D4D"/>
                  </a:solidFill>
                  <a:effectLst/>
                  <a:uLnTx/>
                  <a:uFillTx/>
                  <a:latin typeface="Segoe UI"/>
                  <a:ea typeface="+mn-ea"/>
                  <a:cs typeface="Segoe UI" panose="020B0502040204020203" pitchFamily="34" charset="0"/>
                </a:rPr>
                <a:t>cross-premise connectivity</a:t>
              </a:r>
            </a:p>
          </p:txBody>
        </p:sp>
        <p:pic>
          <p:nvPicPr>
            <p:cNvPr id="63" name="Picture 62">
              <a:extLst>
                <a:ext uri="{FF2B5EF4-FFF2-40B4-BE49-F238E27FC236}">
                  <a16:creationId xmlns:a16="http://schemas.microsoft.com/office/drawing/2014/main" id="{B6C8139B-92E5-4BAC-8DCA-54568D07D608}"/>
                </a:ext>
              </a:extLst>
            </p:cNvPr>
            <p:cNvPicPr>
              <a:picLocks noChangeAspect="1"/>
            </p:cNvPicPr>
            <p:nvPr/>
          </p:nvPicPr>
          <p:blipFill>
            <a:blip r:embed="rId12" cstate="hq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278684" y="2956062"/>
              <a:ext cx="566331" cy="625999"/>
            </a:xfrm>
            <a:prstGeom prst="rect">
              <a:avLst/>
            </a:prstGeom>
          </p:spPr>
        </p:pic>
      </p:grpSp>
    </p:spTree>
    <p:extLst>
      <p:ext uri="{BB962C8B-B14F-4D97-AF65-F5344CB8AC3E}">
        <p14:creationId xmlns:p14="http://schemas.microsoft.com/office/powerpoint/2010/main" val="10275046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0174287" cy="1478570"/>
          </a:xfrm>
        </p:spPr>
        <p:txBody>
          <a:bodyPr/>
          <a:lstStyle/>
          <a:p>
            <a:r>
              <a:rPr lang="en-US" dirty="0" smtClean="0"/>
              <a:t>Example: VPN connection from on </a:t>
            </a:r>
            <a:r>
              <a:rPr lang="en-US" dirty="0" err="1" smtClean="0"/>
              <a:t>prem</a:t>
            </a:r>
            <a:r>
              <a:rPr lang="en-US" dirty="0" smtClean="0"/>
              <a:t> to Azure using Azure Built In VPN Gateway</a:t>
            </a:r>
            <a:endParaRPr lang="en-US" dirty="0"/>
          </a:p>
        </p:txBody>
      </p:sp>
      <p:pic>
        <p:nvPicPr>
          <p:cNvPr id="3074"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222" y="2879271"/>
            <a:ext cx="797242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41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VPN using Virtual Network Appliance</a:t>
            </a:r>
            <a:endParaRPr lang="en-US" dirty="0"/>
          </a:p>
        </p:txBody>
      </p:sp>
      <p:pic>
        <p:nvPicPr>
          <p:cNvPr id="7" name="Picture 6"/>
          <p:cNvPicPr>
            <a:picLocks noChangeAspect="1"/>
          </p:cNvPicPr>
          <p:nvPr/>
        </p:nvPicPr>
        <p:blipFill>
          <a:blip r:embed="rId2"/>
          <a:stretch>
            <a:fillRect/>
          </a:stretch>
        </p:blipFill>
        <p:spPr>
          <a:xfrm>
            <a:off x="907325" y="2475178"/>
            <a:ext cx="10374173" cy="3353268"/>
          </a:xfrm>
          <a:prstGeom prst="rect">
            <a:avLst/>
          </a:prstGeom>
        </p:spPr>
      </p:pic>
      <p:sp>
        <p:nvSpPr>
          <p:cNvPr id="8" name="TextBox 7"/>
          <p:cNvSpPr txBox="1"/>
          <p:nvPr/>
        </p:nvSpPr>
        <p:spPr>
          <a:xfrm>
            <a:off x="1323703" y="6052457"/>
            <a:ext cx="9431383" cy="646331"/>
          </a:xfrm>
          <a:prstGeom prst="rect">
            <a:avLst/>
          </a:prstGeom>
          <a:noFill/>
        </p:spPr>
        <p:txBody>
          <a:bodyPr wrap="square" rtlCol="0">
            <a:spAutoFit/>
          </a:bodyPr>
          <a:lstStyle/>
          <a:p>
            <a:r>
              <a:rPr lang="en-US" dirty="0" smtClean="0"/>
              <a:t>Note: In order to do a deployment like this, you will most likely need to create a custom deployment programmatically as most third party vendors do not offer this in the Azure marketplace. </a:t>
            </a:r>
            <a:endParaRPr lang="en-US" dirty="0"/>
          </a:p>
        </p:txBody>
      </p:sp>
    </p:spTree>
    <p:extLst>
      <p:ext uri="{BB962C8B-B14F-4D97-AF65-F5344CB8AC3E}">
        <p14:creationId xmlns:p14="http://schemas.microsoft.com/office/powerpoint/2010/main" val="3867309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DDD94A1-53A7-4BA1-B439-A7E39D858FC2}"/>
              </a:ext>
            </a:extLst>
          </p:cNvPr>
          <p:cNvSpPr/>
          <p:nvPr/>
        </p:nvSpPr>
        <p:spPr>
          <a:xfrm>
            <a:off x="1238092" y="2559754"/>
            <a:ext cx="3986066"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mn-cs"/>
              </a:rPr>
              <a:t>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mn-cs"/>
              </a:rPr>
              <a:t>Prevent, detect, and respond to threats with increased visibility</a:t>
            </a:r>
          </a:p>
        </p:txBody>
      </p:sp>
      <p:sp>
        <p:nvSpPr>
          <p:cNvPr id="16" name="Rectangle 15">
            <a:extLst>
              <a:ext uri="{FF2B5EF4-FFF2-40B4-BE49-F238E27FC236}">
                <a16:creationId xmlns:a16="http://schemas.microsoft.com/office/drawing/2014/main" id="{E8872F68-F8F4-416B-9B95-73934ECCE58F}"/>
              </a:ext>
            </a:extLst>
          </p:cNvPr>
          <p:cNvSpPr/>
          <p:nvPr/>
        </p:nvSpPr>
        <p:spPr>
          <a:xfrm>
            <a:off x="1238092" y="3861340"/>
            <a:ext cx="3986066"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mn-cs"/>
              </a:rPr>
              <a:t>Azure Log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mn-cs"/>
              </a:rPr>
              <a:t>Collect, search, and visualize machine data from on-premises and cloud</a:t>
            </a:r>
          </a:p>
        </p:txBody>
      </p:sp>
      <p:sp>
        <p:nvSpPr>
          <p:cNvPr id="19" name="Rectangle 18">
            <a:extLst>
              <a:ext uri="{FF2B5EF4-FFF2-40B4-BE49-F238E27FC236}">
                <a16:creationId xmlns:a16="http://schemas.microsoft.com/office/drawing/2014/main" id="{76BBEEC3-E59E-4729-8FB7-6020F400C4E4}"/>
              </a:ext>
            </a:extLst>
          </p:cNvPr>
          <p:cNvSpPr/>
          <p:nvPr/>
        </p:nvSpPr>
        <p:spPr>
          <a:xfrm>
            <a:off x="7054145" y="1271347"/>
            <a:ext cx="4361257"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mn-cs"/>
              </a:rPr>
              <a:t>Azure Resource Manager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mn-cs"/>
              </a:rPr>
              <a:t>Organize, deploy and control resources in Azure</a:t>
            </a:r>
          </a:p>
        </p:txBody>
      </p:sp>
      <p:sp>
        <p:nvSpPr>
          <p:cNvPr id="22" name="Rectangle 21">
            <a:extLst>
              <a:ext uri="{FF2B5EF4-FFF2-40B4-BE49-F238E27FC236}">
                <a16:creationId xmlns:a16="http://schemas.microsoft.com/office/drawing/2014/main" id="{4111E95D-7845-4B85-BF96-19BDB3C42899}"/>
              </a:ext>
            </a:extLst>
          </p:cNvPr>
          <p:cNvSpPr/>
          <p:nvPr/>
        </p:nvSpPr>
        <p:spPr>
          <a:xfrm>
            <a:off x="1238092" y="1271347"/>
            <a:ext cx="3986066"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mn-cs"/>
              </a:rPr>
              <a:t>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mn-cs"/>
              </a:rPr>
              <a:t>Cloud based directory and identity management </a:t>
            </a:r>
          </a:p>
        </p:txBody>
      </p:sp>
      <p:sp>
        <p:nvSpPr>
          <p:cNvPr id="25" name="Rectangle 24">
            <a:extLst>
              <a:ext uri="{FF2B5EF4-FFF2-40B4-BE49-F238E27FC236}">
                <a16:creationId xmlns:a16="http://schemas.microsoft.com/office/drawing/2014/main" id="{A1427B1A-3B90-453F-855F-2D9761C4C00A}"/>
              </a:ext>
            </a:extLst>
          </p:cNvPr>
          <p:cNvSpPr/>
          <p:nvPr/>
        </p:nvSpPr>
        <p:spPr>
          <a:xfrm>
            <a:off x="7086930" y="3889313"/>
            <a:ext cx="4328472"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mn-cs"/>
              </a:rPr>
              <a:t>Azure Key Vault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mn-cs"/>
              </a:rPr>
              <a:t>Protect secrets such as passwords and keys securely </a:t>
            </a:r>
          </a:p>
        </p:txBody>
      </p:sp>
      <p:sp>
        <p:nvSpPr>
          <p:cNvPr id="27" name="Rectangle 26">
            <a:extLst>
              <a:ext uri="{FF2B5EF4-FFF2-40B4-BE49-F238E27FC236}">
                <a16:creationId xmlns:a16="http://schemas.microsoft.com/office/drawing/2014/main" id="{F4A2773B-9960-4C17-B697-68C21CBA6DC8}"/>
              </a:ext>
            </a:extLst>
          </p:cNvPr>
          <p:cNvSpPr/>
          <p:nvPr/>
        </p:nvSpPr>
        <p:spPr>
          <a:xfrm>
            <a:off x="7086930" y="2546849"/>
            <a:ext cx="4328472"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mn-cs"/>
              </a:rPr>
              <a:t>Azure Advisor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mn-cs"/>
              </a:rPr>
              <a:t>Optimize across four different areas: high availability, performance, security, and cost</a:t>
            </a:r>
          </a:p>
        </p:txBody>
      </p:sp>
      <p:sp>
        <p:nvSpPr>
          <p:cNvPr id="30" name="Rectangle 29">
            <a:extLst>
              <a:ext uri="{FF2B5EF4-FFF2-40B4-BE49-F238E27FC236}">
                <a16:creationId xmlns:a16="http://schemas.microsoft.com/office/drawing/2014/main" id="{DC42AF71-D288-455C-AAAE-804481DCDC1C}"/>
              </a:ext>
            </a:extLst>
          </p:cNvPr>
          <p:cNvSpPr/>
          <p:nvPr/>
        </p:nvSpPr>
        <p:spPr>
          <a:xfrm>
            <a:off x="1238092" y="5205463"/>
            <a:ext cx="3986066" cy="101566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mn-cs"/>
              </a:rPr>
              <a:t>Azure Backup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mn-cs"/>
              </a:rPr>
              <a:t>Protect your virtual machines, data, or enterprise workloads by securely backing it up to Azure</a:t>
            </a:r>
          </a:p>
        </p:txBody>
      </p:sp>
      <p:sp>
        <p:nvSpPr>
          <p:cNvPr id="33" name="Rectangle 32">
            <a:extLst>
              <a:ext uri="{FF2B5EF4-FFF2-40B4-BE49-F238E27FC236}">
                <a16:creationId xmlns:a16="http://schemas.microsoft.com/office/drawing/2014/main" id="{0858A1F3-4B2B-45AA-B808-E09365D2153B}"/>
              </a:ext>
            </a:extLst>
          </p:cNvPr>
          <p:cNvSpPr/>
          <p:nvPr/>
        </p:nvSpPr>
        <p:spPr>
          <a:xfrm>
            <a:off x="7086930" y="5205463"/>
            <a:ext cx="4328472"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a:ea typeface="+mn-ea"/>
                <a:cs typeface="+mn-cs"/>
              </a:rPr>
              <a:t>Azure Site Recovery</a:t>
            </a:r>
            <a:endParaRPr kumimoji="0" lang="en-US" sz="1400" b="0" i="0" u="none" strike="noStrike" kern="1200" cap="none" spc="0" normalizeH="0" baseline="0" noProof="0">
              <a:ln>
                <a:noFill/>
              </a:ln>
              <a:solidFill>
                <a:srgbClr val="0078D7"/>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E3D4D"/>
                </a:solidFill>
                <a:effectLst/>
                <a:uLnTx/>
                <a:uFillTx/>
                <a:latin typeface="Segoe UI"/>
                <a:ea typeface="+mn-ea"/>
                <a:cs typeface="+mn-cs"/>
              </a:rPr>
              <a:t>Orchestrated failovers/back to Azure, Azure to Azure or data center to data center–great for migration!</a:t>
            </a:r>
          </a:p>
        </p:txBody>
      </p:sp>
      <p:sp>
        <p:nvSpPr>
          <p:cNvPr id="2" name="Title 1">
            <a:extLst>
              <a:ext uri="{FF2B5EF4-FFF2-40B4-BE49-F238E27FC236}">
                <a16:creationId xmlns:a16="http://schemas.microsoft.com/office/drawing/2014/main" id="{C809A2B2-E7CB-4E57-A574-02D843260440}"/>
              </a:ext>
            </a:extLst>
          </p:cNvPr>
          <p:cNvSpPr>
            <a:spLocks noGrp="1"/>
          </p:cNvSpPr>
          <p:nvPr>
            <p:ph type="title"/>
          </p:nvPr>
        </p:nvSpPr>
        <p:spPr/>
        <p:txBody>
          <a:bodyPr/>
          <a:lstStyle/>
          <a:p>
            <a:r>
              <a:rPr lang="en-US">
                <a:solidFill>
                  <a:srgbClr val="0078D7"/>
                </a:solidFill>
              </a:rPr>
              <a:t>Security and Management</a:t>
            </a:r>
          </a:p>
        </p:txBody>
      </p:sp>
      <p:sp>
        <p:nvSpPr>
          <p:cNvPr id="35" name="Fingerprint_E928" title="Icon of a fingerprint">
            <a:extLst>
              <a:ext uri="{FF2B5EF4-FFF2-40B4-BE49-F238E27FC236}">
                <a16:creationId xmlns:a16="http://schemas.microsoft.com/office/drawing/2014/main" id="{B44B4075-3196-4C22-896A-B5F68B0B5EEF}"/>
              </a:ext>
            </a:extLst>
          </p:cNvPr>
          <p:cNvSpPr>
            <a:spLocks noChangeAspect="1" noEditPoints="1"/>
          </p:cNvSpPr>
          <p:nvPr/>
        </p:nvSpPr>
        <p:spPr bwMode="auto">
          <a:xfrm>
            <a:off x="394642" y="1376180"/>
            <a:ext cx="430088" cy="578388"/>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9050" cap="sq">
            <a:solidFill>
              <a:srgbClr val="3E3D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6" name="shield_3" title="Icon of a shield with an exclamation point inside">
            <a:extLst>
              <a:ext uri="{FF2B5EF4-FFF2-40B4-BE49-F238E27FC236}">
                <a16:creationId xmlns:a16="http://schemas.microsoft.com/office/drawing/2014/main" id="{B63139E4-BD9C-476F-8B69-3A3F2700F28D}"/>
              </a:ext>
            </a:extLst>
          </p:cNvPr>
          <p:cNvSpPr>
            <a:spLocks noChangeAspect="1" noEditPoints="1"/>
          </p:cNvSpPr>
          <p:nvPr/>
        </p:nvSpPr>
        <p:spPr bwMode="auto">
          <a:xfrm>
            <a:off x="318442" y="2672263"/>
            <a:ext cx="570676" cy="57838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37" name="CompanyDirectory_EF0D" title="Icon of a directory or logbook">
            <a:extLst>
              <a:ext uri="{FF2B5EF4-FFF2-40B4-BE49-F238E27FC236}">
                <a16:creationId xmlns:a16="http://schemas.microsoft.com/office/drawing/2014/main" id="{8B81C430-4B39-4A88-9B28-701D0381038E}"/>
              </a:ext>
            </a:extLst>
          </p:cNvPr>
          <p:cNvSpPr>
            <a:spLocks noChangeAspect="1" noEditPoints="1"/>
          </p:cNvSpPr>
          <p:nvPr/>
        </p:nvSpPr>
        <p:spPr bwMode="auto">
          <a:xfrm>
            <a:off x="354665" y="3968346"/>
            <a:ext cx="520494" cy="578388"/>
          </a:xfrm>
          <a:custGeom>
            <a:avLst/>
            <a:gdLst>
              <a:gd name="T0" fmla="*/ 374 w 3371"/>
              <a:gd name="T1" fmla="*/ 3746 h 3746"/>
              <a:gd name="T2" fmla="*/ 374 w 3371"/>
              <a:gd name="T3" fmla="*/ 0 h 3746"/>
              <a:gd name="T4" fmla="*/ 3371 w 3371"/>
              <a:gd name="T5" fmla="*/ 0 h 3746"/>
              <a:gd name="T6" fmla="*/ 3371 w 3371"/>
              <a:gd name="T7" fmla="*/ 3746 h 3746"/>
              <a:gd name="T8" fmla="*/ 374 w 3371"/>
              <a:gd name="T9" fmla="*/ 3746 h 3746"/>
              <a:gd name="T10" fmla="*/ 0 w 3371"/>
              <a:gd name="T11" fmla="*/ 501 h 3746"/>
              <a:gd name="T12" fmla="*/ 367 w 3371"/>
              <a:gd name="T13" fmla="*/ 501 h 3746"/>
              <a:gd name="T14" fmla="*/ 0 w 3371"/>
              <a:gd name="T15" fmla="*/ 1251 h 3746"/>
              <a:gd name="T16" fmla="*/ 367 w 3371"/>
              <a:gd name="T17" fmla="*/ 1251 h 3746"/>
              <a:gd name="T18" fmla="*/ 0 w 3371"/>
              <a:gd name="T19" fmla="*/ 2500 h 3746"/>
              <a:gd name="T20" fmla="*/ 367 w 3371"/>
              <a:gd name="T21" fmla="*/ 2500 h 3746"/>
              <a:gd name="T22" fmla="*/ 0 w 3371"/>
              <a:gd name="T23" fmla="*/ 3250 h 3746"/>
              <a:gd name="T24" fmla="*/ 367 w 3371"/>
              <a:gd name="T25" fmla="*/ 3250 h 3746"/>
              <a:gd name="T26" fmla="*/ 1748 w 3371"/>
              <a:gd name="T27" fmla="*/ 749 h 3746"/>
              <a:gd name="T28" fmla="*/ 2997 w 3371"/>
              <a:gd name="T29" fmla="*/ 749 h 3746"/>
              <a:gd name="T30" fmla="*/ 1748 w 3371"/>
              <a:gd name="T31" fmla="*/ 1249 h 3746"/>
              <a:gd name="T32" fmla="*/ 2997 w 3371"/>
              <a:gd name="T33" fmla="*/ 1249 h 3746"/>
              <a:gd name="T34" fmla="*/ 1748 w 3371"/>
              <a:gd name="T35" fmla="*/ 2497 h 3746"/>
              <a:gd name="T36" fmla="*/ 2997 w 3371"/>
              <a:gd name="T37" fmla="*/ 2497 h 3746"/>
              <a:gd name="T38" fmla="*/ 1748 w 3371"/>
              <a:gd name="T39" fmla="*/ 2997 h 3746"/>
              <a:gd name="T40" fmla="*/ 2997 w 3371"/>
              <a:gd name="T41" fmla="*/ 2997 h 3746"/>
              <a:gd name="T42" fmla="*/ 1122 w 3371"/>
              <a:gd name="T43" fmla="*/ 753 h 3746"/>
              <a:gd name="T44" fmla="*/ 874 w 3371"/>
              <a:gd name="T45" fmla="*/ 1001 h 3746"/>
              <a:gd name="T46" fmla="*/ 1122 w 3371"/>
              <a:gd name="T47" fmla="*/ 1249 h 3746"/>
              <a:gd name="T48" fmla="*/ 1369 w 3371"/>
              <a:gd name="T49" fmla="*/ 1001 h 3746"/>
              <a:gd name="T50" fmla="*/ 1122 w 3371"/>
              <a:gd name="T51" fmla="*/ 753 h 3746"/>
              <a:gd name="T52" fmla="*/ 1122 w 3371"/>
              <a:gd name="T53" fmla="*/ 2499 h 3746"/>
              <a:gd name="T54" fmla="*/ 874 w 3371"/>
              <a:gd name="T55" fmla="*/ 2747 h 3746"/>
              <a:gd name="T56" fmla="*/ 1122 w 3371"/>
              <a:gd name="T57" fmla="*/ 2995 h 3746"/>
              <a:gd name="T58" fmla="*/ 1369 w 3371"/>
              <a:gd name="T59" fmla="*/ 2747 h 3746"/>
              <a:gd name="T60" fmla="*/ 1122 w 3371"/>
              <a:gd name="T61" fmla="*/ 2499 h 3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71" h="3746">
                <a:moveTo>
                  <a:pt x="374" y="3746"/>
                </a:moveTo>
                <a:cubicBezTo>
                  <a:pt x="374" y="0"/>
                  <a:pt x="374" y="0"/>
                  <a:pt x="374" y="0"/>
                </a:cubicBezTo>
                <a:cubicBezTo>
                  <a:pt x="3371" y="0"/>
                  <a:pt x="3371" y="0"/>
                  <a:pt x="3371" y="0"/>
                </a:cubicBezTo>
                <a:cubicBezTo>
                  <a:pt x="3371" y="3746"/>
                  <a:pt x="3371" y="3746"/>
                  <a:pt x="3371" y="3746"/>
                </a:cubicBezTo>
                <a:lnTo>
                  <a:pt x="374" y="3746"/>
                </a:lnTo>
                <a:close/>
                <a:moveTo>
                  <a:pt x="0" y="501"/>
                </a:moveTo>
                <a:cubicBezTo>
                  <a:pt x="367" y="501"/>
                  <a:pt x="367" y="501"/>
                  <a:pt x="367" y="501"/>
                </a:cubicBezTo>
                <a:moveTo>
                  <a:pt x="0" y="1251"/>
                </a:moveTo>
                <a:cubicBezTo>
                  <a:pt x="367" y="1251"/>
                  <a:pt x="367" y="1251"/>
                  <a:pt x="367" y="1251"/>
                </a:cubicBezTo>
                <a:moveTo>
                  <a:pt x="0" y="2500"/>
                </a:moveTo>
                <a:cubicBezTo>
                  <a:pt x="367" y="2500"/>
                  <a:pt x="367" y="2500"/>
                  <a:pt x="367" y="2500"/>
                </a:cubicBezTo>
                <a:moveTo>
                  <a:pt x="0" y="3250"/>
                </a:moveTo>
                <a:cubicBezTo>
                  <a:pt x="367" y="3250"/>
                  <a:pt x="367" y="3250"/>
                  <a:pt x="367" y="3250"/>
                </a:cubicBezTo>
                <a:moveTo>
                  <a:pt x="1748" y="749"/>
                </a:moveTo>
                <a:cubicBezTo>
                  <a:pt x="2997" y="749"/>
                  <a:pt x="2997" y="749"/>
                  <a:pt x="2997" y="749"/>
                </a:cubicBezTo>
                <a:moveTo>
                  <a:pt x="1748" y="1249"/>
                </a:moveTo>
                <a:cubicBezTo>
                  <a:pt x="2997" y="1249"/>
                  <a:pt x="2997" y="1249"/>
                  <a:pt x="2997" y="1249"/>
                </a:cubicBezTo>
                <a:moveTo>
                  <a:pt x="1748" y="2497"/>
                </a:moveTo>
                <a:cubicBezTo>
                  <a:pt x="2997" y="2497"/>
                  <a:pt x="2997" y="2497"/>
                  <a:pt x="2997" y="2497"/>
                </a:cubicBezTo>
                <a:moveTo>
                  <a:pt x="1748" y="2997"/>
                </a:moveTo>
                <a:cubicBezTo>
                  <a:pt x="2997" y="2997"/>
                  <a:pt x="2997" y="2997"/>
                  <a:pt x="2997" y="2997"/>
                </a:cubicBezTo>
                <a:moveTo>
                  <a:pt x="1122" y="753"/>
                </a:moveTo>
                <a:cubicBezTo>
                  <a:pt x="985" y="753"/>
                  <a:pt x="874" y="864"/>
                  <a:pt x="874" y="1001"/>
                </a:cubicBezTo>
                <a:cubicBezTo>
                  <a:pt x="874" y="1138"/>
                  <a:pt x="985" y="1249"/>
                  <a:pt x="1122" y="1249"/>
                </a:cubicBezTo>
                <a:cubicBezTo>
                  <a:pt x="1258" y="1249"/>
                  <a:pt x="1369" y="1138"/>
                  <a:pt x="1369" y="1001"/>
                </a:cubicBezTo>
                <a:cubicBezTo>
                  <a:pt x="1369" y="864"/>
                  <a:pt x="1258" y="753"/>
                  <a:pt x="1122" y="753"/>
                </a:cubicBezTo>
                <a:close/>
                <a:moveTo>
                  <a:pt x="1122" y="2499"/>
                </a:moveTo>
                <a:cubicBezTo>
                  <a:pt x="985" y="2499"/>
                  <a:pt x="874" y="2610"/>
                  <a:pt x="874" y="2747"/>
                </a:cubicBezTo>
                <a:cubicBezTo>
                  <a:pt x="874" y="2884"/>
                  <a:pt x="985" y="2995"/>
                  <a:pt x="1122" y="2995"/>
                </a:cubicBezTo>
                <a:cubicBezTo>
                  <a:pt x="1258" y="2995"/>
                  <a:pt x="1369" y="2884"/>
                  <a:pt x="1369" y="2747"/>
                </a:cubicBezTo>
                <a:cubicBezTo>
                  <a:pt x="1369" y="2610"/>
                  <a:pt x="1258" y="2499"/>
                  <a:pt x="1122" y="2499"/>
                </a:cubicBezTo>
                <a:close/>
              </a:path>
            </a:pathLst>
          </a:custGeom>
          <a:noFill/>
          <a:ln w="19050" cap="flat">
            <a:solidFill>
              <a:srgbClr val="3E3D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38" name="cloud" title="Icon of a cloud">
            <a:extLst>
              <a:ext uri="{FF2B5EF4-FFF2-40B4-BE49-F238E27FC236}">
                <a16:creationId xmlns:a16="http://schemas.microsoft.com/office/drawing/2014/main" id="{C1D4C6D3-6354-408F-A14A-BF8D472E96AF}"/>
              </a:ext>
            </a:extLst>
          </p:cNvPr>
          <p:cNvSpPr>
            <a:spLocks noChangeAspect="1"/>
          </p:cNvSpPr>
          <p:nvPr/>
        </p:nvSpPr>
        <p:spPr bwMode="auto">
          <a:xfrm>
            <a:off x="253418" y="5337772"/>
            <a:ext cx="722988" cy="46061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2F2F2"/>
          </a:solidFill>
          <a:ln w="19050" cap="sq">
            <a:solidFill>
              <a:srgbClr val="3E3D4D"/>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9" name="network_3" title="Icon of a server connected to a network">
            <a:extLst>
              <a:ext uri="{FF2B5EF4-FFF2-40B4-BE49-F238E27FC236}">
                <a16:creationId xmlns:a16="http://schemas.microsoft.com/office/drawing/2014/main" id="{02E103C8-6A0F-406D-A953-8B3D17ADA874}"/>
              </a:ext>
            </a:extLst>
          </p:cNvPr>
          <p:cNvSpPr>
            <a:spLocks noChangeAspect="1" noEditPoints="1"/>
          </p:cNvSpPr>
          <p:nvPr/>
        </p:nvSpPr>
        <p:spPr bwMode="auto">
          <a:xfrm>
            <a:off x="396369" y="5626190"/>
            <a:ext cx="541504" cy="561936"/>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rgbClr val="F2F2F2"/>
          </a:solidFill>
          <a:ln w="19050" cap="sq">
            <a:solidFill>
              <a:srgbClr val="3E3D4D"/>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40" name="Website" title="Icon of multiple app windows">
            <a:extLst>
              <a:ext uri="{FF2B5EF4-FFF2-40B4-BE49-F238E27FC236}">
                <a16:creationId xmlns:a16="http://schemas.microsoft.com/office/drawing/2014/main" id="{5BBC1030-D18F-4CCC-9D1D-21F44D904C5B}"/>
              </a:ext>
            </a:extLst>
          </p:cNvPr>
          <p:cNvSpPr>
            <a:spLocks noChangeAspect="1" noEditPoints="1"/>
          </p:cNvSpPr>
          <p:nvPr/>
        </p:nvSpPr>
        <p:spPr bwMode="auto">
          <a:xfrm>
            <a:off x="6088976" y="1391408"/>
            <a:ext cx="643063" cy="563465"/>
          </a:xfrm>
          <a:custGeom>
            <a:avLst/>
            <a:gdLst>
              <a:gd name="T0" fmla="*/ 0 w 614"/>
              <a:gd name="T1" fmla="*/ 0 h 538"/>
              <a:gd name="T2" fmla="*/ 614 w 614"/>
              <a:gd name="T3" fmla="*/ 0 h 538"/>
              <a:gd name="T4" fmla="*/ 614 w 614"/>
              <a:gd name="T5" fmla="*/ 538 h 538"/>
              <a:gd name="T6" fmla="*/ 0 w 614"/>
              <a:gd name="T7" fmla="*/ 538 h 538"/>
              <a:gd name="T8" fmla="*/ 0 w 614"/>
              <a:gd name="T9" fmla="*/ 0 h 538"/>
              <a:gd name="T10" fmla="*/ 0 w 614"/>
              <a:gd name="T11" fmla="*/ 0 h 538"/>
              <a:gd name="T12" fmla="*/ 327 w 614"/>
              <a:gd name="T13" fmla="*/ 250 h 538"/>
              <a:gd name="T14" fmla="*/ 327 w 614"/>
              <a:gd name="T15" fmla="*/ 250 h 538"/>
              <a:gd name="T16" fmla="*/ 327 w 614"/>
              <a:gd name="T17" fmla="*/ 87 h 538"/>
              <a:gd name="T18" fmla="*/ 77 w 614"/>
              <a:gd name="T19" fmla="*/ 87 h 538"/>
              <a:gd name="T20" fmla="*/ 77 w 614"/>
              <a:gd name="T21" fmla="*/ 250 h 538"/>
              <a:gd name="T22" fmla="*/ 128 w 614"/>
              <a:gd name="T23" fmla="*/ 250 h 538"/>
              <a:gd name="T24" fmla="*/ 327 w 614"/>
              <a:gd name="T25" fmla="*/ 250 h 538"/>
              <a:gd name="T26" fmla="*/ 327 w 614"/>
              <a:gd name="T27" fmla="*/ 250 h 538"/>
              <a:gd name="T28" fmla="*/ 139 w 614"/>
              <a:gd name="T29" fmla="*/ 254 h 538"/>
              <a:gd name="T30" fmla="*/ 139 w 614"/>
              <a:gd name="T31" fmla="*/ 362 h 538"/>
              <a:gd name="T32" fmla="*/ 513 w 614"/>
              <a:gd name="T33" fmla="*/ 362 h 538"/>
              <a:gd name="T34" fmla="*/ 513 w 614"/>
              <a:gd name="T35" fmla="*/ 163 h 538"/>
              <a:gd name="T36" fmla="*/ 325 w 614"/>
              <a:gd name="T37" fmla="*/ 163 h 538"/>
              <a:gd name="T38" fmla="*/ 0 w 614"/>
              <a:gd name="T39" fmla="*/ 451 h 538"/>
              <a:gd name="T40" fmla="*/ 614 w 614"/>
              <a:gd name="T41" fmla="*/ 4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538">
                <a:moveTo>
                  <a:pt x="0" y="0"/>
                </a:moveTo>
                <a:lnTo>
                  <a:pt x="614" y="0"/>
                </a:lnTo>
                <a:lnTo>
                  <a:pt x="614" y="538"/>
                </a:lnTo>
                <a:lnTo>
                  <a:pt x="0" y="538"/>
                </a:lnTo>
                <a:lnTo>
                  <a:pt x="0" y="0"/>
                </a:lnTo>
                <a:lnTo>
                  <a:pt x="0" y="0"/>
                </a:lnTo>
                <a:moveTo>
                  <a:pt x="327" y="250"/>
                </a:moveTo>
                <a:lnTo>
                  <a:pt x="327" y="250"/>
                </a:lnTo>
                <a:lnTo>
                  <a:pt x="327" y="87"/>
                </a:lnTo>
                <a:lnTo>
                  <a:pt x="77" y="87"/>
                </a:lnTo>
                <a:lnTo>
                  <a:pt x="77" y="250"/>
                </a:lnTo>
                <a:lnTo>
                  <a:pt x="128" y="250"/>
                </a:lnTo>
                <a:lnTo>
                  <a:pt x="327" y="250"/>
                </a:lnTo>
                <a:lnTo>
                  <a:pt x="327" y="250"/>
                </a:lnTo>
                <a:moveTo>
                  <a:pt x="139" y="254"/>
                </a:moveTo>
                <a:lnTo>
                  <a:pt x="139" y="362"/>
                </a:lnTo>
                <a:lnTo>
                  <a:pt x="513" y="362"/>
                </a:lnTo>
                <a:lnTo>
                  <a:pt x="513" y="163"/>
                </a:lnTo>
                <a:lnTo>
                  <a:pt x="325" y="163"/>
                </a:lnTo>
                <a:moveTo>
                  <a:pt x="0" y="451"/>
                </a:moveTo>
                <a:lnTo>
                  <a:pt x="614" y="451"/>
                </a:lnTo>
              </a:path>
            </a:pathLst>
          </a:custGeom>
          <a:noFill/>
          <a:ln w="19050" cap="sq">
            <a:solidFill>
              <a:srgbClr val="3E3D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25483C27-0CCC-4E6C-A153-8696366A5D6E}"/>
              </a:ext>
            </a:extLst>
          </p:cNvPr>
          <p:cNvGrpSpPr/>
          <p:nvPr/>
        </p:nvGrpSpPr>
        <p:grpSpPr>
          <a:xfrm>
            <a:off x="5994669" y="5357703"/>
            <a:ext cx="841251" cy="640080"/>
            <a:chOff x="9657556" y="2550319"/>
            <a:chExt cx="702137" cy="519112"/>
          </a:xfrm>
        </p:grpSpPr>
        <p:sp>
          <p:nvSpPr>
            <p:cNvPr id="42" name="cloud">
              <a:extLst>
                <a:ext uri="{FF2B5EF4-FFF2-40B4-BE49-F238E27FC236}">
                  <a16:creationId xmlns:a16="http://schemas.microsoft.com/office/drawing/2014/main" id="{2DC6CC65-14D7-433B-B67C-BE516CAB11CD}"/>
                </a:ext>
              </a:extLst>
            </p:cNvPr>
            <p:cNvSpPr>
              <a:spLocks noChangeAspect="1"/>
            </p:cNvSpPr>
            <p:nvPr/>
          </p:nvSpPr>
          <p:spPr bwMode="auto">
            <a:xfrm>
              <a:off x="9830591" y="2732341"/>
              <a:ext cx="529102" cy="337090"/>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9050" cap="sq">
              <a:solidFill>
                <a:srgbClr val="3E3D4D"/>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78D7"/>
                </a:solidFill>
                <a:effectLst/>
                <a:uLnTx/>
                <a:uFillTx/>
                <a:latin typeface="Segoe UI"/>
                <a:ea typeface="+mn-ea"/>
                <a:cs typeface="+mn-cs"/>
              </a:endParaRPr>
            </a:p>
          </p:txBody>
        </p:sp>
        <p:sp>
          <p:nvSpPr>
            <p:cNvPr id="43" name="Freeform: Shape 37">
              <a:extLst>
                <a:ext uri="{FF2B5EF4-FFF2-40B4-BE49-F238E27FC236}">
                  <a16:creationId xmlns:a16="http://schemas.microsoft.com/office/drawing/2014/main" id="{2F6C9650-DFB2-4B5D-AA2E-9CFE562D31EC}"/>
                </a:ext>
              </a:extLst>
            </p:cNvPr>
            <p:cNvSpPr/>
            <p:nvPr/>
          </p:nvSpPr>
          <p:spPr bwMode="auto">
            <a:xfrm>
              <a:off x="9657556" y="2550319"/>
              <a:ext cx="266700" cy="519112"/>
            </a:xfrm>
            <a:custGeom>
              <a:avLst/>
              <a:gdLst>
                <a:gd name="connsiteX0" fmla="*/ 266700 w 266700"/>
                <a:gd name="connsiteY0" fmla="*/ 180975 h 519112"/>
                <a:gd name="connsiteX1" fmla="*/ 266700 w 266700"/>
                <a:gd name="connsiteY1" fmla="*/ 0 h 519112"/>
                <a:gd name="connsiteX2" fmla="*/ 0 w 266700"/>
                <a:gd name="connsiteY2" fmla="*/ 0 h 519112"/>
                <a:gd name="connsiteX3" fmla="*/ 0 w 266700"/>
                <a:gd name="connsiteY3" fmla="*/ 519112 h 519112"/>
                <a:gd name="connsiteX4" fmla="*/ 145256 w 266700"/>
                <a:gd name="connsiteY4" fmla="*/ 519112 h 519112"/>
                <a:gd name="connsiteX0" fmla="*/ 266700 w 266700"/>
                <a:gd name="connsiteY0" fmla="*/ 180975 h 519112"/>
                <a:gd name="connsiteX1" fmla="*/ 266700 w 266700"/>
                <a:gd name="connsiteY1" fmla="*/ 0 h 519112"/>
                <a:gd name="connsiteX2" fmla="*/ 0 w 266700"/>
                <a:gd name="connsiteY2" fmla="*/ 0 h 519112"/>
                <a:gd name="connsiteX3" fmla="*/ 0 w 266700"/>
                <a:gd name="connsiteY3" fmla="*/ 519112 h 519112"/>
                <a:gd name="connsiteX4" fmla="*/ 204787 w 266700"/>
                <a:gd name="connsiteY4" fmla="*/ 516731 h 519112"/>
                <a:gd name="connsiteX0" fmla="*/ 266700 w 266700"/>
                <a:gd name="connsiteY0" fmla="*/ 226219 h 519112"/>
                <a:gd name="connsiteX1" fmla="*/ 266700 w 266700"/>
                <a:gd name="connsiteY1" fmla="*/ 0 h 519112"/>
                <a:gd name="connsiteX2" fmla="*/ 0 w 266700"/>
                <a:gd name="connsiteY2" fmla="*/ 0 h 519112"/>
                <a:gd name="connsiteX3" fmla="*/ 0 w 266700"/>
                <a:gd name="connsiteY3" fmla="*/ 519112 h 519112"/>
                <a:gd name="connsiteX4" fmla="*/ 204787 w 266700"/>
                <a:gd name="connsiteY4" fmla="*/ 516731 h 51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519112">
                  <a:moveTo>
                    <a:pt x="266700" y="226219"/>
                  </a:moveTo>
                  <a:lnTo>
                    <a:pt x="266700" y="0"/>
                  </a:lnTo>
                  <a:lnTo>
                    <a:pt x="0" y="0"/>
                  </a:lnTo>
                  <a:lnTo>
                    <a:pt x="0" y="519112"/>
                  </a:lnTo>
                  <a:lnTo>
                    <a:pt x="204787" y="516731"/>
                  </a:lnTo>
                </a:path>
              </a:pathLst>
            </a:custGeom>
            <a:noFill/>
            <a:ln w="19050">
              <a:solidFill>
                <a:srgbClr val="3E3D4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a:ea typeface="+mn-ea"/>
                <a:cs typeface="+mn-cs"/>
              </a:endParaRPr>
            </a:p>
          </p:txBody>
        </p:sp>
        <p:sp>
          <p:nvSpPr>
            <p:cNvPr id="44" name="Freeform: Shape 39">
              <a:extLst>
                <a:ext uri="{FF2B5EF4-FFF2-40B4-BE49-F238E27FC236}">
                  <a16:creationId xmlns:a16="http://schemas.microsoft.com/office/drawing/2014/main" id="{B72395E8-B4ED-4412-B7E8-4BFFA7B9D430}"/>
                </a:ext>
              </a:extLst>
            </p:cNvPr>
            <p:cNvSpPr/>
            <p:nvPr/>
          </p:nvSpPr>
          <p:spPr bwMode="auto">
            <a:xfrm>
              <a:off x="9708356" y="2633663"/>
              <a:ext cx="166688" cy="0"/>
            </a:xfrm>
            <a:custGeom>
              <a:avLst/>
              <a:gdLst>
                <a:gd name="connsiteX0" fmla="*/ 166688 w 166688"/>
                <a:gd name="connsiteY0" fmla="*/ 0 h 0"/>
                <a:gd name="connsiteX1" fmla="*/ 0 w 166688"/>
                <a:gd name="connsiteY1" fmla="*/ 0 h 0"/>
              </a:gdLst>
              <a:ahLst/>
              <a:cxnLst>
                <a:cxn ang="0">
                  <a:pos x="connsiteX0" y="connsiteY0"/>
                </a:cxn>
                <a:cxn ang="0">
                  <a:pos x="connsiteX1" y="connsiteY1"/>
                </a:cxn>
              </a:cxnLst>
              <a:rect l="l" t="t" r="r" b="b"/>
              <a:pathLst>
                <a:path w="166688">
                  <a:moveTo>
                    <a:pt x="166688" y="0"/>
                  </a:moveTo>
                  <a:lnTo>
                    <a:pt x="0" y="0"/>
                  </a:lnTo>
                </a:path>
              </a:pathLst>
            </a:custGeom>
            <a:noFill/>
            <a:ln w="19050">
              <a:solidFill>
                <a:srgbClr val="3E3D4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a:ea typeface="+mn-ea"/>
                <a:cs typeface="+mn-cs"/>
              </a:endParaRPr>
            </a:p>
          </p:txBody>
        </p:sp>
        <p:sp>
          <p:nvSpPr>
            <p:cNvPr id="45" name="Freeform: Shape 40">
              <a:extLst>
                <a:ext uri="{FF2B5EF4-FFF2-40B4-BE49-F238E27FC236}">
                  <a16:creationId xmlns:a16="http://schemas.microsoft.com/office/drawing/2014/main" id="{D0B7906B-D0A7-43DA-97D9-DFFD2E15E4DD}"/>
                </a:ext>
              </a:extLst>
            </p:cNvPr>
            <p:cNvSpPr/>
            <p:nvPr/>
          </p:nvSpPr>
          <p:spPr bwMode="auto">
            <a:xfrm>
              <a:off x="9708356" y="2907506"/>
              <a:ext cx="91440" cy="0"/>
            </a:xfrm>
            <a:custGeom>
              <a:avLst/>
              <a:gdLst>
                <a:gd name="connsiteX0" fmla="*/ 166688 w 166688"/>
                <a:gd name="connsiteY0" fmla="*/ 0 h 0"/>
                <a:gd name="connsiteX1" fmla="*/ 0 w 166688"/>
                <a:gd name="connsiteY1" fmla="*/ 0 h 0"/>
              </a:gdLst>
              <a:ahLst/>
              <a:cxnLst>
                <a:cxn ang="0">
                  <a:pos x="connsiteX0" y="connsiteY0"/>
                </a:cxn>
                <a:cxn ang="0">
                  <a:pos x="connsiteX1" y="connsiteY1"/>
                </a:cxn>
              </a:cxnLst>
              <a:rect l="l" t="t" r="r" b="b"/>
              <a:pathLst>
                <a:path w="166688">
                  <a:moveTo>
                    <a:pt x="166688" y="0"/>
                  </a:moveTo>
                  <a:lnTo>
                    <a:pt x="0" y="0"/>
                  </a:lnTo>
                </a:path>
              </a:pathLst>
            </a:custGeom>
            <a:noFill/>
            <a:ln w="19050">
              <a:solidFill>
                <a:srgbClr val="3E3D4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a:ea typeface="+mn-ea"/>
                <a:cs typeface="+mn-cs"/>
              </a:endParaRPr>
            </a:p>
          </p:txBody>
        </p:sp>
        <p:sp>
          <p:nvSpPr>
            <p:cNvPr id="46" name="Freeform: Shape 41">
              <a:extLst>
                <a:ext uri="{FF2B5EF4-FFF2-40B4-BE49-F238E27FC236}">
                  <a16:creationId xmlns:a16="http://schemas.microsoft.com/office/drawing/2014/main" id="{8B0D133E-68D9-4C0F-870D-B37685AFCEE1}"/>
                </a:ext>
              </a:extLst>
            </p:cNvPr>
            <p:cNvSpPr/>
            <p:nvPr/>
          </p:nvSpPr>
          <p:spPr bwMode="auto">
            <a:xfrm>
              <a:off x="9708356" y="2986088"/>
              <a:ext cx="91440" cy="0"/>
            </a:xfrm>
            <a:custGeom>
              <a:avLst/>
              <a:gdLst>
                <a:gd name="connsiteX0" fmla="*/ 166688 w 166688"/>
                <a:gd name="connsiteY0" fmla="*/ 0 h 0"/>
                <a:gd name="connsiteX1" fmla="*/ 0 w 166688"/>
                <a:gd name="connsiteY1" fmla="*/ 0 h 0"/>
              </a:gdLst>
              <a:ahLst/>
              <a:cxnLst>
                <a:cxn ang="0">
                  <a:pos x="connsiteX0" y="connsiteY0"/>
                </a:cxn>
                <a:cxn ang="0">
                  <a:pos x="connsiteX1" y="connsiteY1"/>
                </a:cxn>
              </a:cxnLst>
              <a:rect l="l" t="t" r="r" b="b"/>
              <a:pathLst>
                <a:path w="166688">
                  <a:moveTo>
                    <a:pt x="166688" y="0"/>
                  </a:moveTo>
                  <a:lnTo>
                    <a:pt x="0" y="0"/>
                  </a:lnTo>
                </a:path>
              </a:pathLst>
            </a:custGeom>
            <a:noFill/>
            <a:ln w="19050">
              <a:solidFill>
                <a:srgbClr val="3E3D4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a:ea typeface="+mn-ea"/>
                <a:cs typeface="+mn-cs"/>
              </a:endParaRPr>
            </a:p>
          </p:txBody>
        </p:sp>
      </p:grpSp>
      <p:sp>
        <p:nvSpPr>
          <p:cNvPr id="47" name="Ribbon2_F19B" title="Icon of a star shaped ribbon">
            <a:extLst>
              <a:ext uri="{FF2B5EF4-FFF2-40B4-BE49-F238E27FC236}">
                <a16:creationId xmlns:a16="http://schemas.microsoft.com/office/drawing/2014/main" id="{1FC937BF-1C58-4855-A28C-0F373146A4EE}"/>
              </a:ext>
            </a:extLst>
          </p:cNvPr>
          <p:cNvSpPr>
            <a:spLocks noChangeAspect="1" noEditPoints="1"/>
          </p:cNvSpPr>
          <p:nvPr/>
        </p:nvSpPr>
        <p:spPr bwMode="auto">
          <a:xfrm>
            <a:off x="6126056" y="2594735"/>
            <a:ext cx="568901" cy="796779"/>
          </a:xfrm>
          <a:custGeom>
            <a:avLst/>
            <a:gdLst>
              <a:gd name="T0" fmla="*/ 1621 w 2495"/>
              <a:gd name="T1" fmla="*/ 1247 h 3493"/>
              <a:gd name="T2" fmla="*/ 1247 w 2495"/>
              <a:gd name="T3" fmla="*/ 1621 h 3493"/>
              <a:gd name="T4" fmla="*/ 873 w 2495"/>
              <a:gd name="T5" fmla="*/ 1247 h 3493"/>
              <a:gd name="T6" fmla="*/ 1247 w 2495"/>
              <a:gd name="T7" fmla="*/ 873 h 3493"/>
              <a:gd name="T8" fmla="*/ 1621 w 2495"/>
              <a:gd name="T9" fmla="*/ 1247 h 3493"/>
              <a:gd name="T10" fmla="*/ 2495 w 2495"/>
              <a:gd name="T11" fmla="*/ 1247 h 3493"/>
              <a:gd name="T12" fmla="*/ 2120 w 2495"/>
              <a:gd name="T13" fmla="*/ 873 h 3493"/>
              <a:gd name="T14" fmla="*/ 2120 w 2495"/>
              <a:gd name="T15" fmla="*/ 374 h 3493"/>
              <a:gd name="T16" fmla="*/ 1621 w 2495"/>
              <a:gd name="T17" fmla="*/ 374 h 3493"/>
              <a:gd name="T18" fmla="*/ 1247 w 2495"/>
              <a:gd name="T19" fmla="*/ 0 h 3493"/>
              <a:gd name="T20" fmla="*/ 873 w 2495"/>
              <a:gd name="T21" fmla="*/ 374 h 3493"/>
              <a:gd name="T22" fmla="*/ 374 w 2495"/>
              <a:gd name="T23" fmla="*/ 374 h 3493"/>
              <a:gd name="T24" fmla="*/ 374 w 2495"/>
              <a:gd name="T25" fmla="*/ 873 h 3493"/>
              <a:gd name="T26" fmla="*/ 0 w 2495"/>
              <a:gd name="T27" fmla="*/ 1247 h 3493"/>
              <a:gd name="T28" fmla="*/ 374 w 2495"/>
              <a:gd name="T29" fmla="*/ 1621 h 3493"/>
              <a:gd name="T30" fmla="*/ 374 w 2495"/>
              <a:gd name="T31" fmla="*/ 2120 h 3493"/>
              <a:gd name="T32" fmla="*/ 873 w 2495"/>
              <a:gd name="T33" fmla="*/ 2120 h 3493"/>
              <a:gd name="T34" fmla="*/ 1247 w 2495"/>
              <a:gd name="T35" fmla="*/ 2495 h 3493"/>
              <a:gd name="T36" fmla="*/ 1621 w 2495"/>
              <a:gd name="T37" fmla="*/ 2120 h 3493"/>
              <a:gd name="T38" fmla="*/ 2120 w 2495"/>
              <a:gd name="T39" fmla="*/ 2120 h 3493"/>
              <a:gd name="T40" fmla="*/ 2120 w 2495"/>
              <a:gd name="T41" fmla="*/ 1621 h 3493"/>
              <a:gd name="T42" fmla="*/ 2495 w 2495"/>
              <a:gd name="T43" fmla="*/ 1247 h 3493"/>
              <a:gd name="T44" fmla="*/ 1247 w 2495"/>
              <a:gd name="T45" fmla="*/ 2495 h 3493"/>
              <a:gd name="T46" fmla="*/ 1497 w 2495"/>
              <a:gd name="T47" fmla="*/ 3493 h 3493"/>
              <a:gd name="T48" fmla="*/ 2245 w 2495"/>
              <a:gd name="T49" fmla="*/ 3243 h 3493"/>
              <a:gd name="T50" fmla="*/ 1964 w 2495"/>
              <a:gd name="T51" fmla="*/ 2120 h 3493"/>
              <a:gd name="T52" fmla="*/ 530 w 2495"/>
              <a:gd name="T53" fmla="*/ 2120 h 3493"/>
              <a:gd name="T54" fmla="*/ 249 w 2495"/>
              <a:gd name="T55" fmla="*/ 3243 h 3493"/>
              <a:gd name="T56" fmla="*/ 998 w 2495"/>
              <a:gd name="T57" fmla="*/ 3493 h 3493"/>
              <a:gd name="T58" fmla="*/ 1247 w 2495"/>
              <a:gd name="T59" fmla="*/ 2495 h 3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95" h="3493">
                <a:moveTo>
                  <a:pt x="1621" y="1247"/>
                </a:moveTo>
                <a:cubicBezTo>
                  <a:pt x="1621" y="1454"/>
                  <a:pt x="1454" y="1621"/>
                  <a:pt x="1247" y="1621"/>
                </a:cubicBezTo>
                <a:cubicBezTo>
                  <a:pt x="1040" y="1621"/>
                  <a:pt x="873" y="1454"/>
                  <a:pt x="873" y="1247"/>
                </a:cubicBezTo>
                <a:cubicBezTo>
                  <a:pt x="873" y="1040"/>
                  <a:pt x="1040" y="873"/>
                  <a:pt x="1247" y="873"/>
                </a:cubicBezTo>
                <a:cubicBezTo>
                  <a:pt x="1454" y="873"/>
                  <a:pt x="1621" y="1040"/>
                  <a:pt x="1621" y="1247"/>
                </a:cubicBezTo>
                <a:close/>
                <a:moveTo>
                  <a:pt x="2495" y="1247"/>
                </a:moveTo>
                <a:cubicBezTo>
                  <a:pt x="2120" y="873"/>
                  <a:pt x="2120" y="873"/>
                  <a:pt x="2120" y="873"/>
                </a:cubicBezTo>
                <a:cubicBezTo>
                  <a:pt x="2120" y="374"/>
                  <a:pt x="2120" y="374"/>
                  <a:pt x="2120" y="374"/>
                </a:cubicBezTo>
                <a:cubicBezTo>
                  <a:pt x="1621" y="374"/>
                  <a:pt x="1621" y="374"/>
                  <a:pt x="1621" y="374"/>
                </a:cubicBezTo>
                <a:cubicBezTo>
                  <a:pt x="1247" y="0"/>
                  <a:pt x="1247" y="0"/>
                  <a:pt x="1247" y="0"/>
                </a:cubicBezTo>
                <a:cubicBezTo>
                  <a:pt x="873" y="374"/>
                  <a:pt x="873" y="374"/>
                  <a:pt x="873" y="374"/>
                </a:cubicBezTo>
                <a:cubicBezTo>
                  <a:pt x="374" y="374"/>
                  <a:pt x="374" y="374"/>
                  <a:pt x="374" y="374"/>
                </a:cubicBezTo>
                <a:cubicBezTo>
                  <a:pt x="374" y="873"/>
                  <a:pt x="374" y="873"/>
                  <a:pt x="374" y="873"/>
                </a:cubicBezTo>
                <a:cubicBezTo>
                  <a:pt x="0" y="1247"/>
                  <a:pt x="0" y="1247"/>
                  <a:pt x="0" y="1247"/>
                </a:cubicBezTo>
                <a:cubicBezTo>
                  <a:pt x="374" y="1621"/>
                  <a:pt x="374" y="1621"/>
                  <a:pt x="374" y="1621"/>
                </a:cubicBezTo>
                <a:cubicBezTo>
                  <a:pt x="374" y="2120"/>
                  <a:pt x="374" y="2120"/>
                  <a:pt x="374" y="2120"/>
                </a:cubicBezTo>
                <a:cubicBezTo>
                  <a:pt x="873" y="2120"/>
                  <a:pt x="873" y="2120"/>
                  <a:pt x="873" y="2120"/>
                </a:cubicBezTo>
                <a:cubicBezTo>
                  <a:pt x="1247" y="2495"/>
                  <a:pt x="1247" y="2495"/>
                  <a:pt x="1247" y="2495"/>
                </a:cubicBezTo>
                <a:cubicBezTo>
                  <a:pt x="1621" y="2120"/>
                  <a:pt x="1621" y="2120"/>
                  <a:pt x="1621" y="2120"/>
                </a:cubicBezTo>
                <a:cubicBezTo>
                  <a:pt x="2120" y="2120"/>
                  <a:pt x="2120" y="2120"/>
                  <a:pt x="2120" y="2120"/>
                </a:cubicBezTo>
                <a:cubicBezTo>
                  <a:pt x="2120" y="1621"/>
                  <a:pt x="2120" y="1621"/>
                  <a:pt x="2120" y="1621"/>
                </a:cubicBezTo>
                <a:lnTo>
                  <a:pt x="2495" y="1247"/>
                </a:lnTo>
                <a:close/>
                <a:moveTo>
                  <a:pt x="1247" y="2495"/>
                </a:moveTo>
                <a:cubicBezTo>
                  <a:pt x="1497" y="3493"/>
                  <a:pt x="1497" y="3493"/>
                  <a:pt x="1497" y="3493"/>
                </a:cubicBezTo>
                <a:cubicBezTo>
                  <a:pt x="2245" y="3243"/>
                  <a:pt x="2245" y="3243"/>
                  <a:pt x="2245" y="3243"/>
                </a:cubicBezTo>
                <a:cubicBezTo>
                  <a:pt x="1964" y="2120"/>
                  <a:pt x="1964" y="2120"/>
                  <a:pt x="1964" y="2120"/>
                </a:cubicBezTo>
                <a:moveTo>
                  <a:pt x="530" y="2120"/>
                </a:moveTo>
                <a:cubicBezTo>
                  <a:pt x="249" y="3243"/>
                  <a:pt x="249" y="3243"/>
                  <a:pt x="249" y="3243"/>
                </a:cubicBezTo>
                <a:cubicBezTo>
                  <a:pt x="998" y="3493"/>
                  <a:pt x="998" y="3493"/>
                  <a:pt x="998" y="3493"/>
                </a:cubicBezTo>
                <a:cubicBezTo>
                  <a:pt x="1247" y="2495"/>
                  <a:pt x="1247" y="2495"/>
                  <a:pt x="1247" y="2495"/>
                </a:cubicBezTo>
              </a:path>
            </a:pathLst>
          </a:custGeom>
          <a:noFill/>
          <a:ln w="19050" cap="sq">
            <a:solidFill>
              <a:srgbClr val="3E3D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48" name="3D" title="Icon of a 3D box with square points on each corner">
            <a:extLst>
              <a:ext uri="{FF2B5EF4-FFF2-40B4-BE49-F238E27FC236}">
                <a16:creationId xmlns:a16="http://schemas.microsoft.com/office/drawing/2014/main" id="{99E1986D-65A0-44A9-B4F3-BC8D48772F3E}"/>
              </a:ext>
            </a:extLst>
          </p:cNvPr>
          <p:cNvSpPr>
            <a:spLocks noChangeAspect="1" noEditPoints="1"/>
          </p:cNvSpPr>
          <p:nvPr/>
        </p:nvSpPr>
        <p:spPr bwMode="auto">
          <a:xfrm>
            <a:off x="6126056" y="3938414"/>
            <a:ext cx="568901" cy="608320"/>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9050" cap="sq">
            <a:solidFill>
              <a:srgbClr val="3E3D4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Tree>
    <p:extLst>
      <p:ext uri="{BB962C8B-B14F-4D97-AF65-F5344CB8AC3E}">
        <p14:creationId xmlns:p14="http://schemas.microsoft.com/office/powerpoint/2010/main" val="213032464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8" y="1803082"/>
            <a:ext cx="9905998" cy="1478570"/>
          </a:xfrm>
        </p:spPr>
        <p:txBody>
          <a:bodyPr/>
          <a:lstStyle/>
          <a:p>
            <a:pPr algn="ctr"/>
            <a:r>
              <a:rPr lang="en-US" dirty="0" smtClean="0"/>
              <a:t>Jump to </a:t>
            </a:r>
            <a:r>
              <a:rPr lang="en-US" dirty="0" smtClean="0"/>
              <a:t>Azure API intro &amp; PowerShell </a:t>
            </a:r>
            <a:r>
              <a:rPr lang="en-US" dirty="0" smtClean="0"/>
              <a:t>Demos</a:t>
            </a:r>
            <a:endParaRPr lang="en-US" dirty="0"/>
          </a:p>
        </p:txBody>
      </p:sp>
    </p:spTree>
    <p:extLst>
      <p:ext uri="{BB962C8B-B14F-4D97-AF65-F5344CB8AC3E}">
        <p14:creationId xmlns:p14="http://schemas.microsoft.com/office/powerpoint/2010/main" val="2672232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pic>
        <p:nvPicPr>
          <p:cNvPr id="5124" name="Picture 4" descr="Image result for azure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1775417"/>
            <a:ext cx="8077200" cy="454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20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$Tom.Aboutme</a:t>
            </a:r>
            <a:endParaRPr lang="en-US" dirty="0"/>
          </a:p>
        </p:txBody>
      </p:sp>
      <p:sp>
        <p:nvSpPr>
          <p:cNvPr id="3" name="Content Placeholder 2"/>
          <p:cNvSpPr>
            <a:spLocks noGrp="1"/>
          </p:cNvSpPr>
          <p:nvPr>
            <p:ph idx="1"/>
          </p:nvPr>
        </p:nvSpPr>
        <p:spPr/>
        <p:txBody>
          <a:bodyPr/>
          <a:lstStyle/>
          <a:p>
            <a:r>
              <a:rPr lang="en-US" dirty="0" smtClean="0"/>
              <a:t>Solutions Architect in the Enterprise Solutions group @ SADA Systems</a:t>
            </a:r>
          </a:p>
          <a:p>
            <a:pPr lvl="1"/>
            <a:r>
              <a:rPr lang="en-US" dirty="0" smtClean="0"/>
              <a:t>Current Relevant Certifications:</a:t>
            </a:r>
          </a:p>
          <a:p>
            <a:pPr lvl="2"/>
            <a:r>
              <a:rPr lang="en-US" dirty="0" smtClean="0"/>
              <a:t>MCSD – Azure Solutions Architect</a:t>
            </a:r>
          </a:p>
          <a:p>
            <a:pPr lvl="2"/>
            <a:r>
              <a:rPr lang="en-US" dirty="0" smtClean="0"/>
              <a:t>MCSE – Cloud Platform and Infrastructure 2017</a:t>
            </a:r>
          </a:p>
        </p:txBody>
      </p:sp>
      <p:sp>
        <p:nvSpPr>
          <p:cNvPr id="4" name="TextBox 3"/>
          <p:cNvSpPr txBox="1"/>
          <p:nvPr/>
        </p:nvSpPr>
        <p:spPr>
          <a:xfrm>
            <a:off x="1846118" y="4432155"/>
            <a:ext cx="8021782" cy="2031325"/>
          </a:xfrm>
          <a:prstGeom prst="rect">
            <a:avLst/>
          </a:prstGeom>
          <a:noFill/>
        </p:spPr>
        <p:txBody>
          <a:bodyPr wrap="square" numCol="2" rtlCol="0">
            <a:spAutoFit/>
          </a:bodyPr>
          <a:lstStyle/>
          <a:p>
            <a:r>
              <a:rPr lang="en-US" dirty="0"/>
              <a:t>Areas of interest: </a:t>
            </a:r>
          </a:p>
          <a:p>
            <a:pPr marL="742950" lvl="1" indent="-285750">
              <a:buFont typeface="Arial" panose="020B0604020202020204" pitchFamily="34" charset="0"/>
              <a:buChar char="•"/>
            </a:pPr>
            <a:r>
              <a:rPr lang="en-US" dirty="0"/>
              <a:t>Azure</a:t>
            </a:r>
          </a:p>
          <a:p>
            <a:pPr marL="742950" lvl="1" indent="-285750">
              <a:buFont typeface="Arial" panose="020B0604020202020204" pitchFamily="34" charset="0"/>
              <a:buChar char="•"/>
            </a:pPr>
            <a:r>
              <a:rPr lang="en-US" dirty="0"/>
              <a:t>PowerShell</a:t>
            </a:r>
          </a:p>
          <a:p>
            <a:pPr marL="742950" lvl="1" indent="-285750">
              <a:buFont typeface="Arial" panose="020B0604020202020204" pitchFamily="34" charset="0"/>
              <a:buChar char="•"/>
            </a:pPr>
            <a:r>
              <a:rPr lang="en-US" dirty="0" smtClean="0"/>
              <a:t>DevOps</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lvl="1"/>
            <a:endParaRPr lang="en-US" dirty="0" smtClean="0"/>
          </a:p>
          <a:p>
            <a:pPr marL="742950" lvl="1" indent="-285750">
              <a:buFont typeface="Arial" panose="020B0604020202020204" pitchFamily="34" charset="0"/>
              <a:buChar char="•"/>
            </a:pPr>
            <a:r>
              <a:rPr lang="en-US" dirty="0" smtClean="0"/>
              <a:t>Motorcycles </a:t>
            </a:r>
            <a:endParaRPr lang="en-US" dirty="0"/>
          </a:p>
          <a:p>
            <a:pPr marL="742950" lvl="1" indent="-285750">
              <a:buFont typeface="Arial" panose="020B0604020202020204" pitchFamily="34" charset="0"/>
              <a:buChar char="•"/>
            </a:pPr>
            <a:r>
              <a:rPr lang="en-US" dirty="0"/>
              <a:t>Puppies</a:t>
            </a:r>
          </a:p>
          <a:p>
            <a:pPr marL="742950" lvl="1" indent="-285750">
              <a:buFont typeface="Arial" panose="020B0604020202020204" pitchFamily="34" charset="0"/>
              <a:buChar char="•"/>
            </a:pPr>
            <a:r>
              <a:rPr lang="en-US" dirty="0"/>
              <a:t>Reading</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6024" y="284239"/>
            <a:ext cx="1961387" cy="19652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291" y="4252383"/>
            <a:ext cx="1793153" cy="2390871"/>
          </a:xfrm>
          <a:prstGeom prst="rect">
            <a:avLst/>
          </a:prstGeom>
        </p:spPr>
      </p:pic>
    </p:spTree>
    <p:extLst>
      <p:ext uri="{BB962C8B-B14F-4D97-AF65-F5344CB8AC3E}">
        <p14:creationId xmlns:p14="http://schemas.microsoft.com/office/powerpoint/2010/main" val="235397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Azure </a:t>
            </a:r>
            <a:r>
              <a:rPr lang="en-US" dirty="0" smtClean="0"/>
              <a:t>on the Cheap! – Part 1</a:t>
            </a:r>
            <a:endParaRPr lang="en-US" dirty="0"/>
          </a:p>
        </p:txBody>
      </p:sp>
      <p:sp>
        <p:nvSpPr>
          <p:cNvPr id="9" name="Content Placeholder 8"/>
          <p:cNvSpPr>
            <a:spLocks noGrp="1"/>
          </p:cNvSpPr>
          <p:nvPr>
            <p:ph idx="1"/>
          </p:nvPr>
        </p:nvSpPr>
        <p:spPr>
          <a:xfrm>
            <a:off x="685800" y="1776846"/>
            <a:ext cx="10900064" cy="4582390"/>
          </a:xfrm>
        </p:spPr>
        <p:txBody>
          <a:bodyPr>
            <a:normAutofit/>
          </a:bodyPr>
          <a:lstStyle/>
          <a:p>
            <a:pPr lvl="1"/>
            <a:r>
              <a:rPr lang="en-US" dirty="0"/>
              <a:t>Microsoft Dev Essentials</a:t>
            </a:r>
          </a:p>
          <a:p>
            <a:pPr lvl="2"/>
            <a:r>
              <a:rPr lang="en-US" dirty="0"/>
              <a:t>Pros: </a:t>
            </a:r>
          </a:p>
          <a:p>
            <a:pPr lvl="3"/>
            <a:r>
              <a:rPr lang="en-US" dirty="0"/>
              <a:t>Azure Free Account plus $200 in credits for Free for 30 First 30 Days</a:t>
            </a:r>
          </a:p>
          <a:p>
            <a:pPr lvl="3"/>
            <a:r>
              <a:rPr lang="en-US" dirty="0"/>
              <a:t>30 Days of Training for free with the following sites:</a:t>
            </a:r>
          </a:p>
          <a:p>
            <a:pPr lvl="4"/>
            <a:r>
              <a:rPr lang="en-US" dirty="0" err="1"/>
              <a:t>Pluralsight</a:t>
            </a:r>
            <a:endParaRPr lang="en-US" dirty="0"/>
          </a:p>
          <a:p>
            <a:pPr lvl="4"/>
            <a:r>
              <a:rPr lang="en-US" dirty="0"/>
              <a:t>Skill me Up / </a:t>
            </a:r>
            <a:r>
              <a:rPr lang="en-US" dirty="0" err="1"/>
              <a:t>Opsgility</a:t>
            </a:r>
            <a:endParaRPr lang="en-US" dirty="0"/>
          </a:p>
          <a:p>
            <a:pPr lvl="2"/>
            <a:r>
              <a:rPr lang="en-US" dirty="0"/>
              <a:t>Cons:</a:t>
            </a:r>
          </a:p>
          <a:p>
            <a:pPr lvl="3"/>
            <a:r>
              <a:rPr lang="en-US" dirty="0"/>
              <a:t>Typically have to sign up on your Azure account with a credit card so you can’t keep rolling new accounts to get free credits. </a:t>
            </a:r>
          </a:p>
          <a:p>
            <a:pPr lvl="2"/>
            <a:r>
              <a:rPr lang="en-US" dirty="0"/>
              <a:t>More Info:</a:t>
            </a:r>
          </a:p>
          <a:p>
            <a:pPr lvl="3"/>
            <a:r>
              <a:rPr lang="en-US" dirty="0">
                <a:hlinkClick r:id="rId2"/>
              </a:rPr>
              <a:t>https://visualstudio.microsoft.com/dev-essentials/</a:t>
            </a:r>
            <a:endParaRPr lang="en-US" dirty="0"/>
          </a:p>
          <a:p>
            <a:pPr lvl="3"/>
            <a:r>
              <a:rPr lang="en-US" u="sng" dirty="0">
                <a:hlinkClick r:id="rId3"/>
              </a:rPr>
              <a:t>https://azure.microsoft.com/en-us/free/free-account-faq/</a:t>
            </a:r>
            <a:endParaRPr lang="en-US" dirty="0"/>
          </a:p>
          <a:p>
            <a:endParaRPr lang="en-US" dirty="0" smtClean="0"/>
          </a:p>
        </p:txBody>
      </p:sp>
    </p:spTree>
    <p:extLst>
      <p:ext uri="{BB962C8B-B14F-4D97-AF65-F5344CB8AC3E}">
        <p14:creationId xmlns:p14="http://schemas.microsoft.com/office/powerpoint/2010/main" val="1368957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Azure </a:t>
            </a:r>
            <a:r>
              <a:rPr lang="en-US" dirty="0" smtClean="0"/>
              <a:t>on the Cheap! – Part 2</a:t>
            </a:r>
            <a:endParaRPr lang="en-US" dirty="0"/>
          </a:p>
        </p:txBody>
      </p:sp>
      <p:sp>
        <p:nvSpPr>
          <p:cNvPr id="9" name="Content Placeholder 8"/>
          <p:cNvSpPr>
            <a:spLocks noGrp="1"/>
          </p:cNvSpPr>
          <p:nvPr>
            <p:ph idx="1"/>
          </p:nvPr>
        </p:nvSpPr>
        <p:spPr>
          <a:xfrm>
            <a:off x="685800" y="1776846"/>
            <a:ext cx="10900064" cy="4582390"/>
          </a:xfrm>
        </p:spPr>
        <p:txBody>
          <a:bodyPr>
            <a:normAutofit lnSpcReduction="10000"/>
          </a:bodyPr>
          <a:lstStyle/>
          <a:p>
            <a:pPr lvl="1"/>
            <a:r>
              <a:rPr lang="en-US" dirty="0"/>
              <a:t>Action Pack (Microsoft Partner Network)</a:t>
            </a:r>
          </a:p>
          <a:p>
            <a:pPr lvl="2"/>
            <a:r>
              <a:rPr lang="en-US" dirty="0"/>
              <a:t>Pros: </a:t>
            </a:r>
          </a:p>
          <a:p>
            <a:pPr lvl="3"/>
            <a:r>
              <a:rPr lang="en-US" dirty="0"/>
              <a:t>Get tons of licenses for just about everything. (Server, Visual Studio, and Office 365)</a:t>
            </a:r>
          </a:p>
          <a:p>
            <a:pPr lvl="3"/>
            <a:r>
              <a:rPr lang="en-US" dirty="0"/>
              <a:t>Get $100 a month in Azure credits without the same restrictions as MSDN. </a:t>
            </a:r>
          </a:p>
          <a:p>
            <a:pPr lvl="3"/>
            <a:r>
              <a:rPr lang="en-US" dirty="0"/>
              <a:t>Can use credits for select Azure Market place items</a:t>
            </a:r>
          </a:p>
          <a:p>
            <a:pPr lvl="3"/>
            <a:r>
              <a:rPr lang="en-US" dirty="0"/>
              <a:t>$500 a year</a:t>
            </a:r>
          </a:p>
          <a:p>
            <a:pPr lvl="2"/>
            <a:r>
              <a:rPr lang="en-US" dirty="0"/>
              <a:t>Cons:</a:t>
            </a:r>
          </a:p>
          <a:p>
            <a:pPr lvl="3"/>
            <a:r>
              <a:rPr lang="en-US" dirty="0"/>
              <a:t>Have to create a business/file LLC paperwork. May result in additional fees/paper work. </a:t>
            </a:r>
          </a:p>
          <a:p>
            <a:pPr lvl="3"/>
            <a:r>
              <a:rPr lang="en-US" dirty="0"/>
              <a:t>Have to register as a Microsoft Partner</a:t>
            </a:r>
          </a:p>
          <a:p>
            <a:pPr lvl="3"/>
            <a:r>
              <a:rPr lang="en-US" dirty="0"/>
              <a:t>Have to create a website. </a:t>
            </a:r>
          </a:p>
          <a:p>
            <a:pPr lvl="2"/>
            <a:r>
              <a:rPr lang="en-US" dirty="0"/>
              <a:t>More Info:</a:t>
            </a:r>
          </a:p>
          <a:p>
            <a:pPr lvl="3"/>
            <a:r>
              <a:rPr lang="en-US" u="sng" dirty="0">
                <a:hlinkClick r:id="rId2"/>
              </a:rPr>
              <a:t>https://</a:t>
            </a:r>
            <a:r>
              <a:rPr lang="en-US" u="sng" dirty="0" smtClean="0">
                <a:hlinkClick r:id="rId2"/>
              </a:rPr>
              <a:t>partner.microsoft.com/en-us/membership/core-benefits#tab-content-2</a:t>
            </a:r>
            <a:endParaRPr lang="en-US" u="sng" dirty="0" smtClean="0"/>
          </a:p>
          <a:p>
            <a:pPr lvl="3"/>
            <a:r>
              <a:rPr lang="en-US" u="sng" dirty="0">
                <a:hlinkClick r:id="rId3"/>
              </a:rPr>
              <a:t>https://</a:t>
            </a:r>
            <a:r>
              <a:rPr lang="en-US" u="sng" dirty="0" smtClean="0">
                <a:hlinkClick r:id="rId3"/>
              </a:rPr>
              <a:t>partner.microsoft.com/en-us/membership/internal-use-software#tab-content-1</a:t>
            </a:r>
            <a:endParaRPr lang="en-US" dirty="0"/>
          </a:p>
          <a:p>
            <a:endParaRPr lang="en-US" dirty="0" smtClean="0"/>
          </a:p>
        </p:txBody>
      </p:sp>
    </p:spTree>
    <p:extLst>
      <p:ext uri="{BB962C8B-B14F-4D97-AF65-F5344CB8AC3E}">
        <p14:creationId xmlns:p14="http://schemas.microsoft.com/office/powerpoint/2010/main" val="2364163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Azure </a:t>
            </a:r>
            <a:r>
              <a:rPr lang="en-US" dirty="0" smtClean="0"/>
              <a:t>on the Cheap! – </a:t>
            </a:r>
            <a:r>
              <a:rPr lang="en-US" cap="none" dirty="0" smtClean="0"/>
              <a:t>Honorable mentions</a:t>
            </a:r>
            <a:endParaRPr lang="en-US" cap="none" dirty="0"/>
          </a:p>
        </p:txBody>
      </p:sp>
      <p:sp>
        <p:nvSpPr>
          <p:cNvPr id="9" name="Content Placeholder 8"/>
          <p:cNvSpPr>
            <a:spLocks noGrp="1"/>
          </p:cNvSpPr>
          <p:nvPr>
            <p:ph idx="1"/>
          </p:nvPr>
        </p:nvSpPr>
        <p:spPr>
          <a:xfrm>
            <a:off x="685800" y="1776846"/>
            <a:ext cx="10900064" cy="4582390"/>
          </a:xfrm>
        </p:spPr>
        <p:txBody>
          <a:bodyPr>
            <a:normAutofit fontScale="92500" lnSpcReduction="20000"/>
          </a:bodyPr>
          <a:lstStyle/>
          <a:p>
            <a:pPr lvl="1"/>
            <a:r>
              <a:rPr lang="en-US" dirty="0"/>
              <a:t>Visual Studio Subscription (MSDN)</a:t>
            </a:r>
          </a:p>
          <a:p>
            <a:pPr lvl="2"/>
            <a:r>
              <a:rPr lang="en-US" dirty="0"/>
              <a:t>Pros:</a:t>
            </a:r>
          </a:p>
          <a:p>
            <a:pPr lvl="3"/>
            <a:r>
              <a:rPr lang="en-US" dirty="0"/>
              <a:t>Get Visual studio and azure credits for length of subscription</a:t>
            </a:r>
          </a:p>
          <a:p>
            <a:pPr lvl="2"/>
            <a:r>
              <a:rPr lang="en-US" dirty="0"/>
              <a:t>Cons:</a:t>
            </a:r>
          </a:p>
          <a:p>
            <a:pPr lvl="3"/>
            <a:r>
              <a:rPr lang="en-US" dirty="0"/>
              <a:t>Can be pricy depending on option. Maybe convince work? </a:t>
            </a:r>
          </a:p>
          <a:p>
            <a:pPr lvl="2"/>
            <a:r>
              <a:rPr lang="en-US" dirty="0"/>
              <a:t>More Info:</a:t>
            </a:r>
          </a:p>
          <a:p>
            <a:pPr lvl="3"/>
            <a:r>
              <a:rPr lang="en-US" u="sng" dirty="0">
                <a:hlinkClick r:id="rId2"/>
              </a:rPr>
              <a:t>https://visualstudio.microsoft.com/vs/pricing/</a:t>
            </a:r>
            <a:endParaRPr lang="en-US" dirty="0"/>
          </a:p>
          <a:p>
            <a:pPr lvl="1"/>
            <a:r>
              <a:rPr lang="en-US" dirty="0"/>
              <a:t>DreamSpark or Student Starter? </a:t>
            </a:r>
          </a:p>
          <a:p>
            <a:pPr lvl="2"/>
            <a:r>
              <a:rPr lang="en-US" dirty="0"/>
              <a:t>Pros:</a:t>
            </a:r>
          </a:p>
          <a:p>
            <a:pPr lvl="3"/>
            <a:r>
              <a:rPr lang="en-US" dirty="0"/>
              <a:t>Get free credits and software</a:t>
            </a:r>
          </a:p>
          <a:p>
            <a:pPr lvl="2"/>
            <a:r>
              <a:rPr lang="en-US" dirty="0"/>
              <a:t>Cons:</a:t>
            </a:r>
          </a:p>
          <a:p>
            <a:pPr lvl="3"/>
            <a:r>
              <a:rPr lang="en-US" dirty="0"/>
              <a:t>Need a student email address</a:t>
            </a:r>
          </a:p>
          <a:p>
            <a:pPr lvl="2"/>
            <a:r>
              <a:rPr lang="en-US" dirty="0"/>
              <a:t>More Info:</a:t>
            </a:r>
          </a:p>
          <a:p>
            <a:pPr lvl="3"/>
            <a:r>
              <a:rPr lang="en-US" u="sng" dirty="0">
                <a:hlinkClick r:id="rId3"/>
              </a:rPr>
              <a:t>https://azure.microsoft.com/en-us/pricing/member-offers/student-starter</a:t>
            </a:r>
            <a:r>
              <a:rPr lang="en-US" u="sng" dirty="0" smtClean="0">
                <a:hlinkClick r:id="rId3"/>
              </a:rPr>
              <a:t>/</a:t>
            </a:r>
            <a:endParaRPr lang="en-US" dirty="0"/>
          </a:p>
        </p:txBody>
      </p:sp>
    </p:spTree>
    <p:extLst>
      <p:ext uri="{BB962C8B-B14F-4D97-AF65-F5344CB8AC3E}">
        <p14:creationId xmlns:p14="http://schemas.microsoft.com/office/powerpoint/2010/main" val="1975894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Azure </a:t>
            </a:r>
            <a:r>
              <a:rPr lang="en-US" dirty="0" smtClean="0"/>
              <a:t>Learning – On the Cheap!</a:t>
            </a:r>
            <a:endParaRPr lang="en-US" cap="none" dirty="0"/>
          </a:p>
        </p:txBody>
      </p:sp>
      <p:sp>
        <p:nvSpPr>
          <p:cNvPr id="9" name="Content Placeholder 8"/>
          <p:cNvSpPr>
            <a:spLocks noGrp="1"/>
          </p:cNvSpPr>
          <p:nvPr>
            <p:ph idx="1"/>
          </p:nvPr>
        </p:nvSpPr>
        <p:spPr>
          <a:xfrm>
            <a:off x="685800" y="1776846"/>
            <a:ext cx="10900064" cy="4582390"/>
          </a:xfrm>
        </p:spPr>
        <p:txBody>
          <a:bodyPr>
            <a:normAutofit fontScale="92500" lnSpcReduction="10000"/>
          </a:bodyPr>
          <a:lstStyle/>
          <a:p>
            <a:pPr lvl="1"/>
            <a:r>
              <a:rPr lang="en-US" dirty="0" smtClean="0"/>
              <a:t>Microsoft Docs ‘Azure Learning’</a:t>
            </a:r>
          </a:p>
          <a:p>
            <a:pPr lvl="2"/>
            <a:r>
              <a:rPr lang="en-US" dirty="0" smtClean="0"/>
              <a:t>What is it all about?</a:t>
            </a:r>
          </a:p>
          <a:p>
            <a:pPr lvl="3"/>
            <a:r>
              <a:rPr lang="en-US" dirty="0" smtClean="0"/>
              <a:t>Learning paths</a:t>
            </a:r>
          </a:p>
          <a:p>
            <a:pPr lvl="3"/>
            <a:r>
              <a:rPr lang="en-US" dirty="0" smtClean="0"/>
              <a:t>Hands on learning</a:t>
            </a:r>
          </a:p>
          <a:p>
            <a:pPr lvl="2"/>
            <a:r>
              <a:rPr lang="en-US" dirty="0" smtClean="0"/>
              <a:t>Pros:</a:t>
            </a:r>
          </a:p>
          <a:p>
            <a:pPr lvl="3"/>
            <a:r>
              <a:rPr lang="en-US" dirty="0" smtClean="0"/>
              <a:t>Free</a:t>
            </a:r>
          </a:p>
          <a:p>
            <a:pPr lvl="2"/>
            <a:r>
              <a:rPr lang="en-US" dirty="0"/>
              <a:t>More Info: </a:t>
            </a:r>
            <a:r>
              <a:rPr lang="en-US" dirty="0">
                <a:hlinkClick r:id="rId2"/>
              </a:rPr>
              <a:t>https://docs.microsoft.com/en-us/learn/azure</a:t>
            </a:r>
            <a:r>
              <a:rPr lang="en-US" dirty="0" smtClean="0">
                <a:hlinkClick r:id="rId2"/>
              </a:rPr>
              <a:t>/</a:t>
            </a:r>
            <a:endParaRPr lang="en-US" dirty="0" smtClean="0"/>
          </a:p>
          <a:p>
            <a:pPr lvl="2"/>
            <a:endParaRPr lang="en-US" dirty="0"/>
          </a:p>
          <a:p>
            <a:pPr lvl="1"/>
            <a:r>
              <a:rPr lang="en-US" dirty="0" err="1" smtClean="0"/>
              <a:t>Udemy</a:t>
            </a:r>
            <a:endParaRPr lang="en-US" dirty="0" smtClean="0"/>
          </a:p>
          <a:p>
            <a:pPr lvl="2"/>
            <a:r>
              <a:rPr lang="en-US" dirty="0" smtClean="0"/>
              <a:t>What is it all about? </a:t>
            </a:r>
          </a:p>
          <a:p>
            <a:pPr lvl="3"/>
            <a:r>
              <a:rPr lang="en-US" dirty="0" smtClean="0"/>
              <a:t>Peer to peer learning site that has great sales from time to time.</a:t>
            </a:r>
          </a:p>
          <a:p>
            <a:pPr lvl="2"/>
            <a:r>
              <a:rPr lang="en-US" dirty="0" smtClean="0"/>
              <a:t>Pros:</a:t>
            </a:r>
          </a:p>
          <a:p>
            <a:pPr lvl="3"/>
            <a:r>
              <a:rPr lang="en-US" dirty="0" smtClean="0"/>
              <a:t>Can be cheaper than subscription to typical learning sites and has great material. Best when on sale! </a:t>
            </a:r>
          </a:p>
          <a:p>
            <a:pPr lvl="2"/>
            <a:endParaRPr lang="en-US" dirty="0"/>
          </a:p>
          <a:p>
            <a:pPr marL="457200" lvl="1" indent="0">
              <a:buNone/>
            </a:pPr>
            <a:endParaRPr lang="en-US" dirty="0" smtClean="0"/>
          </a:p>
        </p:txBody>
      </p:sp>
    </p:spTree>
    <p:extLst>
      <p:ext uri="{BB962C8B-B14F-4D97-AF65-F5344CB8AC3E}">
        <p14:creationId xmlns:p14="http://schemas.microsoft.com/office/powerpoint/2010/main" val="126733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Azure </a:t>
            </a:r>
            <a:r>
              <a:rPr lang="en-US" dirty="0" smtClean="0"/>
              <a:t>Learning – Aimless approach</a:t>
            </a:r>
            <a:endParaRPr lang="en-US" cap="none" dirty="0"/>
          </a:p>
        </p:txBody>
      </p:sp>
      <p:sp>
        <p:nvSpPr>
          <p:cNvPr id="9" name="Content Placeholder 8"/>
          <p:cNvSpPr>
            <a:spLocks noGrp="1"/>
          </p:cNvSpPr>
          <p:nvPr>
            <p:ph idx="1"/>
          </p:nvPr>
        </p:nvSpPr>
        <p:spPr>
          <a:xfrm>
            <a:off x="685800" y="1776846"/>
            <a:ext cx="10900064" cy="4582390"/>
          </a:xfrm>
        </p:spPr>
        <p:txBody>
          <a:bodyPr>
            <a:normAutofit/>
          </a:bodyPr>
          <a:lstStyle/>
          <a:p>
            <a:pPr lvl="1"/>
            <a:r>
              <a:rPr lang="en-US" dirty="0" smtClean="0"/>
              <a:t>GitHub</a:t>
            </a:r>
          </a:p>
          <a:p>
            <a:pPr lvl="1"/>
            <a:r>
              <a:rPr lang="en-US" dirty="0" smtClean="0"/>
              <a:t>r/Azure (Reddit.com)</a:t>
            </a:r>
          </a:p>
          <a:p>
            <a:pPr lvl="1"/>
            <a:r>
              <a:rPr lang="en-US" dirty="0" smtClean="0"/>
              <a:t>Blogs</a:t>
            </a:r>
          </a:p>
          <a:p>
            <a:pPr lvl="2"/>
            <a:r>
              <a:rPr lang="en-US" dirty="0" smtClean="0"/>
              <a:t>Good place to start is Azure MVP blogs</a:t>
            </a:r>
          </a:p>
          <a:p>
            <a:pPr lvl="1"/>
            <a:r>
              <a:rPr lang="en-US" dirty="0" smtClean="0"/>
              <a:t>Channel9</a:t>
            </a:r>
          </a:p>
          <a:p>
            <a:pPr lvl="1"/>
            <a:r>
              <a:rPr lang="en-US" dirty="0" smtClean="0"/>
              <a:t>Microsoft Docs</a:t>
            </a:r>
          </a:p>
          <a:p>
            <a:pPr lvl="1"/>
            <a:r>
              <a:rPr lang="en-US" dirty="0" smtClean="0"/>
              <a:t>Ignite</a:t>
            </a:r>
          </a:p>
          <a:p>
            <a:pPr lvl="1"/>
            <a:r>
              <a:rPr lang="en-US" dirty="0" smtClean="0"/>
              <a:t>User Groups ;)</a:t>
            </a:r>
          </a:p>
          <a:p>
            <a:pPr lvl="2"/>
            <a:endParaRPr lang="en-US" dirty="0"/>
          </a:p>
          <a:p>
            <a:pPr marL="914400" lvl="2" indent="0">
              <a:buNone/>
            </a:pP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92338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Azure </a:t>
            </a:r>
            <a:r>
              <a:rPr lang="en-US" dirty="0" smtClean="0"/>
              <a:t>Learning – Laser Focused</a:t>
            </a:r>
            <a:endParaRPr lang="en-US" cap="none" dirty="0"/>
          </a:p>
        </p:txBody>
      </p:sp>
      <p:sp>
        <p:nvSpPr>
          <p:cNvPr id="9" name="Content Placeholder 8"/>
          <p:cNvSpPr>
            <a:spLocks noGrp="1"/>
          </p:cNvSpPr>
          <p:nvPr>
            <p:ph idx="1"/>
          </p:nvPr>
        </p:nvSpPr>
        <p:spPr>
          <a:xfrm>
            <a:off x="685800" y="1776846"/>
            <a:ext cx="10900064" cy="4582390"/>
          </a:xfrm>
        </p:spPr>
        <p:txBody>
          <a:bodyPr>
            <a:normAutofit/>
          </a:bodyPr>
          <a:lstStyle/>
          <a:p>
            <a:pPr lvl="2"/>
            <a:r>
              <a:rPr lang="en-US" dirty="0" smtClean="0"/>
              <a:t>Azure Certs </a:t>
            </a:r>
          </a:p>
          <a:p>
            <a:pPr lvl="3"/>
            <a:r>
              <a:rPr lang="en-US" dirty="0">
                <a:hlinkClick r:id="rId2"/>
              </a:rPr>
              <a:t>https://www.microsoft.com/en-us/learning/azure-exams.aspx</a:t>
            </a:r>
            <a:endParaRPr lang="en-US" dirty="0" smtClean="0"/>
          </a:p>
          <a:p>
            <a:pPr lvl="2"/>
            <a:r>
              <a:rPr lang="en-US" dirty="0" smtClean="0"/>
              <a:t>Learning tracks</a:t>
            </a:r>
          </a:p>
          <a:p>
            <a:pPr lvl="3"/>
            <a:r>
              <a:rPr lang="en-US" dirty="0" smtClean="0"/>
              <a:t>Either Azure Learning from Microsoft or tracks from various training sites </a:t>
            </a:r>
          </a:p>
          <a:p>
            <a:pPr marL="1371600" lvl="3" indent="0">
              <a:buNone/>
            </a:pPr>
            <a:endParaRPr lang="en-US" dirty="0" smtClean="0"/>
          </a:p>
          <a:p>
            <a:pPr lvl="2"/>
            <a:endParaRPr lang="en-US" dirty="0" smtClean="0"/>
          </a:p>
          <a:p>
            <a:pPr lvl="2"/>
            <a:endParaRPr lang="en-US" dirty="0"/>
          </a:p>
          <a:p>
            <a:pPr marL="914400" lvl="2" indent="0">
              <a:buNone/>
            </a:pP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258380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VLAB Template">
  <a:themeElements>
    <a:clrScheme name="Volume Licensing Customer Advisory Board">
      <a:dk1>
        <a:srgbClr val="2F2F2F"/>
      </a:dk1>
      <a:lt1>
        <a:srgbClr val="FFFFFF"/>
      </a:lt1>
      <a:dk2>
        <a:srgbClr val="2F2F2F"/>
      </a:dk2>
      <a:lt2>
        <a:srgbClr val="FFFFFF"/>
      </a:lt2>
      <a:accent1>
        <a:srgbClr val="0078D7"/>
      </a:accent1>
      <a:accent2>
        <a:srgbClr val="00BCF2"/>
      </a:accent2>
      <a:accent3>
        <a:srgbClr val="002050"/>
      </a:accent3>
      <a:accent4>
        <a:srgbClr val="008272"/>
      </a:accent4>
      <a:accent5>
        <a:srgbClr val="00B294"/>
      </a:accent5>
      <a:accent6>
        <a:srgbClr val="5C2D91"/>
      </a:accent6>
      <a:hlink>
        <a:srgbClr val="0078D7"/>
      </a:hlink>
      <a:folHlink>
        <a:srgbClr val="0078D7"/>
      </a:folHlink>
    </a:clrScheme>
    <a:fontScheme name="Segoe">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CD38365E-7401-4665-AF36-7000951ED6D4}"/>
    </a:ext>
  </a:extLst>
</a:theme>
</file>

<file path=ppt/theme/theme3.xml><?xml version="1.0" encoding="utf-8"?>
<a:theme xmlns:a="http://schemas.openxmlformats.org/drawingml/2006/main" name="1_VLAB Template">
  <a:themeElements>
    <a:clrScheme name="Volume Licensing Customer Advisory Board">
      <a:dk1>
        <a:srgbClr val="2F2F2F"/>
      </a:dk1>
      <a:lt1>
        <a:srgbClr val="FFFFFF"/>
      </a:lt1>
      <a:dk2>
        <a:srgbClr val="2F2F2F"/>
      </a:dk2>
      <a:lt2>
        <a:srgbClr val="FFFFFF"/>
      </a:lt2>
      <a:accent1>
        <a:srgbClr val="0078D7"/>
      </a:accent1>
      <a:accent2>
        <a:srgbClr val="00BCF2"/>
      </a:accent2>
      <a:accent3>
        <a:srgbClr val="002050"/>
      </a:accent3>
      <a:accent4>
        <a:srgbClr val="008272"/>
      </a:accent4>
      <a:accent5>
        <a:srgbClr val="00B294"/>
      </a:accent5>
      <a:accent6>
        <a:srgbClr val="5C2D91"/>
      </a:accent6>
      <a:hlink>
        <a:srgbClr val="0078D7"/>
      </a:hlink>
      <a:folHlink>
        <a:srgbClr val="0078D7"/>
      </a:folHlink>
    </a:clrScheme>
    <a:fontScheme name="Segoe">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CD38365E-7401-4665-AF36-7000951ED6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990</TotalTime>
  <Words>2645</Words>
  <Application>Microsoft Office PowerPoint</Application>
  <PresentationFormat>Widescreen</PresentationFormat>
  <Paragraphs>527</Paragraphs>
  <Slides>26</Slides>
  <Notes>12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26</vt:i4>
      </vt:variant>
    </vt:vector>
  </HeadingPairs>
  <TitlesOfParts>
    <vt:vector size="40" baseType="lpstr">
      <vt:lpstr>Arial</vt:lpstr>
      <vt:lpstr>Calibri</vt:lpstr>
      <vt:lpstr>Kozuka Gothic Pro R</vt:lpstr>
      <vt:lpstr>Segoe Pro Display</vt:lpstr>
      <vt:lpstr>Segoe UI</vt:lpstr>
      <vt:lpstr>Segoe UI Light</vt:lpstr>
      <vt:lpstr>Segoe UI Semibold</vt:lpstr>
      <vt:lpstr>Segoe UI Semilight</vt:lpstr>
      <vt:lpstr>Trebuchet MS</vt:lpstr>
      <vt:lpstr>Tw Cen MT</vt:lpstr>
      <vt:lpstr>Wingdings</vt:lpstr>
      <vt:lpstr>Circuit</vt:lpstr>
      <vt:lpstr>VLAB Template</vt:lpstr>
      <vt:lpstr>1_VLAB Template</vt:lpstr>
      <vt:lpstr>Intro to Azure</vt:lpstr>
      <vt:lpstr>Agenda</vt:lpstr>
      <vt:lpstr>$Tom.Aboutme</vt:lpstr>
      <vt:lpstr>Azure on the Cheap! – Part 1</vt:lpstr>
      <vt:lpstr>Azure on the Cheap! – Part 2</vt:lpstr>
      <vt:lpstr>Azure on the Cheap! – Honorable mentions</vt:lpstr>
      <vt:lpstr>Azure Learning – On the Cheap!</vt:lpstr>
      <vt:lpstr>Azure Learning – Aimless approach</vt:lpstr>
      <vt:lpstr>Azure Learning – Laser Focused</vt:lpstr>
      <vt:lpstr>Azure Platform Overview</vt:lpstr>
      <vt:lpstr>IaaS Overview</vt:lpstr>
      <vt:lpstr>PowerPoint Presentation</vt:lpstr>
      <vt:lpstr>Compute</vt:lpstr>
      <vt:lpstr>Compute options for all types of apps</vt:lpstr>
      <vt:lpstr>PowerPoint Presentation</vt:lpstr>
      <vt:lpstr>PowerPoint Presentation</vt:lpstr>
      <vt:lpstr>Storage</vt:lpstr>
      <vt:lpstr>Secure, scalable and highly available storage options  for every use case</vt:lpstr>
      <vt:lpstr>Azure Disks</vt:lpstr>
      <vt:lpstr>Networking</vt:lpstr>
      <vt:lpstr>Native Networking infrastructure services available in Azure Platform</vt:lpstr>
      <vt:lpstr>Example: VPN connection from on prem to Azure using Azure Built In VPN Gateway</vt:lpstr>
      <vt:lpstr>Example: VPN using Virtual Network Appliance</vt:lpstr>
      <vt:lpstr>Security and Management</vt:lpstr>
      <vt:lpstr>Jump to Azure API intro &amp; PowerShell Demos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Overview</dc:title>
  <dc:creator>Thomas Peffers</dc:creator>
  <cp:lastModifiedBy>Thomas Peffers</cp:lastModifiedBy>
  <cp:revision>44</cp:revision>
  <dcterms:created xsi:type="dcterms:W3CDTF">2018-10-25T17:14:47Z</dcterms:created>
  <dcterms:modified xsi:type="dcterms:W3CDTF">2019-02-28T04:53:13Z</dcterms:modified>
</cp:coreProperties>
</file>