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1" autoAdjust="0"/>
    <p:restoredTop sz="94674" autoAdjust="0"/>
  </p:normalViewPr>
  <p:slideViewPr>
    <p:cSldViewPr snapToGrid="0">
      <p:cViewPr varScale="1">
        <p:scale>
          <a:sx n="68" d="100"/>
          <a:sy n="68" d="100"/>
        </p:scale>
        <p:origin x="6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3A888-C617-36A8-81F8-259837FA2D60}"/>
              </a:ext>
            </a:extLst>
          </p:cNvPr>
          <p:cNvSpPr>
            <a:spLocks noGrp="1"/>
          </p:cNvSpPr>
          <p:nvPr>
            <p:ph type="ctrTitle"/>
          </p:nvPr>
        </p:nvSpPr>
        <p:spPr>
          <a:xfrm>
            <a:off x="1524000" y="1122363"/>
            <a:ext cx="9144000" cy="2387600"/>
          </a:xfrm>
        </p:spPr>
        <p:txBody>
          <a:bodyPr anchor="b"/>
          <a:lstStyle>
            <a:lvl1pPr algn="ctr">
              <a:defRPr sz="6000" b="1"/>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7150A19F-06DE-191E-284A-6B4DF9621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EDCE5D3-6BB5-CA4B-5E65-A51A41D01534}"/>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7E0A7337-7B15-AD47-15C1-4521245936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ACBE5C-FCBA-BBC8-D1D8-578E3F1C0876}"/>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236485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765D2-C247-8FD1-B82A-698D9E0105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3EAFBB-9259-D72D-BE05-120DAF8BCE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AF4877-483E-364F-B2B1-214C6210912D}"/>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B89ED790-6250-0991-DFF1-9B6020B648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7F705C-AB9C-F809-ABD5-9494AF12AFC7}"/>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108385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A6F097C-04B3-E51A-2F0F-206C5D86591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686C1C-A0FC-A68A-9C6C-15F25D4592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8B2026-AC5E-0F4B-095E-84F65C7FB970}"/>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058D9950-35B1-2085-3B65-A7078019D5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6ED015-F11E-D6C2-3751-BAAB9B14D749}"/>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238357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B81A0B-70B6-992E-D9CD-B96C6AD1EC79}"/>
              </a:ext>
            </a:extLst>
          </p:cNvPr>
          <p:cNvSpPr>
            <a:spLocks noGrp="1"/>
          </p:cNvSpPr>
          <p:nvPr>
            <p:ph type="title"/>
          </p:nvPr>
        </p:nvSpPr>
        <p:spPr/>
        <p:txBody>
          <a:bodyPr/>
          <a:lstStyle>
            <a:lvl1pPr>
              <a:defRPr b="1"/>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D130E1D9-AE3D-0C63-4139-058D949196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57559D-C261-D594-6365-132E983D8CAA}"/>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9BCEC4C8-3739-00C4-D86B-D156FAB3A6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FD4111-E44F-74B9-341F-1309544AFAA0}"/>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201987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3ED30-D920-970C-66CD-22F1035287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4485DC-0C34-5961-3A69-EA8EB90D3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9D6C11-8C3B-9232-4ACB-8C02E429983F}"/>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39FF960E-0630-E290-0D1E-A2510778B2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E25D04-9D98-CF72-7697-976FE0930A95}"/>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111031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295FA-F77A-6D85-B427-DDC89F1B48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B02F47-BD12-813F-7461-5D2EE6E351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BC17AA-218D-6FAC-6363-8F855CCB81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A89C05-085C-398C-9133-3DEBED864B7A}"/>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6" name="フッター プレースホルダー 5">
            <a:extLst>
              <a:ext uri="{FF2B5EF4-FFF2-40B4-BE49-F238E27FC236}">
                <a16:creationId xmlns:a16="http://schemas.microsoft.com/office/drawing/2014/main" id="{3E9D9D79-5D94-0AB3-8C51-BECF6E0A4C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B1C882-ABFD-C7C4-578A-E557B8A37D28}"/>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66142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24A5D-1FBC-1380-4272-8A86CBE5EC4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788FA1-CF84-75FF-2BEE-DA5E6B9DF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BBADBD-F20E-0620-8D79-236F43DFD66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0ECDEB-AB43-7E10-2130-0062D48C5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8D1C260-7E07-2CBF-B76F-0E3F734F14A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6999A26-7915-717A-5963-A2DDB0C3DDB6}"/>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8" name="フッター プレースホルダー 7">
            <a:extLst>
              <a:ext uri="{FF2B5EF4-FFF2-40B4-BE49-F238E27FC236}">
                <a16:creationId xmlns:a16="http://schemas.microsoft.com/office/drawing/2014/main" id="{43A97D0B-6F3F-8FC7-977E-AD44B1C097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A499670-00C5-3406-154D-8C9B037B42AD}"/>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133937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DBC708-F6E2-9B0F-2CCC-4B8AD953A8B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9893B-EE74-B4F1-3718-98BBBF940E42}"/>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4" name="フッター プレースホルダー 3">
            <a:extLst>
              <a:ext uri="{FF2B5EF4-FFF2-40B4-BE49-F238E27FC236}">
                <a16:creationId xmlns:a16="http://schemas.microsoft.com/office/drawing/2014/main" id="{01256E20-A6F9-A5E8-C3F4-DE92F3B800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F4B4C0-14C3-11B8-ADAB-402927213785}"/>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172801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76C45F-BCE9-382D-2794-C5BAA8C5AD35}"/>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3" name="フッター プレースホルダー 2">
            <a:extLst>
              <a:ext uri="{FF2B5EF4-FFF2-40B4-BE49-F238E27FC236}">
                <a16:creationId xmlns:a16="http://schemas.microsoft.com/office/drawing/2014/main" id="{338E4470-F1CD-9462-8FC2-5935545162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D79E43-C3C7-D324-316F-76884DE6E059}"/>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412692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27E34-F5EB-CC77-4EAD-384DC452F3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C8E48D-4C98-CE72-69E4-E818B0E10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1D06140-A77D-7A6E-0D50-00E793C87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27FBAC-89CC-E570-008E-6E6B10FB3AA4}"/>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6" name="フッター プレースホルダー 5">
            <a:extLst>
              <a:ext uri="{FF2B5EF4-FFF2-40B4-BE49-F238E27FC236}">
                <a16:creationId xmlns:a16="http://schemas.microsoft.com/office/drawing/2014/main" id="{56D49205-A5C1-41C9-CE97-89E9F9926A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1EE340-4ED5-977B-3648-2660F73C8402}"/>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116791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6C2E38-5632-AD9A-4B82-49483B909E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FA4FDA0-267F-EAA3-9E32-93D65753E9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CE54E28-044F-952B-D15F-DBB1C34F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989F64-5397-ADBE-66A6-FA3679B32E1C}"/>
              </a:ext>
            </a:extLst>
          </p:cNvPr>
          <p:cNvSpPr>
            <a:spLocks noGrp="1"/>
          </p:cNvSpPr>
          <p:nvPr>
            <p:ph type="dt" sz="half" idx="10"/>
          </p:nvPr>
        </p:nvSpPr>
        <p:spPr/>
        <p:txBody>
          <a:bodyPr/>
          <a:lstStyle/>
          <a:p>
            <a:fld id="{45C102C3-9627-4171-A282-B50E8DB4D672}" type="datetimeFigureOut">
              <a:rPr kumimoji="1" lang="ja-JP" altLang="en-US" smtClean="0"/>
              <a:t>2023/12/25</a:t>
            </a:fld>
            <a:endParaRPr kumimoji="1" lang="ja-JP" altLang="en-US"/>
          </a:p>
        </p:txBody>
      </p:sp>
      <p:sp>
        <p:nvSpPr>
          <p:cNvPr id="6" name="フッター プレースホルダー 5">
            <a:extLst>
              <a:ext uri="{FF2B5EF4-FFF2-40B4-BE49-F238E27FC236}">
                <a16:creationId xmlns:a16="http://schemas.microsoft.com/office/drawing/2014/main" id="{D4C1F33F-9333-CD1F-1284-97F52E79FC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DC2C0E-3317-D4AD-D78A-4E5482E77537}"/>
              </a:ext>
            </a:extLst>
          </p:cNvPr>
          <p:cNvSpPr>
            <a:spLocks noGrp="1"/>
          </p:cNvSpPr>
          <p:nvPr>
            <p:ph type="sldNum" sz="quarter" idx="12"/>
          </p:nvPr>
        </p:nvSpPr>
        <p:spPr/>
        <p:txBody>
          <a:body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294440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32B9D4B-E451-D9CA-A96A-7C1F32615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E4C7F3-EFC2-69A7-0BB6-148503276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C485A0-548D-41F1-7630-DCB21BE5C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102C3-9627-4171-A282-B50E8DB4D672}"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6ED375EB-163B-731A-1317-D0DF0BFCB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33351D-0583-56FC-E60D-0D0044DB0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1608D-16E6-4367-AB49-398B99A70870}" type="slidenum">
              <a:rPr kumimoji="1" lang="ja-JP" altLang="en-US" smtClean="0"/>
              <a:t>‹#›</a:t>
            </a:fld>
            <a:endParaRPr kumimoji="1" lang="ja-JP" altLang="en-US"/>
          </a:p>
        </p:txBody>
      </p:sp>
    </p:spTree>
    <p:extLst>
      <p:ext uri="{BB962C8B-B14F-4D97-AF65-F5344CB8AC3E}">
        <p14:creationId xmlns:p14="http://schemas.microsoft.com/office/powerpoint/2010/main" val="359383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as.go.jp/jp/seisaku/digital_gyozaikaikaku/kaigi3/kaigi3_siryou15.pdf?fbclid=IwAR0V7eYDgYfwmKL4GU0NTAFc8-4Whbyf4nM3eJKngImMpaIQRohT7GQq1b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28FBF-78EE-DB78-61A4-A137249F21C5}"/>
              </a:ext>
            </a:extLst>
          </p:cNvPr>
          <p:cNvSpPr>
            <a:spLocks noGrp="1"/>
          </p:cNvSpPr>
          <p:nvPr>
            <p:ph type="ctrTitle"/>
          </p:nvPr>
        </p:nvSpPr>
        <p:spPr>
          <a:xfrm>
            <a:off x="1047964" y="1122363"/>
            <a:ext cx="10459092" cy="2387600"/>
          </a:xfrm>
        </p:spPr>
        <p:txBody>
          <a:bodyPr/>
          <a:lstStyle/>
          <a:p>
            <a:r>
              <a:rPr lang="ja-JP" altLang="en-US" dirty="0"/>
              <a:t>要約：</a:t>
            </a:r>
            <a:r>
              <a:rPr kumimoji="1" lang="ja-JP" altLang="en-US" dirty="0"/>
              <a:t>「子育て・児童福祉」</a:t>
            </a:r>
          </a:p>
        </p:txBody>
      </p:sp>
      <p:sp>
        <p:nvSpPr>
          <p:cNvPr id="3" name="字幕 2">
            <a:extLst>
              <a:ext uri="{FF2B5EF4-FFF2-40B4-BE49-F238E27FC236}">
                <a16:creationId xmlns:a16="http://schemas.microsoft.com/office/drawing/2014/main" id="{D83EB671-F289-A456-3D00-AAF8762BD6C6}"/>
              </a:ext>
            </a:extLst>
          </p:cNvPr>
          <p:cNvSpPr>
            <a:spLocks noGrp="1"/>
          </p:cNvSpPr>
          <p:nvPr>
            <p:ph type="subTitle" idx="1"/>
          </p:nvPr>
        </p:nvSpPr>
        <p:spPr/>
        <p:txBody>
          <a:bodyPr>
            <a:normAutofit fontScale="92500" lnSpcReduction="20000"/>
          </a:bodyPr>
          <a:lstStyle/>
          <a:p>
            <a:r>
              <a:rPr kumimoji="1" lang="ja-JP" altLang="en-US" dirty="0"/>
              <a:t>出典：</a:t>
            </a:r>
            <a:endParaRPr kumimoji="1" lang="en-US" altLang="ja-JP" dirty="0"/>
          </a:p>
          <a:p>
            <a:r>
              <a:rPr kumimoji="1" lang="ja-JP" altLang="en-US" dirty="0"/>
              <a:t>資料１５ デジタル行財政改革 中間とりまとめ（案）</a:t>
            </a:r>
            <a:endParaRPr kumimoji="1" lang="en-US" altLang="ja-JP" dirty="0"/>
          </a:p>
          <a:p>
            <a:r>
              <a:rPr lang="en-US" altLang="ja-JP" b="0" i="0" u="sng" dirty="0">
                <a:effectLst/>
                <a:latin typeface="Segoe UI Historic" panose="020B0502040204020203" pitchFamily="34" charset="0"/>
                <a:hlinkClick r:id="rId2"/>
              </a:rPr>
              <a:t>https://www.cas.go.jp/jp/seisaku/digital_gyozaikaikaku/kaigi3/kaigi3_siryou15.pdf?fbclid=IwAR1vPVdDT2tSVKy0BHLJY0_kBuvoO-fcf4Og1n-K9EykvyDi52_zhLVvpwg</a:t>
            </a:r>
            <a:endParaRPr kumimoji="1" lang="ja-JP" altLang="en-US" dirty="0"/>
          </a:p>
        </p:txBody>
      </p:sp>
    </p:spTree>
    <p:extLst>
      <p:ext uri="{BB962C8B-B14F-4D97-AF65-F5344CB8AC3E}">
        <p14:creationId xmlns:p14="http://schemas.microsoft.com/office/powerpoint/2010/main" val="1524948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E0C5F8-66C5-B090-6B15-9C56C7F096FB}"/>
              </a:ext>
            </a:extLst>
          </p:cNvPr>
          <p:cNvSpPr>
            <a:spLocks noGrp="1"/>
          </p:cNvSpPr>
          <p:nvPr>
            <p:ph type="title"/>
          </p:nvPr>
        </p:nvSpPr>
        <p:spPr/>
        <p:txBody>
          <a:bodyPr/>
          <a:lstStyle/>
          <a:p>
            <a:r>
              <a:rPr kumimoji="1" lang="ja-JP" altLang="en-US" b="1" dirty="0"/>
              <a:t>３）母子保健</a:t>
            </a:r>
            <a:r>
              <a:rPr kumimoji="1" lang="en-US" altLang="ja-JP" b="1" dirty="0"/>
              <a:t>DX</a:t>
            </a:r>
            <a:r>
              <a:rPr kumimoji="1" lang="ja-JP" altLang="en-US" b="1" dirty="0"/>
              <a:t>の推進</a:t>
            </a:r>
          </a:p>
        </p:txBody>
      </p:sp>
      <p:sp>
        <p:nvSpPr>
          <p:cNvPr id="3" name="コンテンツ プレースホルダー 2">
            <a:extLst>
              <a:ext uri="{FF2B5EF4-FFF2-40B4-BE49-F238E27FC236}">
                <a16:creationId xmlns:a16="http://schemas.microsoft.com/office/drawing/2014/main" id="{1E7E16A8-E0CF-79F0-E674-7438E127E36F}"/>
              </a:ext>
            </a:extLst>
          </p:cNvPr>
          <p:cNvSpPr>
            <a:spLocks noGrp="1"/>
          </p:cNvSpPr>
          <p:nvPr>
            <p:ph idx="1"/>
          </p:nvPr>
        </p:nvSpPr>
        <p:spPr/>
        <p:txBody>
          <a:bodyPr>
            <a:normAutofit lnSpcReduction="10000"/>
          </a:bodyPr>
          <a:lstStyle/>
          <a:p>
            <a:r>
              <a:rPr kumimoji="1" lang="ja-JP" altLang="en-US" dirty="0"/>
              <a:t>現在、妊婦や乳幼児の健診は紙媒体が基本で、住民、自治体、医療機関に負担がかかっている。</a:t>
            </a:r>
          </a:p>
          <a:p>
            <a:r>
              <a:rPr kumimoji="1" lang="ja-JP" altLang="en-US" dirty="0"/>
              <a:t>健診結果の共有にタイムラグが生じている。</a:t>
            </a:r>
            <a:endParaRPr kumimoji="1" lang="en-US" altLang="ja-JP" dirty="0"/>
          </a:p>
          <a:p>
            <a:r>
              <a:rPr kumimoji="1" lang="en-US" altLang="ja-JP" dirty="0"/>
              <a:t>PMH</a:t>
            </a:r>
            <a:r>
              <a:rPr kumimoji="1" lang="ja-JP" altLang="en-US" dirty="0"/>
              <a:t>や電子版母子健康手帳を活用してスマートフォンで健診受診や結果確認を可能にし、住民の利便性を向上させ、自治体や医療機関の負担を軽減する。</a:t>
            </a:r>
          </a:p>
          <a:p>
            <a:r>
              <a:rPr kumimoji="1" lang="en-US" altLang="ja-JP" dirty="0"/>
              <a:t>2023</a:t>
            </a:r>
            <a:r>
              <a:rPr kumimoji="1" lang="ja-JP" altLang="en-US" dirty="0"/>
              <a:t>年度に母子保健情報を共有・活用する情報連携基盤（</a:t>
            </a:r>
            <a:r>
              <a:rPr kumimoji="1" lang="en-US" altLang="ja-JP" dirty="0"/>
              <a:t>PMH</a:t>
            </a:r>
            <a:r>
              <a:rPr kumimoji="1" lang="ja-JP" altLang="en-US" dirty="0"/>
              <a:t>）を整備</a:t>
            </a:r>
            <a:r>
              <a:rPr lang="ja-JP" altLang="en-US" dirty="0"/>
              <a:t>する</a:t>
            </a:r>
            <a:r>
              <a:rPr kumimoji="1" lang="ja-JP" altLang="en-US" dirty="0"/>
              <a:t>。</a:t>
            </a:r>
          </a:p>
          <a:p>
            <a:r>
              <a:rPr kumimoji="1" lang="en-US" altLang="ja-JP" dirty="0"/>
              <a:t>2024</a:t>
            </a:r>
            <a:r>
              <a:rPr kumimoji="1" lang="ja-JP" altLang="en-US" dirty="0"/>
              <a:t>年度に課題と対応を整理、</a:t>
            </a:r>
            <a:r>
              <a:rPr kumimoji="1" lang="en-US" altLang="ja-JP" dirty="0"/>
              <a:t>2025</a:t>
            </a:r>
            <a:r>
              <a:rPr kumimoji="1" lang="ja-JP" altLang="en-US" dirty="0"/>
              <a:t>年度にガイドラインを発出し、</a:t>
            </a:r>
            <a:r>
              <a:rPr kumimoji="1" lang="en-US" altLang="ja-JP" dirty="0"/>
              <a:t>2026</a:t>
            </a:r>
            <a:r>
              <a:rPr kumimoji="1" lang="ja-JP" altLang="en-US" dirty="0"/>
              <a:t>年度以降の普及（全国展開）を目指す。</a:t>
            </a:r>
          </a:p>
        </p:txBody>
      </p:sp>
    </p:spTree>
    <p:extLst>
      <p:ext uri="{BB962C8B-B14F-4D97-AF65-F5344CB8AC3E}">
        <p14:creationId xmlns:p14="http://schemas.microsoft.com/office/powerpoint/2010/main" val="146989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27344-61B5-58B6-4472-55F724EA1E76}"/>
              </a:ext>
            </a:extLst>
          </p:cNvPr>
          <p:cNvSpPr>
            <a:spLocks noGrp="1"/>
          </p:cNvSpPr>
          <p:nvPr>
            <p:ph type="title"/>
          </p:nvPr>
        </p:nvSpPr>
        <p:spPr/>
        <p:txBody>
          <a:bodyPr/>
          <a:lstStyle/>
          <a:p>
            <a:r>
              <a:rPr kumimoji="1" lang="ja-JP" altLang="en-US" dirty="0"/>
              <a:t>プッシュ型子育て支援の実現</a:t>
            </a:r>
          </a:p>
        </p:txBody>
      </p:sp>
      <p:sp>
        <p:nvSpPr>
          <p:cNvPr id="3" name="コンテンツ プレースホルダー 2">
            <a:extLst>
              <a:ext uri="{FF2B5EF4-FFF2-40B4-BE49-F238E27FC236}">
                <a16:creationId xmlns:a16="http://schemas.microsoft.com/office/drawing/2014/main" id="{CA20ABAB-9F39-3377-7FE8-07C5A0FDBC97}"/>
              </a:ext>
            </a:extLst>
          </p:cNvPr>
          <p:cNvSpPr>
            <a:spLocks noGrp="1"/>
          </p:cNvSpPr>
          <p:nvPr>
            <p:ph idx="1"/>
          </p:nvPr>
        </p:nvSpPr>
        <p:spPr/>
        <p:txBody>
          <a:bodyPr/>
          <a:lstStyle/>
          <a:p>
            <a:pPr marL="0" indent="0">
              <a:buNone/>
            </a:pPr>
            <a:r>
              <a:rPr kumimoji="1" lang="ja-JP" altLang="en-US" dirty="0"/>
              <a:t>１）必要な情報を最適に届ける仕組みの構築</a:t>
            </a:r>
            <a:endParaRPr lang="en-US" altLang="ja-JP" dirty="0"/>
          </a:p>
          <a:p>
            <a:pPr marL="0" indent="0">
              <a:buNone/>
            </a:pPr>
            <a:endParaRPr kumimoji="1" lang="en-US" altLang="ja-JP" dirty="0"/>
          </a:p>
          <a:p>
            <a:pPr marL="0" indent="0">
              <a:buNone/>
            </a:pPr>
            <a:r>
              <a:rPr kumimoji="1" lang="ja-JP" altLang="en-US" dirty="0"/>
              <a:t>２）出生届のオンライン化</a:t>
            </a:r>
            <a:endParaRPr lang="en-US" altLang="ja-JP" dirty="0"/>
          </a:p>
          <a:p>
            <a:pPr marL="0" indent="0">
              <a:buNone/>
            </a:pPr>
            <a:endParaRPr kumimoji="1" lang="en-US" altLang="ja-JP" dirty="0"/>
          </a:p>
          <a:p>
            <a:pPr marL="0" indent="0">
              <a:buNone/>
            </a:pPr>
            <a:r>
              <a:rPr kumimoji="1" lang="ja-JP" altLang="en-US" dirty="0"/>
              <a:t>３）母子保健</a:t>
            </a:r>
            <a:r>
              <a:rPr kumimoji="1" lang="en-US" altLang="ja-JP" dirty="0"/>
              <a:t>DX</a:t>
            </a:r>
            <a:r>
              <a:rPr kumimoji="1" lang="ja-JP" altLang="en-US" dirty="0"/>
              <a:t>の推進</a:t>
            </a:r>
            <a:endParaRPr lang="en-US" altLang="ja-JP" dirty="0"/>
          </a:p>
          <a:p>
            <a:pPr marL="0" indent="0">
              <a:buNone/>
            </a:pPr>
            <a:endParaRPr kumimoji="1" lang="en-US" altLang="ja-JP" dirty="0"/>
          </a:p>
          <a:p>
            <a:pPr marL="0" indent="0">
              <a:buNone/>
            </a:pPr>
            <a:r>
              <a:rPr kumimoji="1" lang="ja-JP" altLang="en-US" b="1" dirty="0"/>
              <a:t>４</a:t>
            </a:r>
            <a:r>
              <a:rPr kumimoji="1" lang="en-US" altLang="ja-JP" b="1" dirty="0"/>
              <a:t>)</a:t>
            </a:r>
            <a:r>
              <a:rPr kumimoji="1" lang="ja-JP" altLang="en-US" b="1" dirty="0"/>
              <a:t>里帰りする妊産婦への支援</a:t>
            </a:r>
            <a:endParaRPr kumimoji="1" lang="en-US" altLang="ja-JP" b="1" dirty="0"/>
          </a:p>
          <a:p>
            <a:pPr marL="0" indent="0">
              <a:buNone/>
            </a:pPr>
            <a:endParaRPr kumimoji="1" lang="ja-JP" altLang="en-US" dirty="0"/>
          </a:p>
        </p:txBody>
      </p:sp>
    </p:spTree>
    <p:extLst>
      <p:ext uri="{BB962C8B-B14F-4D97-AF65-F5344CB8AC3E}">
        <p14:creationId xmlns:p14="http://schemas.microsoft.com/office/powerpoint/2010/main" val="39077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E55C5F-D786-1A22-7C03-38361A6A7D1E}"/>
              </a:ext>
            </a:extLst>
          </p:cNvPr>
          <p:cNvSpPr>
            <a:spLocks noGrp="1"/>
          </p:cNvSpPr>
          <p:nvPr>
            <p:ph type="title"/>
          </p:nvPr>
        </p:nvSpPr>
        <p:spPr/>
        <p:txBody>
          <a:bodyPr/>
          <a:lstStyle/>
          <a:p>
            <a:r>
              <a:rPr kumimoji="1" lang="ja-JP" altLang="en-US" b="1" dirty="0"/>
              <a:t>４</a:t>
            </a:r>
            <a:r>
              <a:rPr kumimoji="1" lang="en-US" altLang="ja-JP" b="1" dirty="0"/>
              <a:t>)</a:t>
            </a:r>
            <a:r>
              <a:rPr kumimoji="1" lang="ja-JP" altLang="en-US" b="1" dirty="0"/>
              <a:t>里帰りする妊産婦への支援</a:t>
            </a:r>
            <a:endParaRPr kumimoji="1" lang="ja-JP" altLang="en-US" dirty="0"/>
          </a:p>
        </p:txBody>
      </p:sp>
      <p:sp>
        <p:nvSpPr>
          <p:cNvPr id="3" name="コンテンツ プレースホルダー 2">
            <a:extLst>
              <a:ext uri="{FF2B5EF4-FFF2-40B4-BE49-F238E27FC236}">
                <a16:creationId xmlns:a16="http://schemas.microsoft.com/office/drawing/2014/main" id="{10CD326A-A1F3-57B6-C058-C9E9166CB848}"/>
              </a:ext>
            </a:extLst>
          </p:cNvPr>
          <p:cNvSpPr>
            <a:spLocks noGrp="1"/>
          </p:cNvSpPr>
          <p:nvPr>
            <p:ph idx="1"/>
          </p:nvPr>
        </p:nvSpPr>
        <p:spPr/>
        <p:txBody>
          <a:bodyPr>
            <a:normAutofit lnSpcReduction="10000"/>
          </a:bodyPr>
          <a:lstStyle/>
          <a:p>
            <a:r>
              <a:rPr kumimoji="1" lang="ja-JP" altLang="en-US" dirty="0"/>
              <a:t>里帰りをする妊産婦の健診情報や伴走型相談支援の情報が自治体間で十分に共有できておらず、続けての支援や手続きが困難になっている。</a:t>
            </a:r>
          </a:p>
          <a:p>
            <a:r>
              <a:rPr kumimoji="1" lang="en-US" altLang="ja-JP" dirty="0"/>
              <a:t>2023</a:t>
            </a:r>
            <a:r>
              <a:rPr kumimoji="1" lang="ja-JP" altLang="en-US" dirty="0"/>
              <a:t>年度に里帰りに関する実態調査を行い、</a:t>
            </a:r>
            <a:r>
              <a:rPr kumimoji="1" lang="en-US" altLang="ja-JP" dirty="0"/>
              <a:t>2024</a:t>
            </a:r>
            <a:r>
              <a:rPr kumimoji="1" lang="ja-JP" altLang="en-US" dirty="0"/>
              <a:t>年度以降早期に、情報共有のための制度改正を実施する予定。</a:t>
            </a:r>
          </a:p>
          <a:p>
            <a:r>
              <a:rPr kumimoji="1" lang="en-US" altLang="ja-JP" dirty="0"/>
              <a:t>2024</a:t>
            </a:r>
            <a:r>
              <a:rPr kumimoji="1" lang="ja-JP" altLang="en-US" dirty="0"/>
              <a:t>年度には、情報連携基盤</a:t>
            </a:r>
            <a:r>
              <a:rPr kumimoji="1" lang="en-US" altLang="ja-JP" dirty="0"/>
              <a:t>(PMH)</a:t>
            </a:r>
            <a:r>
              <a:rPr kumimoji="1" lang="ja-JP" altLang="en-US" dirty="0"/>
              <a:t>を活用した里帰り妊産婦に関する母子保健情報の自治体間連携システムを作る予定で、</a:t>
            </a:r>
            <a:r>
              <a:rPr kumimoji="1" lang="en-US" altLang="ja-JP" dirty="0"/>
              <a:t>2026</a:t>
            </a:r>
            <a:r>
              <a:rPr kumimoji="1" lang="ja-JP" altLang="en-US" dirty="0"/>
              <a:t>年度以降には全国展開を行う計画。</a:t>
            </a:r>
          </a:p>
          <a:p>
            <a:r>
              <a:rPr kumimoji="1" lang="ja-JP" altLang="en-US" dirty="0"/>
              <a:t>これにより、里帰り先の自治体と本籍地の自治体で母子保健情報がスムーズに共有され、切れ目ない支援が可能になり、さらに、手続きの改善にもつながる。</a:t>
            </a:r>
          </a:p>
        </p:txBody>
      </p:sp>
    </p:spTree>
    <p:extLst>
      <p:ext uri="{BB962C8B-B14F-4D97-AF65-F5344CB8AC3E}">
        <p14:creationId xmlns:p14="http://schemas.microsoft.com/office/powerpoint/2010/main" val="271657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16049-3425-EC47-9A35-B36937C4A568}"/>
              </a:ext>
            </a:extLst>
          </p:cNvPr>
          <p:cNvSpPr>
            <a:spLocks noGrp="1"/>
          </p:cNvSpPr>
          <p:nvPr>
            <p:ph type="title"/>
          </p:nvPr>
        </p:nvSpPr>
        <p:spPr/>
        <p:txBody>
          <a:bodyPr/>
          <a:lstStyle/>
          <a:p>
            <a:r>
              <a:rPr kumimoji="1" lang="ja-JP" altLang="en-US" dirty="0"/>
              <a:t>保育</a:t>
            </a:r>
            <a:r>
              <a:rPr kumimoji="1" lang="en-US" altLang="ja-JP" dirty="0"/>
              <a:t>DX</a:t>
            </a:r>
            <a:r>
              <a:rPr kumimoji="1" lang="ja-JP" altLang="en-US" dirty="0"/>
              <a:t>による現場の負担軽減</a:t>
            </a:r>
          </a:p>
        </p:txBody>
      </p:sp>
      <p:sp>
        <p:nvSpPr>
          <p:cNvPr id="3" name="コンテンツ プレースホルダー 2">
            <a:extLst>
              <a:ext uri="{FF2B5EF4-FFF2-40B4-BE49-F238E27FC236}">
                <a16:creationId xmlns:a16="http://schemas.microsoft.com/office/drawing/2014/main" id="{3557D737-2C1D-CEA9-FC41-AA0F11D19085}"/>
              </a:ext>
            </a:extLst>
          </p:cNvPr>
          <p:cNvSpPr>
            <a:spLocks noGrp="1"/>
          </p:cNvSpPr>
          <p:nvPr>
            <p:ph idx="1"/>
          </p:nvPr>
        </p:nvSpPr>
        <p:spPr/>
        <p:txBody>
          <a:bodyPr/>
          <a:lstStyle/>
          <a:p>
            <a:pPr marL="0" indent="0">
              <a:buNone/>
            </a:pPr>
            <a:r>
              <a:rPr kumimoji="1" lang="ja-JP" altLang="en-US" dirty="0"/>
              <a:t>１）保育業務のワンスオンリー実現に向けた基盤整備</a:t>
            </a:r>
            <a:endParaRPr kumimoji="1" lang="en-US" altLang="ja-JP" dirty="0"/>
          </a:p>
          <a:p>
            <a:pPr marL="0" indent="0">
              <a:buNone/>
            </a:pPr>
            <a:endParaRPr lang="en-US" altLang="ja-JP" dirty="0"/>
          </a:p>
          <a:p>
            <a:pPr marL="0" indent="0">
              <a:buNone/>
            </a:pPr>
            <a:r>
              <a:rPr kumimoji="1" lang="ja-JP" altLang="en-US" dirty="0"/>
              <a:t>２）保活ワンストップシステムの全国展開</a:t>
            </a:r>
            <a:endParaRPr kumimoji="1" lang="en-US" altLang="ja-JP" dirty="0"/>
          </a:p>
          <a:p>
            <a:pPr marL="0" indent="0">
              <a:buNone/>
            </a:pPr>
            <a:endParaRPr lang="en-US" altLang="ja-JP" dirty="0"/>
          </a:p>
          <a:p>
            <a:pPr marL="0" indent="0">
              <a:buNone/>
            </a:pPr>
            <a:r>
              <a:rPr kumimoji="1" lang="ja-JP" altLang="en-US" dirty="0"/>
              <a:t>３）こどもや家庭に寄り添った相談業務の</a:t>
            </a:r>
            <a:r>
              <a:rPr kumimoji="1" lang="en-US" altLang="ja-JP" dirty="0"/>
              <a:t>DX</a:t>
            </a:r>
            <a:r>
              <a:rPr kumimoji="1" lang="ja-JP" altLang="en-US" dirty="0"/>
              <a:t>の促進</a:t>
            </a:r>
          </a:p>
        </p:txBody>
      </p:sp>
    </p:spTree>
    <p:extLst>
      <p:ext uri="{BB962C8B-B14F-4D97-AF65-F5344CB8AC3E}">
        <p14:creationId xmlns:p14="http://schemas.microsoft.com/office/powerpoint/2010/main" val="274733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16049-3425-EC47-9A35-B36937C4A568}"/>
              </a:ext>
            </a:extLst>
          </p:cNvPr>
          <p:cNvSpPr>
            <a:spLocks noGrp="1"/>
          </p:cNvSpPr>
          <p:nvPr>
            <p:ph type="title"/>
          </p:nvPr>
        </p:nvSpPr>
        <p:spPr/>
        <p:txBody>
          <a:bodyPr/>
          <a:lstStyle/>
          <a:p>
            <a:r>
              <a:rPr kumimoji="1" lang="ja-JP" altLang="en-US" dirty="0"/>
              <a:t>保育</a:t>
            </a:r>
            <a:r>
              <a:rPr kumimoji="1" lang="en-US" altLang="ja-JP" dirty="0"/>
              <a:t>DX</a:t>
            </a:r>
            <a:r>
              <a:rPr kumimoji="1" lang="ja-JP" altLang="en-US" dirty="0"/>
              <a:t>による現場の負担軽減</a:t>
            </a:r>
          </a:p>
        </p:txBody>
      </p:sp>
      <p:sp>
        <p:nvSpPr>
          <p:cNvPr id="3" name="コンテンツ プレースホルダー 2">
            <a:extLst>
              <a:ext uri="{FF2B5EF4-FFF2-40B4-BE49-F238E27FC236}">
                <a16:creationId xmlns:a16="http://schemas.microsoft.com/office/drawing/2014/main" id="{3557D737-2C1D-CEA9-FC41-AA0F11D19085}"/>
              </a:ext>
            </a:extLst>
          </p:cNvPr>
          <p:cNvSpPr>
            <a:spLocks noGrp="1"/>
          </p:cNvSpPr>
          <p:nvPr>
            <p:ph idx="1"/>
          </p:nvPr>
        </p:nvSpPr>
        <p:spPr/>
        <p:txBody>
          <a:bodyPr/>
          <a:lstStyle/>
          <a:p>
            <a:pPr marL="0" indent="0">
              <a:buNone/>
            </a:pPr>
            <a:r>
              <a:rPr kumimoji="1" lang="ja-JP" altLang="en-US" b="1" dirty="0"/>
              <a:t>１）保育業務のワンスオンリー実現に向けた基盤整備</a:t>
            </a:r>
            <a:endParaRPr kumimoji="1" lang="en-US" altLang="ja-JP" b="1" dirty="0"/>
          </a:p>
          <a:p>
            <a:pPr marL="0" indent="0">
              <a:buNone/>
            </a:pPr>
            <a:endParaRPr lang="en-US" altLang="ja-JP" dirty="0"/>
          </a:p>
          <a:p>
            <a:pPr marL="0" indent="0">
              <a:buNone/>
            </a:pPr>
            <a:r>
              <a:rPr kumimoji="1" lang="ja-JP" altLang="en-US" dirty="0"/>
              <a:t>２）保活ワンストップシステムの全国展開</a:t>
            </a:r>
            <a:endParaRPr kumimoji="1" lang="en-US" altLang="ja-JP" dirty="0"/>
          </a:p>
          <a:p>
            <a:pPr marL="0" indent="0">
              <a:buNone/>
            </a:pPr>
            <a:endParaRPr lang="en-US" altLang="ja-JP" dirty="0"/>
          </a:p>
          <a:p>
            <a:pPr marL="0" indent="0">
              <a:buNone/>
            </a:pPr>
            <a:r>
              <a:rPr kumimoji="1" lang="ja-JP" altLang="en-US" dirty="0"/>
              <a:t>３）こどもや家庭に寄り添った相談業務の</a:t>
            </a:r>
            <a:r>
              <a:rPr kumimoji="1" lang="en-US" altLang="ja-JP" dirty="0"/>
              <a:t>DX</a:t>
            </a:r>
            <a:r>
              <a:rPr kumimoji="1" lang="ja-JP" altLang="en-US" dirty="0"/>
              <a:t>の促進</a:t>
            </a:r>
          </a:p>
        </p:txBody>
      </p:sp>
    </p:spTree>
    <p:extLst>
      <p:ext uri="{BB962C8B-B14F-4D97-AF65-F5344CB8AC3E}">
        <p14:creationId xmlns:p14="http://schemas.microsoft.com/office/powerpoint/2010/main" val="404598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FC15D-E90E-145F-A2DF-E931C552E769}"/>
              </a:ext>
            </a:extLst>
          </p:cNvPr>
          <p:cNvSpPr>
            <a:spLocks noGrp="1"/>
          </p:cNvSpPr>
          <p:nvPr>
            <p:ph type="title"/>
          </p:nvPr>
        </p:nvSpPr>
        <p:spPr/>
        <p:txBody>
          <a:bodyPr>
            <a:normAutofit/>
          </a:bodyPr>
          <a:lstStyle/>
          <a:p>
            <a:r>
              <a:rPr kumimoji="1" lang="ja-JP" altLang="en-US" b="1" dirty="0"/>
              <a:t>１）保育業務のワンスオンリー実現に向けた基盤整備</a:t>
            </a:r>
            <a:endParaRPr kumimoji="1" lang="ja-JP" altLang="en-US" dirty="0"/>
          </a:p>
        </p:txBody>
      </p:sp>
      <p:sp>
        <p:nvSpPr>
          <p:cNvPr id="3" name="コンテンツ プレースホルダー 2">
            <a:extLst>
              <a:ext uri="{FF2B5EF4-FFF2-40B4-BE49-F238E27FC236}">
                <a16:creationId xmlns:a16="http://schemas.microsoft.com/office/drawing/2014/main" id="{B2388325-4743-1CC2-2C17-417C70C60AFE}"/>
              </a:ext>
            </a:extLst>
          </p:cNvPr>
          <p:cNvSpPr>
            <a:spLocks noGrp="1"/>
          </p:cNvSpPr>
          <p:nvPr>
            <p:ph idx="1"/>
          </p:nvPr>
        </p:nvSpPr>
        <p:spPr/>
        <p:txBody>
          <a:bodyPr/>
          <a:lstStyle/>
          <a:p>
            <a:r>
              <a:rPr kumimoji="1" lang="ja-JP" altLang="en-US" dirty="0"/>
              <a:t>保育所や自治体の事務負担が大きい</a:t>
            </a:r>
            <a:endParaRPr kumimoji="1" lang="en-US" altLang="ja-JP" dirty="0"/>
          </a:p>
          <a:p>
            <a:pPr marL="0" indent="0">
              <a:buNone/>
            </a:pPr>
            <a:r>
              <a:rPr lang="ja-JP" altLang="en-US" dirty="0"/>
              <a:t>　（アナログであり、</a:t>
            </a:r>
            <a:r>
              <a:rPr lang="ja-JP" altLang="en-US" b="0" i="0" dirty="0">
                <a:solidFill>
                  <a:srgbClr val="000000"/>
                </a:solidFill>
                <a:effectLst/>
                <a:latin typeface="Lato" panose="020F0502020204030203" pitchFamily="34" charset="0"/>
              </a:rPr>
              <a:t>多くの書類作成が必要</a:t>
            </a:r>
            <a:r>
              <a:rPr lang="ja-JP" altLang="en-US" dirty="0"/>
              <a:t>）</a:t>
            </a:r>
            <a:endParaRPr kumimoji="1" lang="ja-JP" altLang="en-US" dirty="0"/>
          </a:p>
          <a:p>
            <a:r>
              <a:rPr kumimoji="1" lang="en-US" altLang="ja-JP" dirty="0"/>
              <a:t>2025</a:t>
            </a:r>
            <a:r>
              <a:rPr kumimoji="1" lang="ja-JP" altLang="en-US" dirty="0"/>
              <a:t>年度までに</a:t>
            </a:r>
            <a:r>
              <a:rPr kumimoji="1" lang="en-US" altLang="ja-JP" dirty="0"/>
              <a:t>ICT</a:t>
            </a:r>
            <a:r>
              <a:rPr kumimoji="1" lang="ja-JP" altLang="en-US" dirty="0"/>
              <a:t>導入、デジタル化計画あり</a:t>
            </a:r>
          </a:p>
          <a:p>
            <a:r>
              <a:rPr kumimoji="1" lang="ja-JP" altLang="en-US" dirty="0"/>
              <a:t>全国共同データベース整備（保</a:t>
            </a:r>
            <a:r>
              <a:rPr lang="ja-JP" altLang="en-US" b="0" i="0" dirty="0">
                <a:solidFill>
                  <a:srgbClr val="000000"/>
                </a:solidFill>
                <a:effectLst/>
                <a:latin typeface="Lato" panose="020F0502020204030203" pitchFamily="34" charset="0"/>
              </a:rPr>
              <a:t>育業務で一度だけ情報を提供するワンスオンリー基盤の構築</a:t>
            </a:r>
            <a:r>
              <a:rPr kumimoji="1" lang="ja-JP" altLang="en-US" dirty="0"/>
              <a:t>） 、データ連携に基づく業務運用開始</a:t>
            </a:r>
          </a:p>
          <a:p>
            <a:r>
              <a:rPr kumimoji="1" lang="en-US" altLang="ja-JP" dirty="0"/>
              <a:t>2026</a:t>
            </a:r>
            <a:r>
              <a:rPr kumimoji="1" lang="ja-JP" altLang="en-US" dirty="0"/>
              <a:t>年度以降全国展開予定</a:t>
            </a:r>
          </a:p>
          <a:p>
            <a:r>
              <a:rPr kumimoji="1" lang="ja-JP" altLang="en-US" dirty="0"/>
              <a:t>事務負担軽減と保育の質向上を目指す</a:t>
            </a:r>
          </a:p>
        </p:txBody>
      </p:sp>
    </p:spTree>
    <p:extLst>
      <p:ext uri="{BB962C8B-B14F-4D97-AF65-F5344CB8AC3E}">
        <p14:creationId xmlns:p14="http://schemas.microsoft.com/office/powerpoint/2010/main" val="402240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16049-3425-EC47-9A35-B36937C4A568}"/>
              </a:ext>
            </a:extLst>
          </p:cNvPr>
          <p:cNvSpPr>
            <a:spLocks noGrp="1"/>
          </p:cNvSpPr>
          <p:nvPr>
            <p:ph type="title"/>
          </p:nvPr>
        </p:nvSpPr>
        <p:spPr/>
        <p:txBody>
          <a:bodyPr/>
          <a:lstStyle/>
          <a:p>
            <a:r>
              <a:rPr kumimoji="1" lang="ja-JP" altLang="en-US" dirty="0"/>
              <a:t>保育</a:t>
            </a:r>
            <a:r>
              <a:rPr kumimoji="1" lang="en-US" altLang="ja-JP" dirty="0"/>
              <a:t>DX</a:t>
            </a:r>
            <a:r>
              <a:rPr kumimoji="1" lang="ja-JP" altLang="en-US" dirty="0"/>
              <a:t>による現場の負担軽減</a:t>
            </a:r>
          </a:p>
        </p:txBody>
      </p:sp>
      <p:sp>
        <p:nvSpPr>
          <p:cNvPr id="3" name="コンテンツ プレースホルダー 2">
            <a:extLst>
              <a:ext uri="{FF2B5EF4-FFF2-40B4-BE49-F238E27FC236}">
                <a16:creationId xmlns:a16="http://schemas.microsoft.com/office/drawing/2014/main" id="{3557D737-2C1D-CEA9-FC41-AA0F11D19085}"/>
              </a:ext>
            </a:extLst>
          </p:cNvPr>
          <p:cNvSpPr>
            <a:spLocks noGrp="1"/>
          </p:cNvSpPr>
          <p:nvPr>
            <p:ph idx="1"/>
          </p:nvPr>
        </p:nvSpPr>
        <p:spPr/>
        <p:txBody>
          <a:bodyPr/>
          <a:lstStyle/>
          <a:p>
            <a:pPr marL="0" indent="0">
              <a:buNone/>
            </a:pPr>
            <a:r>
              <a:rPr kumimoji="1" lang="ja-JP" altLang="en-US" dirty="0"/>
              <a:t>１）保育業務のワンスオンリー実現に向けた基盤整備</a:t>
            </a:r>
            <a:endParaRPr kumimoji="1" lang="en-US" altLang="ja-JP" dirty="0"/>
          </a:p>
          <a:p>
            <a:pPr marL="0" indent="0">
              <a:buNone/>
            </a:pPr>
            <a:endParaRPr lang="en-US" altLang="ja-JP" dirty="0"/>
          </a:p>
          <a:p>
            <a:pPr marL="0" indent="0">
              <a:buNone/>
            </a:pPr>
            <a:r>
              <a:rPr kumimoji="1" lang="ja-JP" altLang="en-US" b="1" dirty="0"/>
              <a:t>２）保活ワンストップシステムの全国展開</a:t>
            </a:r>
            <a:endParaRPr kumimoji="1" lang="en-US" altLang="ja-JP" b="1" dirty="0"/>
          </a:p>
          <a:p>
            <a:pPr marL="0" indent="0">
              <a:buNone/>
            </a:pPr>
            <a:endParaRPr lang="en-US" altLang="ja-JP" dirty="0"/>
          </a:p>
          <a:p>
            <a:pPr marL="0" indent="0">
              <a:buNone/>
            </a:pPr>
            <a:r>
              <a:rPr kumimoji="1" lang="ja-JP" altLang="en-US" dirty="0"/>
              <a:t>３）こどもや家庭に寄り添った相談業務の</a:t>
            </a:r>
            <a:r>
              <a:rPr kumimoji="1" lang="en-US" altLang="ja-JP" dirty="0"/>
              <a:t>DX</a:t>
            </a:r>
            <a:r>
              <a:rPr kumimoji="1" lang="ja-JP" altLang="en-US" dirty="0"/>
              <a:t>の促進</a:t>
            </a:r>
          </a:p>
        </p:txBody>
      </p:sp>
    </p:spTree>
    <p:extLst>
      <p:ext uri="{BB962C8B-B14F-4D97-AF65-F5344CB8AC3E}">
        <p14:creationId xmlns:p14="http://schemas.microsoft.com/office/powerpoint/2010/main" val="248388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8AFBE-4752-9041-9091-1763FABAA99F}"/>
              </a:ext>
            </a:extLst>
          </p:cNvPr>
          <p:cNvSpPr>
            <a:spLocks noGrp="1"/>
          </p:cNvSpPr>
          <p:nvPr>
            <p:ph type="title"/>
          </p:nvPr>
        </p:nvSpPr>
        <p:spPr/>
        <p:txBody>
          <a:bodyPr>
            <a:normAutofit/>
          </a:bodyPr>
          <a:lstStyle/>
          <a:p>
            <a:r>
              <a:rPr kumimoji="1" lang="ja-JP" altLang="en-US" b="1" dirty="0"/>
              <a:t>２）保活ワンストップシステムの全国展開</a:t>
            </a:r>
            <a:endParaRPr kumimoji="1" lang="ja-JP" altLang="en-US" dirty="0"/>
          </a:p>
        </p:txBody>
      </p:sp>
      <p:sp>
        <p:nvSpPr>
          <p:cNvPr id="3" name="コンテンツ プレースホルダー 2">
            <a:extLst>
              <a:ext uri="{FF2B5EF4-FFF2-40B4-BE49-F238E27FC236}">
                <a16:creationId xmlns:a16="http://schemas.microsoft.com/office/drawing/2014/main" id="{2884F9E1-E67B-5878-EA8D-F4F0CF9D0ADD}"/>
              </a:ext>
            </a:extLst>
          </p:cNvPr>
          <p:cNvSpPr>
            <a:spLocks noGrp="1"/>
          </p:cNvSpPr>
          <p:nvPr>
            <p:ph idx="1"/>
          </p:nvPr>
        </p:nvSpPr>
        <p:spPr/>
        <p:txBody>
          <a:bodyPr>
            <a:normAutofit lnSpcReduction="10000"/>
          </a:bodyPr>
          <a:lstStyle/>
          <a:p>
            <a:r>
              <a:rPr kumimoji="1" lang="ja-JP" altLang="en-US" dirty="0"/>
              <a:t>保育入所申請のオンライン化・ワンスオンリーの実現に向け進行中</a:t>
            </a:r>
          </a:p>
          <a:p>
            <a:r>
              <a:rPr kumimoji="1" lang="ja-JP" altLang="en-US" dirty="0"/>
              <a:t>申請事務・届出情報の標準化と申請手続の簡素化を推進</a:t>
            </a:r>
          </a:p>
          <a:p>
            <a:r>
              <a:rPr kumimoji="1" lang="en-US" altLang="ja-JP" dirty="0"/>
              <a:t>2025</a:t>
            </a:r>
            <a:r>
              <a:rPr kumimoji="1" lang="ja-JP" altLang="en-US" dirty="0"/>
              <a:t>年度に通知等の見直し、</a:t>
            </a:r>
            <a:r>
              <a:rPr kumimoji="1" lang="en-US" altLang="ja-JP" dirty="0"/>
              <a:t>2026</a:t>
            </a:r>
            <a:r>
              <a:rPr kumimoji="1" lang="ja-JP" altLang="en-US" dirty="0"/>
              <a:t>年度の入所申請から運用改善開始</a:t>
            </a:r>
          </a:p>
          <a:p>
            <a:r>
              <a:rPr kumimoji="1" lang="ja-JP" altLang="en-US" dirty="0"/>
              <a:t>保護者の「保活」負担軽減と不安感・ストレス軽減を図る</a:t>
            </a:r>
          </a:p>
          <a:p>
            <a:r>
              <a:rPr kumimoji="1" lang="ja-JP" altLang="en-US" dirty="0"/>
              <a:t>自治体の事務負担軽減と入所決定までの期間短縮も目指す</a:t>
            </a:r>
          </a:p>
          <a:p>
            <a:r>
              <a:rPr kumimoji="1" lang="ja-JP" altLang="en-US" dirty="0"/>
              <a:t>マッチング精度の向上と迅速化によって待機児童の発生を抑える</a:t>
            </a:r>
          </a:p>
          <a:p>
            <a:r>
              <a:rPr kumimoji="1" lang="ja-JP" altLang="en-US" dirty="0"/>
              <a:t>保護者の満足度向上も目指す</a:t>
            </a:r>
          </a:p>
        </p:txBody>
      </p:sp>
    </p:spTree>
    <p:extLst>
      <p:ext uri="{BB962C8B-B14F-4D97-AF65-F5344CB8AC3E}">
        <p14:creationId xmlns:p14="http://schemas.microsoft.com/office/powerpoint/2010/main" val="119570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16049-3425-EC47-9A35-B36937C4A568}"/>
              </a:ext>
            </a:extLst>
          </p:cNvPr>
          <p:cNvSpPr>
            <a:spLocks noGrp="1"/>
          </p:cNvSpPr>
          <p:nvPr>
            <p:ph type="title"/>
          </p:nvPr>
        </p:nvSpPr>
        <p:spPr/>
        <p:txBody>
          <a:bodyPr/>
          <a:lstStyle/>
          <a:p>
            <a:r>
              <a:rPr kumimoji="1" lang="ja-JP" altLang="en-US" dirty="0"/>
              <a:t>保育</a:t>
            </a:r>
            <a:r>
              <a:rPr kumimoji="1" lang="en-US" altLang="ja-JP" dirty="0"/>
              <a:t>DX</a:t>
            </a:r>
            <a:r>
              <a:rPr kumimoji="1" lang="ja-JP" altLang="en-US" dirty="0"/>
              <a:t>による現場の負担軽減</a:t>
            </a:r>
          </a:p>
        </p:txBody>
      </p:sp>
      <p:sp>
        <p:nvSpPr>
          <p:cNvPr id="3" name="コンテンツ プレースホルダー 2">
            <a:extLst>
              <a:ext uri="{FF2B5EF4-FFF2-40B4-BE49-F238E27FC236}">
                <a16:creationId xmlns:a16="http://schemas.microsoft.com/office/drawing/2014/main" id="{3557D737-2C1D-CEA9-FC41-AA0F11D19085}"/>
              </a:ext>
            </a:extLst>
          </p:cNvPr>
          <p:cNvSpPr>
            <a:spLocks noGrp="1"/>
          </p:cNvSpPr>
          <p:nvPr>
            <p:ph idx="1"/>
          </p:nvPr>
        </p:nvSpPr>
        <p:spPr/>
        <p:txBody>
          <a:bodyPr/>
          <a:lstStyle/>
          <a:p>
            <a:pPr marL="0" indent="0">
              <a:buNone/>
            </a:pPr>
            <a:r>
              <a:rPr kumimoji="1" lang="ja-JP" altLang="en-US" dirty="0"/>
              <a:t>１）保育業務のワンスオンリー実現に向けた基盤整備</a:t>
            </a:r>
            <a:endParaRPr kumimoji="1" lang="en-US" altLang="ja-JP" dirty="0"/>
          </a:p>
          <a:p>
            <a:pPr marL="0" indent="0">
              <a:buNone/>
            </a:pPr>
            <a:endParaRPr lang="en-US" altLang="ja-JP" dirty="0"/>
          </a:p>
          <a:p>
            <a:pPr marL="0" indent="0">
              <a:buNone/>
            </a:pPr>
            <a:r>
              <a:rPr kumimoji="1" lang="ja-JP" altLang="en-US" dirty="0"/>
              <a:t>２）保活ワンストップシステムの全国展開</a:t>
            </a:r>
            <a:endParaRPr kumimoji="1" lang="en-US" altLang="ja-JP" dirty="0"/>
          </a:p>
          <a:p>
            <a:pPr marL="0" indent="0">
              <a:buNone/>
            </a:pPr>
            <a:endParaRPr lang="en-US" altLang="ja-JP" dirty="0"/>
          </a:p>
          <a:p>
            <a:pPr marL="0" indent="0">
              <a:buNone/>
            </a:pPr>
            <a:r>
              <a:rPr kumimoji="1" lang="ja-JP" altLang="en-US" b="1" dirty="0"/>
              <a:t>３）こどもや家庭に寄り添った相談業務の</a:t>
            </a:r>
            <a:r>
              <a:rPr kumimoji="1" lang="en-US" altLang="ja-JP" b="1" dirty="0"/>
              <a:t>DX</a:t>
            </a:r>
            <a:r>
              <a:rPr kumimoji="1" lang="ja-JP" altLang="en-US" b="1" dirty="0"/>
              <a:t>の促進</a:t>
            </a:r>
          </a:p>
        </p:txBody>
      </p:sp>
    </p:spTree>
    <p:extLst>
      <p:ext uri="{BB962C8B-B14F-4D97-AF65-F5344CB8AC3E}">
        <p14:creationId xmlns:p14="http://schemas.microsoft.com/office/powerpoint/2010/main" val="87385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678DB6-7104-83D6-52A8-C4046436D19F}"/>
              </a:ext>
            </a:extLst>
          </p:cNvPr>
          <p:cNvSpPr>
            <a:spLocks noGrp="1"/>
          </p:cNvSpPr>
          <p:nvPr>
            <p:ph type="title"/>
          </p:nvPr>
        </p:nvSpPr>
        <p:spPr/>
        <p:txBody>
          <a:bodyPr>
            <a:normAutofit/>
          </a:bodyPr>
          <a:lstStyle/>
          <a:p>
            <a:r>
              <a:rPr kumimoji="1" lang="ja-JP" altLang="en-US" b="1" dirty="0"/>
              <a:t>３）こどもや家庭に寄り添った相談業務の</a:t>
            </a:r>
            <a:r>
              <a:rPr kumimoji="1" lang="en-US" altLang="ja-JP" b="1" dirty="0"/>
              <a:t>DX</a:t>
            </a:r>
            <a:r>
              <a:rPr kumimoji="1" lang="ja-JP" altLang="en-US" b="1" dirty="0"/>
              <a:t>の促進</a:t>
            </a:r>
            <a:endParaRPr kumimoji="1" lang="ja-JP" altLang="en-US" dirty="0"/>
          </a:p>
        </p:txBody>
      </p:sp>
      <p:sp>
        <p:nvSpPr>
          <p:cNvPr id="3" name="コンテンツ プレースホルダー 2">
            <a:extLst>
              <a:ext uri="{FF2B5EF4-FFF2-40B4-BE49-F238E27FC236}">
                <a16:creationId xmlns:a16="http://schemas.microsoft.com/office/drawing/2014/main" id="{A7FE9C02-4C3C-7C56-86B5-795466E25594}"/>
              </a:ext>
            </a:extLst>
          </p:cNvPr>
          <p:cNvSpPr>
            <a:spLocks noGrp="1"/>
          </p:cNvSpPr>
          <p:nvPr>
            <p:ph idx="1"/>
          </p:nvPr>
        </p:nvSpPr>
        <p:spPr/>
        <p:txBody>
          <a:bodyPr>
            <a:normAutofit/>
          </a:bodyPr>
          <a:lstStyle/>
          <a:p>
            <a:r>
              <a:rPr lang="ja-JP" altLang="en-US" dirty="0"/>
              <a:t>自治体・関係機関</a:t>
            </a:r>
            <a:r>
              <a:rPr kumimoji="1" lang="ja-JP" altLang="en-US" dirty="0"/>
              <a:t>職員の業務負担を軽減するために</a:t>
            </a:r>
            <a:r>
              <a:rPr kumimoji="1" lang="en-US" altLang="ja-JP" dirty="0"/>
              <a:t>ICT</a:t>
            </a:r>
            <a:r>
              <a:rPr kumimoji="1" lang="ja-JP" altLang="en-US" dirty="0"/>
              <a:t>化を進める</a:t>
            </a:r>
          </a:p>
          <a:p>
            <a:r>
              <a:rPr kumimoji="1" lang="ja-JP" altLang="en-US" dirty="0"/>
              <a:t>児童相談所の職員が外出先からもシステムにアクセスできるようにする</a:t>
            </a:r>
          </a:p>
          <a:p>
            <a:r>
              <a:rPr kumimoji="1" lang="ja-JP" altLang="en-US" dirty="0"/>
              <a:t>都道府県がイニシアティブを取り、児童相談所や家庭センターなどで共通に使用できるデジタルツールや業務支援アプリの導入を視野に入れる</a:t>
            </a:r>
          </a:p>
          <a:p>
            <a:r>
              <a:rPr kumimoji="1" lang="ja-JP" altLang="en-US" dirty="0"/>
              <a:t>こども家庭庁は先行事例をまとめ、こどもや家庭に寄り添った相談業務の</a:t>
            </a:r>
            <a:r>
              <a:rPr kumimoji="1" lang="en-US" altLang="ja-JP" dirty="0"/>
              <a:t>DX</a:t>
            </a:r>
            <a:r>
              <a:rPr kumimoji="1" lang="ja-JP" altLang="en-US" dirty="0"/>
              <a:t>の全国展開を</a:t>
            </a:r>
            <a:r>
              <a:rPr kumimoji="1" lang="en-US" altLang="ja-JP" dirty="0"/>
              <a:t>2025</a:t>
            </a:r>
            <a:r>
              <a:rPr kumimoji="1" lang="ja-JP" altLang="en-US" dirty="0"/>
              <a:t>年度から支援する予定である。</a:t>
            </a:r>
          </a:p>
        </p:txBody>
      </p:sp>
    </p:spTree>
    <p:extLst>
      <p:ext uri="{BB962C8B-B14F-4D97-AF65-F5344CB8AC3E}">
        <p14:creationId xmlns:p14="http://schemas.microsoft.com/office/powerpoint/2010/main" val="167460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7D225-E464-A071-E73E-A5A1F591B32C}"/>
              </a:ext>
            </a:extLst>
          </p:cNvPr>
          <p:cNvSpPr>
            <a:spLocks noGrp="1"/>
          </p:cNvSpPr>
          <p:nvPr>
            <p:ph type="title"/>
          </p:nvPr>
        </p:nvSpPr>
        <p:spPr/>
        <p:txBody>
          <a:bodyPr/>
          <a:lstStyle/>
          <a:p>
            <a:r>
              <a:rPr kumimoji="1" lang="ja-JP" altLang="en-US" dirty="0"/>
              <a:t>サマリー</a:t>
            </a:r>
          </a:p>
        </p:txBody>
      </p:sp>
      <p:sp>
        <p:nvSpPr>
          <p:cNvPr id="3" name="コンテンツ プレースホルダー 2">
            <a:extLst>
              <a:ext uri="{FF2B5EF4-FFF2-40B4-BE49-F238E27FC236}">
                <a16:creationId xmlns:a16="http://schemas.microsoft.com/office/drawing/2014/main" id="{5D767965-1DAE-03BC-B17C-40AC9E8B7FAB}"/>
              </a:ext>
            </a:extLst>
          </p:cNvPr>
          <p:cNvSpPr>
            <a:spLocks noGrp="1"/>
          </p:cNvSpPr>
          <p:nvPr>
            <p:ph idx="1"/>
          </p:nvPr>
        </p:nvSpPr>
        <p:spPr/>
        <p:txBody>
          <a:bodyPr>
            <a:normAutofit/>
          </a:bodyPr>
          <a:lstStyle/>
          <a:p>
            <a:r>
              <a:rPr kumimoji="1" lang="ja-JP" altLang="en-US" dirty="0"/>
              <a:t>子育て関連の手続きにおける情報の把握や申請が大きな負担となっている。</a:t>
            </a:r>
          </a:p>
          <a:p>
            <a:r>
              <a:rPr kumimoji="1" lang="ja-JP" altLang="en-US" dirty="0"/>
              <a:t>保育の現場では、報告書作成など、紙ベースの業務が課題となっている。</a:t>
            </a:r>
          </a:p>
          <a:p>
            <a:r>
              <a:rPr kumimoji="1" lang="ja-JP" altLang="en-US" dirty="0"/>
              <a:t>複雑化する子育て相談により、職員の事務負荷が増加している。</a:t>
            </a:r>
          </a:p>
          <a:p>
            <a:r>
              <a:rPr kumimoji="1" lang="ja-JP" altLang="en-US" dirty="0"/>
              <a:t>子育て関連の手続きが複雑で、自治体によって制度や申請方法が異なることが問題視されている。</a:t>
            </a:r>
          </a:p>
          <a:p>
            <a:r>
              <a:rPr kumimoji="1" lang="ja-JP" altLang="en-US" dirty="0"/>
              <a:t>デジタル化を活用し、子育て世帯や保育・相談の現場の負担を軽減し、子どもへの支援環境を整える必要がある。</a:t>
            </a:r>
          </a:p>
        </p:txBody>
      </p:sp>
    </p:spTree>
    <p:extLst>
      <p:ext uri="{BB962C8B-B14F-4D97-AF65-F5344CB8AC3E}">
        <p14:creationId xmlns:p14="http://schemas.microsoft.com/office/powerpoint/2010/main" val="18445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BBDD5-4EF2-A7D6-5131-7B554182FBFC}"/>
              </a:ext>
            </a:extLst>
          </p:cNvPr>
          <p:cNvSpPr>
            <a:spLocks noGrp="1"/>
          </p:cNvSpPr>
          <p:nvPr>
            <p:ph type="title"/>
          </p:nvPr>
        </p:nvSpPr>
        <p:spPr/>
        <p:txBody>
          <a:bodyPr/>
          <a:lstStyle/>
          <a:p>
            <a:r>
              <a:rPr kumimoji="1" lang="ja-JP" altLang="en-US" dirty="0"/>
              <a:t>子育て世帯からの声</a:t>
            </a:r>
          </a:p>
        </p:txBody>
      </p:sp>
      <p:sp>
        <p:nvSpPr>
          <p:cNvPr id="3" name="コンテンツ プレースホルダー 2">
            <a:extLst>
              <a:ext uri="{FF2B5EF4-FFF2-40B4-BE49-F238E27FC236}">
                <a16:creationId xmlns:a16="http://schemas.microsoft.com/office/drawing/2014/main" id="{5BA6C514-B594-1A28-19FC-D91C1AA7747B}"/>
              </a:ext>
            </a:extLst>
          </p:cNvPr>
          <p:cNvSpPr>
            <a:spLocks noGrp="1"/>
          </p:cNvSpPr>
          <p:nvPr>
            <p:ph idx="1"/>
          </p:nvPr>
        </p:nvSpPr>
        <p:spPr/>
        <p:txBody>
          <a:bodyPr/>
          <a:lstStyle/>
          <a:p>
            <a:r>
              <a:rPr kumimoji="1" lang="ja-JP" altLang="en-US" dirty="0"/>
              <a:t>「手続が複雑」</a:t>
            </a:r>
            <a:endParaRPr kumimoji="1" lang="en-US" altLang="ja-JP" dirty="0"/>
          </a:p>
          <a:p>
            <a:r>
              <a:rPr kumimoji="1" lang="ja-JP" altLang="en-US" dirty="0"/>
              <a:t>「妊娠から出産後２ヶ月までに妊娠・出産・保育園の手続のために</a:t>
            </a:r>
            <a:r>
              <a:rPr kumimoji="1" lang="en-US" altLang="ja-JP" dirty="0"/>
              <a:t>90</a:t>
            </a:r>
            <a:r>
              <a:rPr kumimoji="1" lang="ja-JP" altLang="en-US" dirty="0"/>
              <a:t>枚以上の紙を受け取り、７回役所に行く必要があった」</a:t>
            </a:r>
            <a:endParaRPr kumimoji="1" lang="en-US" altLang="ja-JP" dirty="0"/>
          </a:p>
          <a:p>
            <a:r>
              <a:rPr kumimoji="1" lang="ja-JP" altLang="en-US" dirty="0"/>
              <a:t> 「制度や申請方法が自治体毎にバラバラで探しにくい」</a:t>
            </a:r>
            <a:endParaRPr kumimoji="1" lang="en-US" altLang="ja-JP" dirty="0"/>
          </a:p>
        </p:txBody>
      </p:sp>
    </p:spTree>
    <p:extLst>
      <p:ext uri="{BB962C8B-B14F-4D97-AF65-F5344CB8AC3E}">
        <p14:creationId xmlns:p14="http://schemas.microsoft.com/office/powerpoint/2010/main" val="23836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27344-61B5-58B6-4472-55F724EA1E76}"/>
              </a:ext>
            </a:extLst>
          </p:cNvPr>
          <p:cNvSpPr>
            <a:spLocks noGrp="1"/>
          </p:cNvSpPr>
          <p:nvPr>
            <p:ph type="title"/>
          </p:nvPr>
        </p:nvSpPr>
        <p:spPr/>
        <p:txBody>
          <a:bodyPr/>
          <a:lstStyle/>
          <a:p>
            <a:r>
              <a:rPr kumimoji="1" lang="ja-JP" altLang="en-US" dirty="0"/>
              <a:t>プッシュ型子育て支援の実現</a:t>
            </a:r>
          </a:p>
        </p:txBody>
      </p:sp>
      <p:sp>
        <p:nvSpPr>
          <p:cNvPr id="3" name="コンテンツ プレースホルダー 2">
            <a:extLst>
              <a:ext uri="{FF2B5EF4-FFF2-40B4-BE49-F238E27FC236}">
                <a16:creationId xmlns:a16="http://schemas.microsoft.com/office/drawing/2014/main" id="{CA20ABAB-9F39-3377-7FE8-07C5A0FDBC97}"/>
              </a:ext>
            </a:extLst>
          </p:cNvPr>
          <p:cNvSpPr>
            <a:spLocks noGrp="1"/>
          </p:cNvSpPr>
          <p:nvPr>
            <p:ph idx="1"/>
          </p:nvPr>
        </p:nvSpPr>
        <p:spPr/>
        <p:txBody>
          <a:bodyPr/>
          <a:lstStyle/>
          <a:p>
            <a:pPr marL="0" indent="0">
              <a:buNone/>
            </a:pPr>
            <a:r>
              <a:rPr kumimoji="1" lang="ja-JP" altLang="en-US" dirty="0"/>
              <a:t>１）必要な情報を最適に届ける仕組みの構築</a:t>
            </a:r>
            <a:endParaRPr lang="en-US" altLang="ja-JP" dirty="0"/>
          </a:p>
          <a:p>
            <a:pPr marL="0" indent="0">
              <a:buNone/>
            </a:pPr>
            <a:endParaRPr kumimoji="1" lang="en-US" altLang="ja-JP" dirty="0"/>
          </a:p>
          <a:p>
            <a:pPr marL="0" indent="0">
              <a:buNone/>
            </a:pPr>
            <a:r>
              <a:rPr kumimoji="1" lang="ja-JP" altLang="en-US" dirty="0"/>
              <a:t>２）出生届のオンライン化</a:t>
            </a:r>
            <a:endParaRPr lang="en-US" altLang="ja-JP" dirty="0"/>
          </a:p>
          <a:p>
            <a:pPr marL="0" indent="0">
              <a:buNone/>
            </a:pPr>
            <a:endParaRPr kumimoji="1" lang="en-US" altLang="ja-JP" dirty="0"/>
          </a:p>
          <a:p>
            <a:pPr marL="0" indent="0">
              <a:buNone/>
            </a:pPr>
            <a:r>
              <a:rPr kumimoji="1" lang="ja-JP" altLang="en-US" dirty="0"/>
              <a:t>３）母子保健</a:t>
            </a:r>
            <a:r>
              <a:rPr kumimoji="1" lang="en-US" altLang="ja-JP" dirty="0"/>
              <a:t>DX</a:t>
            </a:r>
            <a:r>
              <a:rPr kumimoji="1" lang="ja-JP" altLang="en-US" dirty="0"/>
              <a:t>の推進</a:t>
            </a:r>
            <a:endParaRPr lang="en-US" altLang="ja-JP" dirty="0"/>
          </a:p>
          <a:p>
            <a:pPr marL="0" indent="0">
              <a:buNone/>
            </a:pPr>
            <a:endParaRPr kumimoji="1" lang="en-US" altLang="ja-JP" dirty="0"/>
          </a:p>
          <a:p>
            <a:pPr marL="0" indent="0">
              <a:buNone/>
            </a:pPr>
            <a:r>
              <a:rPr kumimoji="1" lang="ja-JP" altLang="en-US" dirty="0"/>
              <a:t>４</a:t>
            </a:r>
            <a:r>
              <a:rPr kumimoji="1" lang="en-US" altLang="ja-JP" dirty="0"/>
              <a:t>)</a:t>
            </a:r>
            <a:r>
              <a:rPr kumimoji="1" lang="ja-JP" altLang="en-US" dirty="0"/>
              <a:t>里帰りする妊産婦への支援</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16606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27344-61B5-58B6-4472-55F724EA1E76}"/>
              </a:ext>
            </a:extLst>
          </p:cNvPr>
          <p:cNvSpPr>
            <a:spLocks noGrp="1"/>
          </p:cNvSpPr>
          <p:nvPr>
            <p:ph type="title"/>
          </p:nvPr>
        </p:nvSpPr>
        <p:spPr/>
        <p:txBody>
          <a:bodyPr/>
          <a:lstStyle/>
          <a:p>
            <a:r>
              <a:rPr kumimoji="1" lang="ja-JP" altLang="en-US" dirty="0"/>
              <a:t>プッシュ型子育て支援の実現</a:t>
            </a:r>
          </a:p>
        </p:txBody>
      </p:sp>
      <p:sp>
        <p:nvSpPr>
          <p:cNvPr id="3" name="コンテンツ プレースホルダー 2">
            <a:extLst>
              <a:ext uri="{FF2B5EF4-FFF2-40B4-BE49-F238E27FC236}">
                <a16:creationId xmlns:a16="http://schemas.microsoft.com/office/drawing/2014/main" id="{CA20ABAB-9F39-3377-7FE8-07C5A0FDBC97}"/>
              </a:ext>
            </a:extLst>
          </p:cNvPr>
          <p:cNvSpPr>
            <a:spLocks noGrp="1"/>
          </p:cNvSpPr>
          <p:nvPr>
            <p:ph idx="1"/>
          </p:nvPr>
        </p:nvSpPr>
        <p:spPr/>
        <p:txBody>
          <a:bodyPr/>
          <a:lstStyle/>
          <a:p>
            <a:pPr marL="0" indent="0">
              <a:buNone/>
            </a:pPr>
            <a:r>
              <a:rPr kumimoji="1" lang="ja-JP" altLang="en-US" b="1" dirty="0"/>
              <a:t>１）必要な情報を最適に届ける仕組みの構築</a:t>
            </a:r>
            <a:endParaRPr lang="en-US" altLang="ja-JP" b="1" dirty="0"/>
          </a:p>
          <a:p>
            <a:pPr marL="0" indent="0">
              <a:buNone/>
            </a:pPr>
            <a:endParaRPr kumimoji="1" lang="en-US" altLang="ja-JP" dirty="0"/>
          </a:p>
          <a:p>
            <a:pPr marL="0" indent="0">
              <a:buNone/>
            </a:pPr>
            <a:r>
              <a:rPr kumimoji="1" lang="ja-JP" altLang="en-US" dirty="0"/>
              <a:t>２）出生届のオンライン化</a:t>
            </a:r>
            <a:endParaRPr lang="en-US" altLang="ja-JP" dirty="0"/>
          </a:p>
          <a:p>
            <a:pPr marL="0" indent="0">
              <a:buNone/>
            </a:pPr>
            <a:endParaRPr kumimoji="1" lang="en-US" altLang="ja-JP" dirty="0"/>
          </a:p>
          <a:p>
            <a:pPr marL="0" indent="0">
              <a:buNone/>
            </a:pPr>
            <a:r>
              <a:rPr kumimoji="1" lang="ja-JP" altLang="en-US" dirty="0"/>
              <a:t>３）母子保健</a:t>
            </a:r>
            <a:r>
              <a:rPr kumimoji="1" lang="en-US" altLang="ja-JP" dirty="0"/>
              <a:t>DX</a:t>
            </a:r>
            <a:r>
              <a:rPr kumimoji="1" lang="ja-JP" altLang="en-US" dirty="0"/>
              <a:t>の推進</a:t>
            </a:r>
            <a:endParaRPr lang="en-US" altLang="ja-JP" dirty="0"/>
          </a:p>
          <a:p>
            <a:pPr marL="0" indent="0">
              <a:buNone/>
            </a:pPr>
            <a:endParaRPr kumimoji="1" lang="en-US" altLang="ja-JP" dirty="0"/>
          </a:p>
          <a:p>
            <a:pPr marL="0" indent="0">
              <a:buNone/>
            </a:pPr>
            <a:r>
              <a:rPr kumimoji="1" lang="ja-JP" altLang="en-US" dirty="0"/>
              <a:t>４</a:t>
            </a:r>
            <a:r>
              <a:rPr kumimoji="1" lang="en-US" altLang="ja-JP" dirty="0"/>
              <a:t>)</a:t>
            </a:r>
            <a:r>
              <a:rPr kumimoji="1" lang="ja-JP" altLang="en-US" dirty="0"/>
              <a:t>里帰りする妊産婦への支援</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03487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88A1E-4B5C-1B45-CDA9-8557FEFC71E7}"/>
              </a:ext>
            </a:extLst>
          </p:cNvPr>
          <p:cNvSpPr>
            <a:spLocks noGrp="1"/>
          </p:cNvSpPr>
          <p:nvPr>
            <p:ph type="title"/>
          </p:nvPr>
        </p:nvSpPr>
        <p:spPr/>
        <p:txBody>
          <a:bodyPr>
            <a:normAutofit/>
          </a:bodyPr>
          <a:lstStyle/>
          <a:p>
            <a:r>
              <a:rPr kumimoji="1" lang="ja-JP" altLang="en-US" b="1" dirty="0"/>
              <a:t>１）必要な情報を最適に届ける仕組みの構築</a:t>
            </a:r>
            <a:endParaRPr kumimoji="1" lang="ja-JP" altLang="en-US" dirty="0"/>
          </a:p>
        </p:txBody>
      </p:sp>
      <p:sp>
        <p:nvSpPr>
          <p:cNvPr id="3" name="コンテンツ プレースホルダー 2">
            <a:extLst>
              <a:ext uri="{FF2B5EF4-FFF2-40B4-BE49-F238E27FC236}">
                <a16:creationId xmlns:a16="http://schemas.microsoft.com/office/drawing/2014/main" id="{80774592-6DCF-7B21-68B7-8C7823CC9804}"/>
              </a:ext>
            </a:extLst>
          </p:cNvPr>
          <p:cNvSpPr>
            <a:spLocks noGrp="1"/>
          </p:cNvSpPr>
          <p:nvPr>
            <p:ph idx="1"/>
          </p:nvPr>
        </p:nvSpPr>
        <p:spPr/>
        <p:txBody>
          <a:bodyPr/>
          <a:lstStyle/>
          <a:p>
            <a:r>
              <a:rPr kumimoji="1" lang="ja-JP" altLang="en-US" dirty="0"/>
              <a:t>子育て支援制度や申請方法が複雑で、自治体ごとに異なるため、情報の把握が負担となっている。</a:t>
            </a:r>
          </a:p>
          <a:p>
            <a:r>
              <a:rPr kumimoji="1" lang="en-US" altLang="ja-JP" dirty="0"/>
              <a:t>2024</a:t>
            </a:r>
            <a:r>
              <a:rPr kumimoji="1" lang="ja-JP" altLang="en-US" dirty="0"/>
              <a:t>年度に子育て支援制度の全国調査を実施し、「子育て支援制度レジストリ」を作成する予定。</a:t>
            </a:r>
          </a:p>
          <a:p>
            <a:r>
              <a:rPr kumimoji="1" lang="ja-JP" altLang="en-US" dirty="0"/>
              <a:t>レジストリ情報をオープンデータ化し、子育てアプリと連携させることで、必要な情報をスマートに配信する仕組みを</a:t>
            </a:r>
            <a:r>
              <a:rPr kumimoji="1" lang="en-US" altLang="ja-JP" dirty="0"/>
              <a:t>2025</a:t>
            </a:r>
            <a:r>
              <a:rPr kumimoji="1" lang="ja-JP" altLang="en-US" dirty="0"/>
              <a:t>年度以降に実現する。</a:t>
            </a:r>
          </a:p>
          <a:p>
            <a:r>
              <a:rPr kumimoji="1" lang="ja-JP" altLang="en-US" dirty="0"/>
              <a:t>この仕組みにより、子育て世帯の情報把握の時間を削減し、手続きの忘れを防止し、子育て支援制度の利用率向上を目指す。</a:t>
            </a:r>
          </a:p>
        </p:txBody>
      </p:sp>
    </p:spTree>
    <p:extLst>
      <p:ext uri="{BB962C8B-B14F-4D97-AF65-F5344CB8AC3E}">
        <p14:creationId xmlns:p14="http://schemas.microsoft.com/office/powerpoint/2010/main" val="164551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27344-61B5-58B6-4472-55F724EA1E76}"/>
              </a:ext>
            </a:extLst>
          </p:cNvPr>
          <p:cNvSpPr>
            <a:spLocks noGrp="1"/>
          </p:cNvSpPr>
          <p:nvPr>
            <p:ph type="title"/>
          </p:nvPr>
        </p:nvSpPr>
        <p:spPr/>
        <p:txBody>
          <a:bodyPr/>
          <a:lstStyle/>
          <a:p>
            <a:r>
              <a:rPr kumimoji="1" lang="ja-JP" altLang="en-US" dirty="0"/>
              <a:t>プッシュ型子育て支援の実現</a:t>
            </a:r>
          </a:p>
        </p:txBody>
      </p:sp>
      <p:sp>
        <p:nvSpPr>
          <p:cNvPr id="3" name="コンテンツ プレースホルダー 2">
            <a:extLst>
              <a:ext uri="{FF2B5EF4-FFF2-40B4-BE49-F238E27FC236}">
                <a16:creationId xmlns:a16="http://schemas.microsoft.com/office/drawing/2014/main" id="{CA20ABAB-9F39-3377-7FE8-07C5A0FDBC97}"/>
              </a:ext>
            </a:extLst>
          </p:cNvPr>
          <p:cNvSpPr>
            <a:spLocks noGrp="1"/>
          </p:cNvSpPr>
          <p:nvPr>
            <p:ph idx="1"/>
          </p:nvPr>
        </p:nvSpPr>
        <p:spPr/>
        <p:txBody>
          <a:bodyPr/>
          <a:lstStyle/>
          <a:p>
            <a:pPr marL="0" indent="0">
              <a:buNone/>
            </a:pPr>
            <a:r>
              <a:rPr kumimoji="1" lang="ja-JP" altLang="en-US" dirty="0"/>
              <a:t>１）必要な情報を最適に届ける仕組みの構築</a:t>
            </a:r>
            <a:endParaRPr lang="en-US" altLang="ja-JP" dirty="0"/>
          </a:p>
          <a:p>
            <a:pPr marL="0" indent="0">
              <a:buNone/>
            </a:pPr>
            <a:endParaRPr kumimoji="1" lang="en-US" altLang="ja-JP" dirty="0"/>
          </a:p>
          <a:p>
            <a:pPr marL="0" indent="0">
              <a:buNone/>
            </a:pPr>
            <a:r>
              <a:rPr kumimoji="1" lang="ja-JP" altLang="en-US" b="1" dirty="0"/>
              <a:t>２）出生届のオンライン化</a:t>
            </a:r>
            <a:endParaRPr lang="en-US" altLang="ja-JP" b="1" dirty="0"/>
          </a:p>
          <a:p>
            <a:pPr marL="0" indent="0">
              <a:buNone/>
            </a:pPr>
            <a:endParaRPr kumimoji="1" lang="en-US" altLang="ja-JP" dirty="0"/>
          </a:p>
          <a:p>
            <a:pPr marL="0" indent="0">
              <a:buNone/>
            </a:pPr>
            <a:r>
              <a:rPr kumimoji="1" lang="ja-JP" altLang="en-US" dirty="0"/>
              <a:t>３）母子保健</a:t>
            </a:r>
            <a:r>
              <a:rPr kumimoji="1" lang="en-US" altLang="ja-JP" dirty="0"/>
              <a:t>DX</a:t>
            </a:r>
            <a:r>
              <a:rPr kumimoji="1" lang="ja-JP" altLang="en-US" dirty="0"/>
              <a:t>の推進</a:t>
            </a:r>
            <a:endParaRPr lang="en-US" altLang="ja-JP" dirty="0"/>
          </a:p>
          <a:p>
            <a:pPr marL="0" indent="0">
              <a:buNone/>
            </a:pPr>
            <a:endParaRPr kumimoji="1" lang="en-US" altLang="ja-JP" dirty="0"/>
          </a:p>
          <a:p>
            <a:pPr marL="0" indent="0">
              <a:buNone/>
            </a:pPr>
            <a:r>
              <a:rPr kumimoji="1" lang="ja-JP" altLang="en-US" dirty="0"/>
              <a:t>４</a:t>
            </a:r>
            <a:r>
              <a:rPr kumimoji="1" lang="en-US" altLang="ja-JP" dirty="0"/>
              <a:t>)</a:t>
            </a:r>
            <a:r>
              <a:rPr kumimoji="1" lang="ja-JP" altLang="en-US" dirty="0"/>
              <a:t>里帰りする妊産婦への支援</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33627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0A64F-3888-AEB4-C561-D4E17B4B8A82}"/>
              </a:ext>
            </a:extLst>
          </p:cNvPr>
          <p:cNvSpPr>
            <a:spLocks noGrp="1"/>
          </p:cNvSpPr>
          <p:nvPr>
            <p:ph type="title"/>
          </p:nvPr>
        </p:nvSpPr>
        <p:spPr/>
        <p:txBody>
          <a:bodyPr/>
          <a:lstStyle/>
          <a:p>
            <a:r>
              <a:rPr kumimoji="1" lang="ja-JP" altLang="en-US" b="1" dirty="0"/>
              <a:t>２）出生届のオンライン化</a:t>
            </a:r>
            <a:endParaRPr kumimoji="1" lang="ja-JP" altLang="en-US" dirty="0"/>
          </a:p>
        </p:txBody>
      </p:sp>
      <p:sp>
        <p:nvSpPr>
          <p:cNvPr id="3" name="コンテンツ プレースホルダー 2">
            <a:extLst>
              <a:ext uri="{FF2B5EF4-FFF2-40B4-BE49-F238E27FC236}">
                <a16:creationId xmlns:a16="http://schemas.microsoft.com/office/drawing/2014/main" id="{A8D4A45B-2F5E-8D3E-EC4E-990F3044642B}"/>
              </a:ext>
            </a:extLst>
          </p:cNvPr>
          <p:cNvSpPr>
            <a:spLocks noGrp="1"/>
          </p:cNvSpPr>
          <p:nvPr>
            <p:ph idx="1"/>
          </p:nvPr>
        </p:nvSpPr>
        <p:spPr/>
        <p:txBody>
          <a:bodyPr>
            <a:normAutofit fontScale="92500"/>
          </a:bodyPr>
          <a:lstStyle/>
          <a:p>
            <a:r>
              <a:rPr kumimoji="1" lang="ja-JP" altLang="en-US" dirty="0"/>
              <a:t>出生届の対面提出や紙媒体使用が子育て世帯の負担になっている。</a:t>
            </a:r>
          </a:p>
          <a:p>
            <a:r>
              <a:rPr kumimoji="1" lang="ja-JP" altLang="en-US" dirty="0"/>
              <a:t>出生届のオンライン化を推進し、全自治体で可能となるように、マイナポータルを介したオンライン届出を</a:t>
            </a:r>
            <a:r>
              <a:rPr kumimoji="1" lang="en-US" altLang="ja-JP" dirty="0"/>
              <a:t>2026</a:t>
            </a:r>
            <a:r>
              <a:rPr kumimoji="1" lang="ja-JP" altLang="en-US" dirty="0"/>
              <a:t>年度に実現する予定。</a:t>
            </a:r>
          </a:p>
          <a:p>
            <a:r>
              <a:rPr kumimoji="1" lang="ja-JP" altLang="en-US" dirty="0"/>
              <a:t>出生証明書についても、医療機関から自治体への直接提出を可能とするための検討を進める。</a:t>
            </a:r>
          </a:p>
          <a:p>
            <a:r>
              <a:rPr kumimoji="1" lang="ja-JP" altLang="en-US" dirty="0"/>
              <a:t>その間、オンラインでの出生届出における出生証明書の添付について、医師の電子署名の必要を省く省令改正を実施。</a:t>
            </a:r>
          </a:p>
          <a:p>
            <a:r>
              <a:rPr kumimoji="1" lang="en-US" altLang="ja-JP" dirty="0"/>
              <a:t>2024</a:t>
            </a:r>
            <a:r>
              <a:rPr kumimoji="1" lang="ja-JP" altLang="en-US" dirty="0"/>
              <a:t>年夏までに、希望する市区町村で、その画像情報による添付が可能となるマイナポータルを用いたオンライン出生届出を実現する予定。</a:t>
            </a:r>
          </a:p>
        </p:txBody>
      </p:sp>
    </p:spTree>
    <p:extLst>
      <p:ext uri="{BB962C8B-B14F-4D97-AF65-F5344CB8AC3E}">
        <p14:creationId xmlns:p14="http://schemas.microsoft.com/office/powerpoint/2010/main" val="325673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27344-61B5-58B6-4472-55F724EA1E76}"/>
              </a:ext>
            </a:extLst>
          </p:cNvPr>
          <p:cNvSpPr>
            <a:spLocks noGrp="1"/>
          </p:cNvSpPr>
          <p:nvPr>
            <p:ph type="title"/>
          </p:nvPr>
        </p:nvSpPr>
        <p:spPr/>
        <p:txBody>
          <a:bodyPr/>
          <a:lstStyle/>
          <a:p>
            <a:r>
              <a:rPr kumimoji="1" lang="ja-JP" altLang="en-US" dirty="0"/>
              <a:t>プッシュ型子育て支援の実現</a:t>
            </a:r>
          </a:p>
        </p:txBody>
      </p:sp>
      <p:sp>
        <p:nvSpPr>
          <p:cNvPr id="3" name="コンテンツ プレースホルダー 2">
            <a:extLst>
              <a:ext uri="{FF2B5EF4-FFF2-40B4-BE49-F238E27FC236}">
                <a16:creationId xmlns:a16="http://schemas.microsoft.com/office/drawing/2014/main" id="{CA20ABAB-9F39-3377-7FE8-07C5A0FDBC97}"/>
              </a:ext>
            </a:extLst>
          </p:cNvPr>
          <p:cNvSpPr>
            <a:spLocks noGrp="1"/>
          </p:cNvSpPr>
          <p:nvPr>
            <p:ph idx="1"/>
          </p:nvPr>
        </p:nvSpPr>
        <p:spPr/>
        <p:txBody>
          <a:bodyPr/>
          <a:lstStyle/>
          <a:p>
            <a:pPr marL="0" indent="0">
              <a:buNone/>
            </a:pPr>
            <a:r>
              <a:rPr kumimoji="1" lang="ja-JP" altLang="en-US" dirty="0"/>
              <a:t>１）必要な情報を最適に届ける仕組みの構築</a:t>
            </a:r>
            <a:endParaRPr lang="en-US" altLang="ja-JP" dirty="0"/>
          </a:p>
          <a:p>
            <a:pPr marL="0" indent="0">
              <a:buNone/>
            </a:pPr>
            <a:endParaRPr kumimoji="1" lang="en-US" altLang="ja-JP" dirty="0"/>
          </a:p>
          <a:p>
            <a:pPr marL="0" indent="0">
              <a:buNone/>
            </a:pPr>
            <a:r>
              <a:rPr kumimoji="1" lang="ja-JP" altLang="en-US" dirty="0"/>
              <a:t>２）出生届のオンライン化</a:t>
            </a:r>
            <a:endParaRPr lang="en-US" altLang="ja-JP" dirty="0"/>
          </a:p>
          <a:p>
            <a:pPr marL="0" indent="0">
              <a:buNone/>
            </a:pPr>
            <a:endParaRPr kumimoji="1" lang="en-US" altLang="ja-JP" dirty="0"/>
          </a:p>
          <a:p>
            <a:pPr marL="0" indent="0">
              <a:buNone/>
            </a:pPr>
            <a:r>
              <a:rPr kumimoji="1" lang="ja-JP" altLang="en-US" b="1" dirty="0"/>
              <a:t>３）母子保健</a:t>
            </a:r>
            <a:r>
              <a:rPr kumimoji="1" lang="en-US" altLang="ja-JP" b="1" dirty="0"/>
              <a:t>DX</a:t>
            </a:r>
            <a:r>
              <a:rPr kumimoji="1" lang="ja-JP" altLang="en-US" b="1" dirty="0"/>
              <a:t>の推進</a:t>
            </a:r>
            <a:endParaRPr lang="en-US" altLang="ja-JP" b="1" dirty="0"/>
          </a:p>
          <a:p>
            <a:pPr marL="0" indent="0">
              <a:buNone/>
            </a:pPr>
            <a:endParaRPr kumimoji="1" lang="en-US" altLang="ja-JP" dirty="0"/>
          </a:p>
          <a:p>
            <a:pPr marL="0" indent="0">
              <a:buNone/>
            </a:pPr>
            <a:r>
              <a:rPr kumimoji="1" lang="ja-JP" altLang="en-US" dirty="0"/>
              <a:t>４</a:t>
            </a:r>
            <a:r>
              <a:rPr kumimoji="1" lang="en-US" altLang="ja-JP" dirty="0"/>
              <a:t>)</a:t>
            </a:r>
            <a:r>
              <a:rPr kumimoji="1" lang="ja-JP" altLang="en-US" dirty="0"/>
              <a:t>里帰りする妊産婦への支援</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0944837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1399</Words>
  <Application>Microsoft Office PowerPoint</Application>
  <PresentationFormat>ワイド画面</PresentationFormat>
  <Paragraphs>120</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Arial</vt:lpstr>
      <vt:lpstr>Calibri</vt:lpstr>
      <vt:lpstr>Lato</vt:lpstr>
      <vt:lpstr>Segoe UI Historic</vt:lpstr>
      <vt:lpstr>Office テーマ</vt:lpstr>
      <vt:lpstr>要約：「子育て・児童福祉」</vt:lpstr>
      <vt:lpstr>サマリー</vt:lpstr>
      <vt:lpstr>子育て世帯からの声</vt:lpstr>
      <vt:lpstr>プッシュ型子育て支援の実現</vt:lpstr>
      <vt:lpstr>プッシュ型子育て支援の実現</vt:lpstr>
      <vt:lpstr>１）必要な情報を最適に届ける仕組みの構築</vt:lpstr>
      <vt:lpstr>プッシュ型子育て支援の実現</vt:lpstr>
      <vt:lpstr>２）出生届のオンライン化</vt:lpstr>
      <vt:lpstr>プッシュ型子育て支援の実現</vt:lpstr>
      <vt:lpstr>３）母子保健DXの推進</vt:lpstr>
      <vt:lpstr>プッシュ型子育て支援の実現</vt:lpstr>
      <vt:lpstr>４)里帰りする妊産婦への支援</vt:lpstr>
      <vt:lpstr>保育DXによる現場の負担軽減</vt:lpstr>
      <vt:lpstr>保育DXによる現場の負担軽減</vt:lpstr>
      <vt:lpstr>１）保育業務のワンスオンリー実現に向けた基盤整備</vt:lpstr>
      <vt:lpstr>保育DXによる現場の負担軽減</vt:lpstr>
      <vt:lpstr>２）保活ワンストップシステムの全国展開</vt:lpstr>
      <vt:lpstr>保育DXによる現場の負担軽減</vt:lpstr>
      <vt:lpstr>３）こどもや家庭に寄り添った相談業務のDXの促進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要約：「子育て・児童福祉」</dc:title>
  <dc:creator>user004</dc:creator>
  <cp:lastModifiedBy>user004</cp:lastModifiedBy>
  <cp:revision>1</cp:revision>
  <dcterms:created xsi:type="dcterms:W3CDTF">2023-12-25T04:12:30Z</dcterms:created>
  <dcterms:modified xsi:type="dcterms:W3CDTF">2023-12-25T04:36:10Z</dcterms:modified>
</cp:coreProperties>
</file>