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486" r:id="rId5"/>
  </p:sldMasterIdLst>
  <p:notesMasterIdLst>
    <p:notesMasterId r:id="rId15"/>
  </p:notesMasterIdLst>
  <p:handoutMasterIdLst>
    <p:handoutMasterId r:id="rId16"/>
  </p:handoutMasterIdLst>
  <p:sldIdLst>
    <p:sldId id="915" r:id="rId6"/>
    <p:sldId id="1085" r:id="rId7"/>
    <p:sldId id="1087" r:id="rId8"/>
    <p:sldId id="1088" r:id="rId9"/>
    <p:sldId id="1086" r:id="rId10"/>
    <p:sldId id="1092" r:id="rId11"/>
    <p:sldId id="1090" r:id="rId12"/>
    <p:sldId id="1089" r:id="rId13"/>
    <p:sldId id="1091" r:id="rId14"/>
  </p:sldIdLst>
  <p:sldSz cx="9906000" cy="6858000" type="A4"/>
  <p:notesSz cx="6735763" cy="9866313"/>
  <p:defaultTextStyle>
    <a:defPPr>
      <a:defRPr lang="ja-JP"/>
    </a:defPPr>
    <a:lvl1pPr algn="l" rtl="0" fontAlgn="base">
      <a:spcBef>
        <a:spcPct val="0"/>
      </a:spcBef>
      <a:spcAft>
        <a:spcPct val="0"/>
      </a:spcAft>
      <a:defRPr kumimoji="1" sz="8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8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8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8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800" kern="1200">
        <a:solidFill>
          <a:schemeClr val="tx1"/>
        </a:solidFill>
        <a:latin typeface="Arial" charset="0"/>
        <a:ea typeface="ＭＳ Ｐゴシック" pitchFamily="50" charset="-128"/>
        <a:cs typeface="+mn-cs"/>
      </a:defRPr>
    </a:lvl5pPr>
    <a:lvl6pPr marL="2286000" algn="l" defTabSz="914400" rtl="0" eaLnBrk="1" latinLnBrk="0" hangingPunct="1">
      <a:defRPr kumimoji="1" sz="800" kern="1200">
        <a:solidFill>
          <a:schemeClr val="tx1"/>
        </a:solidFill>
        <a:latin typeface="Arial" charset="0"/>
        <a:ea typeface="ＭＳ Ｐゴシック" pitchFamily="50" charset="-128"/>
        <a:cs typeface="+mn-cs"/>
      </a:defRPr>
    </a:lvl6pPr>
    <a:lvl7pPr marL="2743200" algn="l" defTabSz="914400" rtl="0" eaLnBrk="1" latinLnBrk="0" hangingPunct="1">
      <a:defRPr kumimoji="1" sz="800" kern="1200">
        <a:solidFill>
          <a:schemeClr val="tx1"/>
        </a:solidFill>
        <a:latin typeface="Arial" charset="0"/>
        <a:ea typeface="ＭＳ Ｐゴシック" pitchFamily="50" charset="-128"/>
        <a:cs typeface="+mn-cs"/>
      </a:defRPr>
    </a:lvl7pPr>
    <a:lvl8pPr marL="3200400" algn="l" defTabSz="914400" rtl="0" eaLnBrk="1" latinLnBrk="0" hangingPunct="1">
      <a:defRPr kumimoji="1" sz="800" kern="1200">
        <a:solidFill>
          <a:schemeClr val="tx1"/>
        </a:solidFill>
        <a:latin typeface="Arial" charset="0"/>
        <a:ea typeface="ＭＳ Ｐゴシック" pitchFamily="50" charset="-128"/>
        <a:cs typeface="+mn-cs"/>
      </a:defRPr>
    </a:lvl8pPr>
    <a:lvl9pPr marL="3657600" algn="l" defTabSz="914400" rtl="0" eaLnBrk="1" latinLnBrk="0" hangingPunct="1">
      <a:defRPr kumimoji="1" sz="800"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205">
          <p15:clr>
            <a:srgbClr val="A4A3A4"/>
          </p15:clr>
        </p15:guide>
        <p15:guide id="2" pos="312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沢村 香苗" initials="沢村"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BFD"/>
    <a:srgbClr val="D0F0F8"/>
    <a:srgbClr val="DBF3F9"/>
    <a:srgbClr val="FCEAEB"/>
    <a:srgbClr val="FFFF99"/>
    <a:srgbClr val="FFCCFF"/>
    <a:srgbClr val="CCFF99"/>
    <a:srgbClr val="008000"/>
    <a:srgbClr val="CCFF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41" autoAdjust="0"/>
    <p:restoredTop sz="86331" autoAdjust="0"/>
  </p:normalViewPr>
  <p:slideViewPr>
    <p:cSldViewPr showGuides="1">
      <p:cViewPr varScale="1">
        <p:scale>
          <a:sx n="78" d="100"/>
          <a:sy n="78" d="100"/>
        </p:scale>
        <p:origin x="1090" y="77"/>
      </p:cViewPr>
      <p:guideLst>
        <p:guide orient="horz" pos="2205"/>
        <p:guide pos="3120"/>
      </p:guideLst>
    </p:cSldViewPr>
  </p:slideViewPr>
  <p:outlineViewPr>
    <p:cViewPr>
      <p:scale>
        <a:sx n="33" d="100"/>
        <a:sy n="33" d="100"/>
      </p:scale>
      <p:origin x="0" y="1440"/>
    </p:cViewPr>
  </p:outlineViewPr>
  <p:notesTextViewPr>
    <p:cViewPr>
      <p:scale>
        <a:sx n="100" d="100"/>
        <a:sy n="100" d="100"/>
      </p:scale>
      <p:origin x="0" y="0"/>
    </p:cViewPr>
  </p:notesTextViewPr>
  <p:sorterViewPr>
    <p:cViewPr>
      <p:scale>
        <a:sx n="200" d="100"/>
        <a:sy n="200" d="100"/>
      </p:scale>
      <p:origin x="0" y="4362"/>
    </p:cViewPr>
  </p:sorterViewPr>
  <p:notesViewPr>
    <p:cSldViewPr showGuides="1">
      <p:cViewPr varScale="1">
        <p:scale>
          <a:sx n="51" d="100"/>
          <a:sy n="51" d="100"/>
        </p:scale>
        <p:origin x="-3018" y="-102"/>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3" name="Rectangle 3"/>
          <p:cNvSpPr>
            <a:spLocks noGrp="1" noChangeArrowheads="1"/>
          </p:cNvSpPr>
          <p:nvPr>
            <p:ph type="dt" sz="quarter"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46084" name="Rectangle 4"/>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5" name="Rectangle 5"/>
          <p:cNvSpPr>
            <a:spLocks noGrp="1" noChangeArrowheads="1"/>
          </p:cNvSpPr>
          <p:nvPr>
            <p:ph type="sldNum" sz="quarter" idx="3"/>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7C24F24B-1F99-4185-9834-D6B5046CAB74}" type="slidenum">
              <a:rPr lang="en-US" altLang="ja-JP"/>
              <a:pPr>
                <a:defRPr/>
              </a:pPr>
              <a:t>‹#›</a:t>
            </a:fld>
            <a:endParaRPr lang="en-US" altLang="ja-JP"/>
          </a:p>
        </p:txBody>
      </p:sp>
    </p:spTree>
    <p:extLst>
      <p:ext uri="{BB962C8B-B14F-4D97-AF65-F5344CB8AC3E}">
        <p14:creationId xmlns:p14="http://schemas.microsoft.com/office/powerpoint/2010/main" val="3757737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1" name="Rectangle 3"/>
          <p:cNvSpPr>
            <a:spLocks noGrp="1" noChangeArrowheads="1"/>
          </p:cNvSpPr>
          <p:nvPr>
            <p:ph type="dt"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9220" name="Rectangle 4"/>
          <p:cNvSpPr>
            <a:spLocks noGrp="1" noRot="1" noChangeAspect="1" noChangeArrowheads="1" noTextEdit="1"/>
          </p:cNvSpPr>
          <p:nvPr>
            <p:ph type="sldImg" idx="2"/>
          </p:nvPr>
        </p:nvSpPr>
        <p:spPr bwMode="auto">
          <a:xfrm>
            <a:off x="698500" y="741363"/>
            <a:ext cx="5340350" cy="3697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73100" y="4686300"/>
            <a:ext cx="538956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7654"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5" name="Rectangle 7"/>
          <p:cNvSpPr>
            <a:spLocks noGrp="1" noChangeArrowheads="1"/>
          </p:cNvSpPr>
          <p:nvPr>
            <p:ph type="sldNum" sz="quarter" idx="5"/>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DDFEC611-C129-47C6-9F1D-00F5406B8F17}" type="slidenum">
              <a:rPr lang="en-US" altLang="ja-JP"/>
              <a:pPr>
                <a:defRPr/>
              </a:pPr>
              <a:t>‹#›</a:t>
            </a:fld>
            <a:endParaRPr lang="en-US" altLang="ja-JP"/>
          </a:p>
        </p:txBody>
      </p:sp>
    </p:spTree>
    <p:extLst>
      <p:ext uri="{BB962C8B-B14F-4D97-AF65-F5344CB8AC3E}">
        <p14:creationId xmlns:p14="http://schemas.microsoft.com/office/powerpoint/2010/main" val="1664682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DDFEC611-C129-47C6-9F1D-00F5406B8F17}" type="slidenum">
              <a:rPr lang="en-US" altLang="ja-JP" smtClean="0"/>
              <a:pPr>
                <a:defRPr/>
              </a:pPr>
              <a:t>0</a:t>
            </a:fld>
            <a:endParaRPr lang="en-US" altLang="ja-JP" dirty="0"/>
          </a:p>
        </p:txBody>
      </p:sp>
    </p:spTree>
    <p:extLst>
      <p:ext uri="{BB962C8B-B14F-4D97-AF65-F5344CB8AC3E}">
        <p14:creationId xmlns:p14="http://schemas.microsoft.com/office/powerpoint/2010/main" val="1013120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 descr="日本総研"/>
          <p:cNvPicPr>
            <a:picLocks noChangeArrowheads="1"/>
          </p:cNvPicPr>
          <p:nvPr/>
        </p:nvPicPr>
        <p:blipFill>
          <a:blip r:embed="rId2"/>
          <a:srcRect/>
          <a:stretch>
            <a:fillRect/>
          </a:stretch>
        </p:blipFill>
        <p:spPr bwMode="auto">
          <a:xfrm>
            <a:off x="8110538" y="150813"/>
            <a:ext cx="1662112" cy="412750"/>
          </a:xfrm>
          <a:prstGeom prst="rect">
            <a:avLst/>
          </a:prstGeom>
          <a:noFill/>
          <a:ln w="9525">
            <a:noFill/>
            <a:miter lim="800000"/>
            <a:headEnd/>
            <a:tailEnd/>
          </a:ln>
        </p:spPr>
      </p:pic>
      <p:sp>
        <p:nvSpPr>
          <p:cNvPr id="5" name="Rectangle 12"/>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a:latin typeface="Times New Roman" pitchFamily="18" charset="0"/>
              <a:ea typeface="HGPｺﾞｼｯｸE" pitchFamily="50" charset="-128"/>
            </a:endParaRPr>
          </a:p>
        </p:txBody>
      </p:sp>
      <p:sp>
        <p:nvSpPr>
          <p:cNvPr id="6" name="Rectangle 13"/>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a:p>
        </p:txBody>
      </p:sp>
      <p:pic>
        <p:nvPicPr>
          <p:cNvPr id="7" name="Picture 21" descr="次世代の国づくり"/>
          <p:cNvPicPr>
            <a:picLocks noChangeArrowheads="1"/>
          </p:cNvPicPr>
          <p:nvPr/>
        </p:nvPicPr>
        <p:blipFill>
          <a:blip r:embed="rId3"/>
          <a:srcRect/>
          <a:stretch>
            <a:fillRect/>
          </a:stretch>
        </p:blipFill>
        <p:spPr bwMode="auto">
          <a:xfrm>
            <a:off x="157163" y="6203950"/>
            <a:ext cx="2160587" cy="528638"/>
          </a:xfrm>
          <a:prstGeom prst="rect">
            <a:avLst/>
          </a:prstGeom>
          <a:noFill/>
          <a:ln w="9525">
            <a:noFill/>
            <a:miter lim="800000"/>
            <a:headEnd/>
            <a:tailEnd/>
          </a:ln>
        </p:spPr>
      </p:pic>
      <p:sp>
        <p:nvSpPr>
          <p:cNvPr id="8" name="Text Box 48"/>
          <p:cNvSpPr txBox="1">
            <a:spLocks noChangeArrowheads="1"/>
          </p:cNvSpPr>
          <p:nvPr/>
        </p:nvSpPr>
        <p:spPr bwMode="auto">
          <a:xfrm>
            <a:off x="6387483" y="6538913"/>
            <a:ext cx="3480417" cy="215431"/>
          </a:xfrm>
          <a:prstGeom prst="rect">
            <a:avLst/>
          </a:prstGeom>
          <a:noFill/>
          <a:ln>
            <a:noFill/>
          </a:ln>
          <a:effectLst/>
        </p:spPr>
        <p:txBody>
          <a:bodyPr wrap="none" lIns="91428" tIns="45714" rIns="91428" bIns="45714">
            <a:spAutoFit/>
          </a:bodyPr>
          <a:lstStyle>
            <a:lvl1pPr algn="l">
              <a:defRPr kumimoji="1">
                <a:solidFill>
                  <a:schemeClr val="tx1"/>
                </a:solidFill>
                <a:latin typeface="Arial" charset="0"/>
                <a:ea typeface="ＭＳ Ｐゴシック" pitchFamily="50" charset="-128"/>
              </a:defRPr>
            </a:lvl1pPr>
            <a:lvl2pPr algn="l">
              <a:defRPr kumimoji="1">
                <a:solidFill>
                  <a:schemeClr val="tx1"/>
                </a:solidFill>
                <a:latin typeface="Arial" charset="0"/>
                <a:ea typeface="ＭＳ Ｐゴシック" pitchFamily="50" charset="-128"/>
              </a:defRPr>
            </a:lvl2pPr>
            <a:lvl3pPr algn="l">
              <a:defRPr kumimoji="1">
                <a:solidFill>
                  <a:schemeClr val="tx1"/>
                </a:solidFill>
                <a:latin typeface="Arial" charset="0"/>
                <a:ea typeface="ＭＳ Ｐゴシック" pitchFamily="50" charset="-128"/>
              </a:defRPr>
            </a:lvl3pPr>
            <a:lvl4pPr algn="l">
              <a:defRPr kumimoji="1">
                <a:solidFill>
                  <a:schemeClr val="tx1"/>
                </a:solidFill>
                <a:latin typeface="Arial" charset="0"/>
                <a:ea typeface="ＭＳ Ｐゴシック" pitchFamily="50" charset="-128"/>
              </a:defRPr>
            </a:lvl4pPr>
            <a:lvl5pPr marL="1827213" algn="l">
              <a:defRPr kumimoji="1">
                <a:solidFill>
                  <a:schemeClr val="tx1"/>
                </a:solidFill>
                <a:latin typeface="Arial" charset="0"/>
                <a:ea typeface="ＭＳ Ｐゴシック" pitchFamily="50" charset="-128"/>
              </a:defRPr>
            </a:lvl5pPr>
            <a:lvl6pPr marL="2284413" fontAlgn="base">
              <a:spcBef>
                <a:spcPct val="0"/>
              </a:spcBef>
              <a:spcAft>
                <a:spcPct val="0"/>
              </a:spcAft>
              <a:defRPr kumimoji="1">
                <a:solidFill>
                  <a:schemeClr val="tx1"/>
                </a:solidFill>
                <a:latin typeface="Arial" charset="0"/>
                <a:ea typeface="ＭＳ Ｐゴシック" pitchFamily="50" charset="-128"/>
              </a:defRPr>
            </a:lvl6pPr>
            <a:lvl7pPr marL="2741613" fontAlgn="base">
              <a:spcBef>
                <a:spcPct val="0"/>
              </a:spcBef>
              <a:spcAft>
                <a:spcPct val="0"/>
              </a:spcAft>
              <a:defRPr kumimoji="1">
                <a:solidFill>
                  <a:schemeClr val="tx1"/>
                </a:solidFill>
                <a:latin typeface="Arial" charset="0"/>
                <a:ea typeface="ＭＳ Ｐゴシック" pitchFamily="50" charset="-128"/>
              </a:defRPr>
            </a:lvl7pPr>
            <a:lvl8pPr marL="3198813" fontAlgn="base">
              <a:spcBef>
                <a:spcPct val="0"/>
              </a:spcBef>
              <a:spcAft>
                <a:spcPct val="0"/>
              </a:spcAft>
              <a:defRPr kumimoji="1">
                <a:solidFill>
                  <a:schemeClr val="tx1"/>
                </a:solidFill>
                <a:latin typeface="Arial" charset="0"/>
                <a:ea typeface="ＭＳ Ｐゴシック" pitchFamily="50" charset="-128"/>
              </a:defRPr>
            </a:lvl8pPr>
            <a:lvl9pPr marL="3656013" fontAlgn="base">
              <a:spcBef>
                <a:spcPct val="0"/>
              </a:spcBef>
              <a:spcAft>
                <a:spcPct val="0"/>
              </a:spcAft>
              <a:defRPr kumimoji="1">
                <a:solidFill>
                  <a:schemeClr val="tx1"/>
                </a:solidFill>
                <a:latin typeface="Arial" charset="0"/>
                <a:ea typeface="ＭＳ Ｐゴシック" pitchFamily="50" charset="-128"/>
              </a:defRPr>
            </a:lvl9pPr>
          </a:lstStyle>
          <a:p>
            <a:pPr algn="r">
              <a:defRPr/>
            </a:pPr>
            <a:r>
              <a:rPr lang="en-US" altLang="ja-JP" sz="800" dirty="0">
                <a:latin typeface="Times New Roman" pitchFamily="18" charset="0"/>
                <a:ea typeface="HGPｺﾞｼｯｸE" pitchFamily="50" charset="-128"/>
              </a:rPr>
              <a:t>Copyright  © 2023 The Japan Research Institute, Limited. All Rights Reserved.</a:t>
            </a:r>
          </a:p>
        </p:txBody>
      </p:sp>
      <p:sp>
        <p:nvSpPr>
          <p:cNvPr id="144428" name="Rectangle 44"/>
          <p:cNvSpPr>
            <a:spLocks noGrp="1" noChangeArrowheads="1"/>
          </p:cNvSpPr>
          <p:nvPr>
            <p:ph type="ctrTitle" sz="quarter"/>
          </p:nvPr>
        </p:nvSpPr>
        <p:spPr>
          <a:xfrm>
            <a:off x="742950" y="2130425"/>
            <a:ext cx="8420100" cy="1470025"/>
          </a:xfrm>
        </p:spPr>
        <p:txBody>
          <a:bodyPr anchor="ctr"/>
          <a:lstStyle>
            <a:lvl1pPr algn="ctr">
              <a:defRPr sz="2400"/>
            </a:lvl1pPr>
          </a:lstStyle>
          <a:p>
            <a:pPr lvl="0"/>
            <a:r>
              <a:rPr lang="ja-JP" altLang="en-US" noProof="0"/>
              <a:t>マスタ タイトルの書式設定</a:t>
            </a:r>
          </a:p>
        </p:txBody>
      </p:sp>
      <p:sp>
        <p:nvSpPr>
          <p:cNvPr id="144430" name="Rectangle 46"/>
          <p:cNvSpPr>
            <a:spLocks noGrp="1" noChangeArrowheads="1"/>
          </p:cNvSpPr>
          <p:nvPr>
            <p:ph type="subTitle" sz="quarter" idx="1"/>
          </p:nvPr>
        </p:nvSpPr>
        <p:spPr>
          <a:xfrm>
            <a:off x="1485900" y="4052888"/>
            <a:ext cx="6934200" cy="1752600"/>
          </a:xfrm>
        </p:spPr>
        <p:txBody>
          <a:bodyPr/>
          <a:lstStyle>
            <a:lvl1pPr algn="ctr">
              <a:defRPr/>
            </a:lvl1pPr>
          </a:lstStyle>
          <a:p>
            <a:pPr lvl="0"/>
            <a:r>
              <a:rPr lang="ja-JP" altLang="en-US" noProof="0"/>
              <a:t>マスタ サブタイトルの書式設定</a:t>
            </a:r>
          </a:p>
        </p:txBody>
      </p:sp>
      <p:sp>
        <p:nvSpPr>
          <p:cNvPr id="9" name="Rectangle 51"/>
          <p:cNvSpPr>
            <a:spLocks noGrp="1" noChangeArrowheads="1"/>
          </p:cNvSpPr>
          <p:nvPr>
            <p:ph type="sldNum" sz="quarter" idx="10"/>
          </p:nvPr>
        </p:nvSpPr>
        <p:spPr/>
        <p:txBody>
          <a:bodyPr/>
          <a:lstStyle>
            <a:lvl1pPr>
              <a:defRPr/>
            </a:lvl1pPr>
          </a:lstStyle>
          <a:p>
            <a:pPr>
              <a:defRPr/>
            </a:pPr>
            <a:fld id="{A330418A-8B9D-4021-849F-0009C447DBFB}" type="slidenum">
              <a:rPr lang="en-US" altLang="ja-JP"/>
              <a:pPr>
                <a:defRPr/>
              </a:pPr>
              <a:t>‹#›</a:t>
            </a:fld>
            <a:endParaRPr lang="en-US" altLang="ja-JP"/>
          </a:p>
        </p:txBody>
      </p:sp>
    </p:spTree>
    <p:extLst>
      <p:ext uri="{BB962C8B-B14F-4D97-AF65-F5344CB8AC3E}">
        <p14:creationId xmlns:p14="http://schemas.microsoft.com/office/powerpoint/2010/main" val="240456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273411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5224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ea"/>
                <a:ea typeface="+mj-ea"/>
              </a:defRPr>
            </a:lvl1pPr>
          </a:lstStyle>
          <a:p>
            <a:r>
              <a:rPr lang="ja-JP" altLang="en-US" dirty="0"/>
              <a:t>マスター タイトルの書式設定</a:t>
            </a:r>
          </a:p>
        </p:txBody>
      </p:sp>
      <p:sp>
        <p:nvSpPr>
          <p:cNvPr id="3" name="コンテンツ プレースホルダー 2"/>
          <p:cNvSpPr>
            <a:spLocks noGrp="1"/>
          </p:cNvSpPr>
          <p:nvPr>
            <p:ph idx="1"/>
          </p:nvPr>
        </p:nvSpPr>
        <p:spPr>
          <a:xfrm>
            <a:off x="200025" y="1196753"/>
            <a:ext cx="9505950" cy="720080"/>
          </a:xfrm>
        </p:spPr>
        <p:txBody>
          <a:bodyPr/>
          <a:lstStyle>
            <a:lvl1pPr marL="268288" indent="-268288">
              <a:buFont typeface="Arial" panose="020B0604020202020204" pitchFamily="34" charset="0"/>
              <a:buChar char="•"/>
              <a:defRPr sz="2000">
                <a:latin typeface="+mn-ea"/>
                <a:ea typeface="+mn-ea"/>
              </a:defRPr>
            </a:lvl1pPr>
            <a:lvl2pPr>
              <a:defRPr sz="2000">
                <a:latin typeface="+mn-ea"/>
                <a:ea typeface="+mn-ea"/>
              </a:defRPr>
            </a:lvl2pPr>
            <a:lvl3pPr>
              <a:defRPr sz="2000">
                <a:latin typeface="+mn-ea"/>
                <a:ea typeface="+mn-ea"/>
              </a:defRPr>
            </a:lvl3pPr>
            <a:lvl4pPr>
              <a:defRPr sz="2000">
                <a:latin typeface="+mn-ea"/>
                <a:ea typeface="+mn-ea"/>
              </a:defRPr>
            </a:lvl4pPr>
            <a:lvl5pPr>
              <a:defRPr sz="2000">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5BD9DED3-E5D4-4300-8982-A23BAF964365}" type="slidenum">
              <a:rPr lang="en-US" altLang="ja-JP"/>
              <a:pPr>
                <a:defRPr/>
              </a:pPr>
              <a:t>‹#›</a:t>
            </a:fld>
            <a:endParaRPr lang="en-US" altLang="ja-JP"/>
          </a:p>
        </p:txBody>
      </p:sp>
    </p:spTree>
    <p:extLst>
      <p:ext uri="{BB962C8B-B14F-4D97-AF65-F5344CB8AC3E}">
        <p14:creationId xmlns:p14="http://schemas.microsoft.com/office/powerpoint/2010/main" val="348182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000"/>
            </a:lvl1pPr>
          </a:lstStyle>
          <a:p>
            <a:r>
              <a:rPr lang="ja-JP" altLang="en-US" dirty="0"/>
              <a:t>マスター タイトルの書式設定</a:t>
            </a:r>
          </a:p>
        </p:txBody>
      </p:sp>
      <p:sp>
        <p:nvSpPr>
          <p:cNvPr id="3" name="コンテンツ プレースホルダー 2"/>
          <p:cNvSpPr>
            <a:spLocks noGrp="1"/>
          </p:cNvSpPr>
          <p:nvPr>
            <p:ph sz="half" idx="1"/>
          </p:nvPr>
        </p:nvSpPr>
        <p:spPr>
          <a:xfrm>
            <a:off x="200025"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5029200"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sldNum" sz="quarter" idx="10"/>
          </p:nvPr>
        </p:nvSpPr>
        <p:spPr>
          <a:ln/>
        </p:spPr>
        <p:txBody>
          <a:bodyPr/>
          <a:lstStyle>
            <a:lvl1pPr>
              <a:defRPr/>
            </a:lvl1pPr>
          </a:lstStyle>
          <a:p>
            <a:pPr>
              <a:defRPr/>
            </a:pPr>
            <a:fld id="{EA3E3038-290B-4897-AF8D-48CBE96480D2}" type="slidenum">
              <a:rPr lang="en-US" altLang="ja-JP"/>
              <a:pPr>
                <a:defRPr/>
              </a:pPr>
              <a:t>‹#›</a:t>
            </a:fld>
            <a:endParaRPr lang="en-US" altLang="ja-JP"/>
          </a:p>
        </p:txBody>
      </p:sp>
    </p:spTree>
    <p:extLst>
      <p:ext uri="{BB962C8B-B14F-4D97-AF65-F5344CB8AC3E}">
        <p14:creationId xmlns:p14="http://schemas.microsoft.com/office/powerpoint/2010/main" val="322747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6"/>
          <p:cNvSpPr>
            <a:spLocks noGrp="1" noChangeArrowheads="1"/>
          </p:cNvSpPr>
          <p:nvPr>
            <p:ph type="sldNum" sz="quarter" idx="10"/>
          </p:nvPr>
        </p:nvSpPr>
        <p:spPr>
          <a:ln/>
        </p:spPr>
        <p:txBody>
          <a:bodyPr/>
          <a:lstStyle>
            <a:lvl1pPr>
              <a:defRPr/>
            </a:lvl1pPr>
          </a:lstStyle>
          <a:p>
            <a:pPr>
              <a:defRPr/>
            </a:pPr>
            <a:fld id="{47923191-29A6-46EE-ACCE-412E70A3EDFF}" type="slidenum">
              <a:rPr lang="en-US" altLang="ja-JP"/>
              <a:pPr>
                <a:defRPr/>
              </a:pPr>
              <a:t>‹#›</a:t>
            </a:fld>
            <a:endParaRPr lang="en-US" altLang="ja-JP"/>
          </a:p>
        </p:txBody>
      </p:sp>
    </p:spTree>
    <p:extLst>
      <p:ext uri="{BB962C8B-B14F-4D97-AF65-F5344CB8AC3E}">
        <p14:creationId xmlns:p14="http://schemas.microsoft.com/office/powerpoint/2010/main" val="184028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2F42B5-0902-4249-A39C-55933F0CCF49}" type="slidenum">
              <a:rPr lang="en-US" altLang="ja-JP"/>
              <a:pPr>
                <a:defRPr/>
              </a:pPr>
              <a:t>‹#›</a:t>
            </a:fld>
            <a:endParaRPr lang="en-US" altLang="ja-JP"/>
          </a:p>
        </p:txBody>
      </p:sp>
    </p:spTree>
    <p:extLst>
      <p:ext uri="{BB962C8B-B14F-4D97-AF65-F5344CB8AC3E}">
        <p14:creationId xmlns:p14="http://schemas.microsoft.com/office/powerpoint/2010/main" val="394863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2631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lvl1pPr>
              <a:defRPr b="0">
                <a:latin typeface="HGPｺﾞｼｯｸM" panose="020B0600000000000000" pitchFamily="50" charset="-128"/>
                <a:ea typeface="HGPｺﾞｼｯｸM" panose="020B0600000000000000" pitchFamily="50" charset="-128"/>
              </a:defRPr>
            </a:lvl1pPr>
            <a:lvl2pPr>
              <a:defRPr b="0">
                <a:latin typeface="HGPｺﾞｼｯｸM" panose="020B0600000000000000" pitchFamily="50" charset="-128"/>
                <a:ea typeface="HGPｺﾞｼｯｸM" panose="020B0600000000000000" pitchFamily="50" charset="-128"/>
              </a:defRPr>
            </a:lvl2pPr>
            <a:lvl3pPr>
              <a:defRPr b="0">
                <a:latin typeface="HGPｺﾞｼｯｸM" panose="020B0600000000000000" pitchFamily="50" charset="-128"/>
                <a:ea typeface="HGPｺﾞｼｯｸM" panose="020B0600000000000000" pitchFamily="50" charset="-128"/>
              </a:defRPr>
            </a:lvl3pPr>
            <a:lvl4pPr>
              <a:defRPr b="0">
                <a:latin typeface="HGPｺﾞｼｯｸM" panose="020B0600000000000000" pitchFamily="50" charset="-128"/>
                <a:ea typeface="HGPｺﾞｼｯｸM" panose="020B0600000000000000" pitchFamily="50" charset="-128"/>
              </a:defRPr>
            </a:lvl4pPr>
            <a:lvl5pPr>
              <a:defRPr b="0">
                <a:latin typeface="HGPｺﾞｼｯｸM" panose="020B0600000000000000" pitchFamily="50" charset="-128"/>
                <a:ea typeface="HGPｺﾞｼｯｸM" panose="020B06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88A17063-9FEF-4D74-B73B-374E7E70404B}" type="slidenum">
              <a:rPr lang="en-US" altLang="ja-JP"/>
              <a:pPr>
                <a:defRPr/>
              </a:pPr>
              <a:t>‹#›</a:t>
            </a:fld>
            <a:endParaRPr lang="en-US" altLang="ja-JP"/>
          </a:p>
        </p:txBody>
      </p:sp>
    </p:spTree>
    <p:extLst>
      <p:ext uri="{BB962C8B-B14F-4D97-AF65-F5344CB8AC3E}">
        <p14:creationId xmlns:p14="http://schemas.microsoft.com/office/powerpoint/2010/main" val="112449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172820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lstStyle>
            <a:lvl1pPr algn="l">
              <a:defRPr sz="36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BA7A73A5-FCB3-4933-886C-305318EE83DA}" type="slidenum">
              <a:rPr lang="en-US" altLang="ja-JP"/>
              <a:pPr>
                <a:defRPr/>
              </a:pPr>
              <a:t>‹#›</a:t>
            </a:fld>
            <a:endParaRPr lang="en-US" altLang="ja-JP"/>
          </a:p>
        </p:txBody>
      </p:sp>
    </p:spTree>
    <p:extLst>
      <p:ext uri="{BB962C8B-B14F-4D97-AF65-F5344CB8AC3E}">
        <p14:creationId xmlns:p14="http://schemas.microsoft.com/office/powerpoint/2010/main" val="19269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0025" y="582265"/>
            <a:ext cx="9505950" cy="398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タイトルの書式設定</a:t>
            </a:r>
          </a:p>
        </p:txBody>
      </p:sp>
      <p:sp>
        <p:nvSpPr>
          <p:cNvPr id="1027" name="Rectangle 3"/>
          <p:cNvSpPr>
            <a:spLocks noGrp="1" noChangeArrowheads="1"/>
          </p:cNvSpPr>
          <p:nvPr>
            <p:ph type="body" idx="1"/>
          </p:nvPr>
        </p:nvSpPr>
        <p:spPr bwMode="auto">
          <a:xfrm>
            <a:off x="200025" y="1196752"/>
            <a:ext cx="9505950" cy="5007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p:txBody>
      </p:sp>
      <p:sp>
        <p:nvSpPr>
          <p:cNvPr id="143366" name="Rectangle 6"/>
          <p:cNvSpPr>
            <a:spLocks noGrp="1" noChangeArrowheads="1"/>
          </p:cNvSpPr>
          <p:nvPr>
            <p:ph type="sldNum" sz="quarter" idx="4"/>
          </p:nvPr>
        </p:nvSpPr>
        <p:spPr bwMode="auto">
          <a:xfrm>
            <a:off x="4173538" y="6524625"/>
            <a:ext cx="1558925" cy="2873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ea typeface="+mn-ea"/>
              </a:defRPr>
            </a:lvl1pPr>
          </a:lstStyle>
          <a:p>
            <a:pPr>
              <a:defRPr/>
            </a:pPr>
            <a:fld id="{A3026878-0FEE-46C1-AFD3-05546A570BE1}" type="slidenum">
              <a:rPr lang="en-US" altLang="ja-JP" smtClean="0"/>
              <a:pPr>
                <a:defRPr/>
              </a:pPr>
              <a:t>‹#›</a:t>
            </a:fld>
            <a:endParaRPr lang="en-US" altLang="ja-JP" dirty="0"/>
          </a:p>
        </p:txBody>
      </p:sp>
      <p:sp>
        <p:nvSpPr>
          <p:cNvPr id="1029" name="Rectangle 10"/>
          <p:cNvSpPr>
            <a:spLocks noChangeArrowheads="1"/>
          </p:cNvSpPr>
          <p:nvPr/>
        </p:nvSpPr>
        <p:spPr bwMode="auto">
          <a:xfrm>
            <a:off x="1856657" y="6458492"/>
            <a:ext cx="7915993" cy="59783"/>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en-US" dirty="0"/>
          </a:p>
        </p:txBody>
      </p:sp>
      <p:pic>
        <p:nvPicPr>
          <p:cNvPr id="1030" name="Picture 14" descr="日本総研"/>
          <p:cNvPicPr>
            <a:picLocks noChangeArrowheads="1"/>
          </p:cNvPicPr>
          <p:nvPr/>
        </p:nvPicPr>
        <p:blipFill>
          <a:blip r:embed="rId13"/>
          <a:srcRect/>
          <a:stretch>
            <a:fillRect/>
          </a:stretch>
        </p:blipFill>
        <p:spPr bwMode="auto">
          <a:xfrm>
            <a:off x="8110538" y="150813"/>
            <a:ext cx="1662112" cy="412750"/>
          </a:xfrm>
          <a:prstGeom prst="rect">
            <a:avLst/>
          </a:prstGeom>
          <a:noFill/>
          <a:ln w="9525">
            <a:noFill/>
            <a:miter lim="800000"/>
            <a:headEnd/>
            <a:tailEnd/>
          </a:ln>
        </p:spPr>
      </p:pic>
      <p:pic>
        <p:nvPicPr>
          <p:cNvPr id="1031" name="Picture 15" descr="次世代の国づくり"/>
          <p:cNvPicPr>
            <a:picLocks noChangeArrowheads="1"/>
          </p:cNvPicPr>
          <p:nvPr/>
        </p:nvPicPr>
        <p:blipFill>
          <a:blip r:embed="rId14"/>
          <a:srcRect/>
          <a:stretch>
            <a:fillRect/>
          </a:stretch>
        </p:blipFill>
        <p:spPr bwMode="auto">
          <a:xfrm>
            <a:off x="422" y="6381328"/>
            <a:ext cx="2000249" cy="489408"/>
          </a:xfrm>
          <a:prstGeom prst="rect">
            <a:avLst/>
          </a:prstGeom>
          <a:noFill/>
          <a:ln w="9525">
            <a:noFill/>
            <a:miter lim="800000"/>
            <a:headEnd/>
            <a:tailEnd/>
          </a:ln>
        </p:spPr>
      </p:pic>
      <p:sp>
        <p:nvSpPr>
          <p:cNvPr id="143376" name="Text Box 16"/>
          <p:cNvSpPr txBox="1">
            <a:spLocks noChangeArrowheads="1"/>
          </p:cNvSpPr>
          <p:nvPr/>
        </p:nvSpPr>
        <p:spPr bwMode="auto">
          <a:xfrm>
            <a:off x="6376263" y="6538913"/>
            <a:ext cx="3491637" cy="215431"/>
          </a:xfrm>
          <a:prstGeom prst="rect">
            <a:avLst/>
          </a:prstGeom>
          <a:noFill/>
          <a:ln>
            <a:noFill/>
          </a:ln>
          <a:effectLst/>
        </p:spPr>
        <p:txBody>
          <a:bodyPr wrap="none" lIns="91428" tIns="45714" rIns="91428" bIns="45714">
            <a:spAutoFit/>
          </a:bodyPr>
          <a:lstStyle>
            <a:lvl1pPr algn="l">
              <a:defRPr kumimoji="1">
                <a:solidFill>
                  <a:schemeClr val="tx1"/>
                </a:solidFill>
                <a:latin typeface="Arial" charset="0"/>
                <a:ea typeface="ＭＳ Ｐゴシック" pitchFamily="50" charset="-128"/>
              </a:defRPr>
            </a:lvl1pPr>
            <a:lvl2pPr algn="l">
              <a:defRPr kumimoji="1">
                <a:solidFill>
                  <a:schemeClr val="tx1"/>
                </a:solidFill>
                <a:latin typeface="Arial" charset="0"/>
                <a:ea typeface="ＭＳ Ｐゴシック" pitchFamily="50" charset="-128"/>
              </a:defRPr>
            </a:lvl2pPr>
            <a:lvl3pPr algn="l">
              <a:defRPr kumimoji="1">
                <a:solidFill>
                  <a:schemeClr val="tx1"/>
                </a:solidFill>
                <a:latin typeface="Arial" charset="0"/>
                <a:ea typeface="ＭＳ Ｐゴシック" pitchFamily="50" charset="-128"/>
              </a:defRPr>
            </a:lvl3pPr>
            <a:lvl4pPr algn="l">
              <a:defRPr kumimoji="1">
                <a:solidFill>
                  <a:schemeClr val="tx1"/>
                </a:solidFill>
                <a:latin typeface="Arial" charset="0"/>
                <a:ea typeface="ＭＳ Ｐゴシック" pitchFamily="50" charset="-128"/>
              </a:defRPr>
            </a:lvl4pPr>
            <a:lvl5pPr marL="1827213" algn="l">
              <a:defRPr kumimoji="1">
                <a:solidFill>
                  <a:schemeClr val="tx1"/>
                </a:solidFill>
                <a:latin typeface="Arial" charset="0"/>
                <a:ea typeface="ＭＳ Ｐゴシック" pitchFamily="50" charset="-128"/>
              </a:defRPr>
            </a:lvl5pPr>
            <a:lvl6pPr marL="2284413" fontAlgn="base">
              <a:spcBef>
                <a:spcPct val="0"/>
              </a:spcBef>
              <a:spcAft>
                <a:spcPct val="0"/>
              </a:spcAft>
              <a:defRPr kumimoji="1">
                <a:solidFill>
                  <a:schemeClr val="tx1"/>
                </a:solidFill>
                <a:latin typeface="Arial" charset="0"/>
                <a:ea typeface="ＭＳ Ｐゴシック" pitchFamily="50" charset="-128"/>
              </a:defRPr>
            </a:lvl6pPr>
            <a:lvl7pPr marL="2741613" fontAlgn="base">
              <a:spcBef>
                <a:spcPct val="0"/>
              </a:spcBef>
              <a:spcAft>
                <a:spcPct val="0"/>
              </a:spcAft>
              <a:defRPr kumimoji="1">
                <a:solidFill>
                  <a:schemeClr val="tx1"/>
                </a:solidFill>
                <a:latin typeface="Arial" charset="0"/>
                <a:ea typeface="ＭＳ Ｐゴシック" pitchFamily="50" charset="-128"/>
              </a:defRPr>
            </a:lvl7pPr>
            <a:lvl8pPr marL="3198813" fontAlgn="base">
              <a:spcBef>
                <a:spcPct val="0"/>
              </a:spcBef>
              <a:spcAft>
                <a:spcPct val="0"/>
              </a:spcAft>
              <a:defRPr kumimoji="1">
                <a:solidFill>
                  <a:schemeClr val="tx1"/>
                </a:solidFill>
                <a:latin typeface="Arial" charset="0"/>
                <a:ea typeface="ＭＳ Ｐゴシック" pitchFamily="50" charset="-128"/>
              </a:defRPr>
            </a:lvl8pPr>
            <a:lvl9pPr marL="3656013" fontAlgn="base">
              <a:spcBef>
                <a:spcPct val="0"/>
              </a:spcBef>
              <a:spcAft>
                <a:spcPct val="0"/>
              </a:spcAft>
              <a:defRPr kumimoji="1">
                <a:solidFill>
                  <a:schemeClr val="tx1"/>
                </a:solidFill>
                <a:latin typeface="Arial" charset="0"/>
                <a:ea typeface="ＭＳ Ｐゴシック" pitchFamily="50" charset="-128"/>
              </a:defRPr>
            </a:lvl9pPr>
          </a:lstStyle>
          <a:p>
            <a:pPr algn="r">
              <a:defRPr/>
            </a:pPr>
            <a:r>
              <a:rPr lang="en-US" altLang="ja-JP" sz="800" dirty="0">
                <a:latin typeface="Times New Roman" pitchFamily="18" charset="0"/>
                <a:ea typeface="HGPｺﾞｼｯｸE" pitchFamily="50" charset="-128"/>
              </a:rPr>
              <a:t>Copyright © 2023 The Japan Research Institute, Limited. All Rights Reserved.</a:t>
            </a:r>
          </a:p>
        </p:txBody>
      </p:sp>
      <p:sp>
        <p:nvSpPr>
          <p:cNvPr id="1033" name="Rectangle 17"/>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dirty="0">
              <a:latin typeface="Times New Roman" pitchFamily="18" charset="0"/>
              <a:ea typeface="HGPｺﾞｼｯｸE" pitchFamily="50" charset="-128"/>
            </a:endParaRPr>
          </a:p>
        </p:txBody>
      </p:sp>
      <p:sp>
        <p:nvSpPr>
          <p:cNvPr id="1034" name="Rectangle 18"/>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dirty="0"/>
          </a:p>
        </p:txBody>
      </p:sp>
      <p:grpSp>
        <p:nvGrpSpPr>
          <p:cNvPr id="1035" name="Group 19"/>
          <p:cNvGrpSpPr>
            <a:grpSpLocks/>
          </p:cNvGrpSpPr>
          <p:nvPr/>
        </p:nvGrpSpPr>
        <p:grpSpPr bwMode="auto">
          <a:xfrm>
            <a:off x="-2679700" y="3284538"/>
            <a:ext cx="2460625" cy="1878012"/>
            <a:chOff x="-1643" y="2837"/>
            <a:chExt cx="1550" cy="1183"/>
          </a:xfrm>
        </p:grpSpPr>
        <p:sp>
          <p:nvSpPr>
            <p:cNvPr id="1037" name="Rectangle 20"/>
            <p:cNvSpPr>
              <a:spLocks noChangeArrowheads="1"/>
            </p:cNvSpPr>
            <p:nvPr userDrawn="1"/>
          </p:nvSpPr>
          <p:spPr bwMode="auto">
            <a:xfrm>
              <a:off x="-1643" y="2837"/>
              <a:ext cx="1550" cy="1183"/>
            </a:xfrm>
            <a:prstGeom prst="rect">
              <a:avLst/>
            </a:prstGeom>
            <a:solidFill>
              <a:schemeClr val="bg1"/>
            </a:solidFill>
            <a:ln>
              <a:noFill/>
            </a:ln>
            <a:effectLst/>
          </p:spPr>
          <p:txBody>
            <a:bodyPr lIns="180000" tIns="180000" rIns="180000" bIns="180000" anchor="ctr">
              <a:spAutoFit/>
            </a:bodyPr>
            <a:lstStyle/>
            <a:p>
              <a:pPr algn="ctr">
                <a:defRPr/>
              </a:pPr>
              <a:endParaRPr lang="ja-JP" altLang="en-US" dirty="0"/>
            </a:p>
          </p:txBody>
        </p:sp>
        <p:sp>
          <p:nvSpPr>
            <p:cNvPr id="1038" name="Rectangle 21"/>
            <p:cNvSpPr>
              <a:spLocks noChangeArrowheads="1"/>
            </p:cNvSpPr>
            <p:nvPr userDrawn="1"/>
          </p:nvSpPr>
          <p:spPr bwMode="auto">
            <a:xfrm>
              <a:off x="-321" y="3657"/>
              <a:ext cx="149" cy="141"/>
            </a:xfrm>
            <a:prstGeom prst="rect">
              <a:avLst/>
            </a:prstGeom>
            <a:solidFill>
              <a:srgbClr val="FFFF99"/>
            </a:solidFill>
            <a:ln>
              <a:noFill/>
            </a:ln>
            <a:effectLst/>
          </p:spPr>
          <p:txBody>
            <a:bodyPr wrap="none" anchor="ctr"/>
            <a:lstStyle/>
            <a:p>
              <a:pPr algn="ctr">
                <a:defRPr/>
              </a:pPr>
              <a:endParaRPr lang="ja-JP" altLang="en-US" dirty="0"/>
            </a:p>
          </p:txBody>
        </p:sp>
        <p:sp>
          <p:nvSpPr>
            <p:cNvPr id="1039" name="Rectangle 22"/>
            <p:cNvSpPr>
              <a:spLocks noChangeArrowheads="1"/>
            </p:cNvSpPr>
            <p:nvPr userDrawn="1"/>
          </p:nvSpPr>
          <p:spPr bwMode="auto">
            <a:xfrm>
              <a:off x="-1381" y="367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Yellow</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255,255,153</a:t>
              </a:r>
            </a:p>
          </p:txBody>
        </p:sp>
        <p:grpSp>
          <p:nvGrpSpPr>
            <p:cNvPr id="1040" name="Group 23"/>
            <p:cNvGrpSpPr>
              <a:grpSpLocks/>
            </p:cNvGrpSpPr>
            <p:nvPr userDrawn="1"/>
          </p:nvGrpSpPr>
          <p:grpSpPr bwMode="auto">
            <a:xfrm>
              <a:off x="-1381" y="3105"/>
              <a:ext cx="1209" cy="189"/>
              <a:chOff x="-1379" y="3713"/>
              <a:chExt cx="1209" cy="189"/>
            </a:xfrm>
          </p:grpSpPr>
          <p:sp>
            <p:nvSpPr>
              <p:cNvPr id="1045" name="Rectangle 24"/>
              <p:cNvSpPr>
                <a:spLocks noChangeArrowheads="1"/>
              </p:cNvSpPr>
              <p:nvPr userDrawn="1"/>
            </p:nvSpPr>
            <p:spPr bwMode="auto">
              <a:xfrm>
                <a:off x="-319" y="3713"/>
                <a:ext cx="149" cy="141"/>
              </a:xfrm>
              <a:prstGeom prst="rect">
                <a:avLst/>
              </a:prstGeom>
              <a:solidFill>
                <a:srgbClr val="0075BF"/>
              </a:solidFill>
              <a:ln>
                <a:noFill/>
              </a:ln>
              <a:effectLst/>
            </p:spPr>
            <p:txBody>
              <a:bodyPr wrap="none" anchor="ctr"/>
              <a:lstStyle/>
              <a:p>
                <a:pPr algn="ctr">
                  <a:defRPr/>
                </a:pPr>
                <a:endParaRPr lang="ja-JP" altLang="en-US" dirty="0"/>
              </a:p>
            </p:txBody>
          </p:sp>
          <p:sp>
            <p:nvSpPr>
              <p:cNvPr id="1046" name="Rectangle 25"/>
              <p:cNvSpPr>
                <a:spLocks noChangeArrowheads="1"/>
              </p:cNvSpPr>
              <p:nvPr userDrawn="1"/>
            </p:nvSpPr>
            <p:spPr bwMode="auto">
              <a:xfrm>
                <a:off x="-1379" y="3722"/>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Blue(corporate </a:t>
                </a:r>
                <a:r>
                  <a:rPr kumimoji="0" lang="en-GB" altLang="ja-JP" sz="1100" dirty="0" err="1">
                    <a:latin typeface="Times New Roman" pitchFamily="18" charset="0"/>
                    <a:ea typeface="HGPｺﾞｼｯｸE" pitchFamily="50" charset="-128"/>
                  </a:rPr>
                  <a:t>color</a:t>
                </a:r>
                <a:r>
                  <a:rPr kumimoji="0" lang="en-GB" altLang="ja-JP" sz="1100" dirty="0">
                    <a:latin typeface="Times New Roman" pitchFamily="18" charset="0"/>
                    <a:ea typeface="HGPｺﾞｼｯｸE" pitchFamily="50" charset="-128"/>
                  </a:rPr>
                  <a:t>)</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0,117,191</a:t>
                </a:r>
              </a:p>
            </p:txBody>
          </p:sp>
        </p:grpSp>
        <p:grpSp>
          <p:nvGrpSpPr>
            <p:cNvPr id="1041" name="Group 26"/>
            <p:cNvGrpSpPr>
              <a:grpSpLocks/>
            </p:cNvGrpSpPr>
            <p:nvPr userDrawn="1"/>
          </p:nvGrpSpPr>
          <p:grpSpPr bwMode="auto">
            <a:xfrm>
              <a:off x="-1381" y="3381"/>
              <a:ext cx="1209" cy="189"/>
              <a:chOff x="-1379" y="4018"/>
              <a:chExt cx="1209" cy="189"/>
            </a:xfrm>
          </p:grpSpPr>
          <p:sp>
            <p:nvSpPr>
              <p:cNvPr id="1043" name="Rectangle 27"/>
              <p:cNvSpPr>
                <a:spLocks noChangeArrowheads="1"/>
              </p:cNvSpPr>
              <p:nvPr userDrawn="1"/>
            </p:nvSpPr>
            <p:spPr bwMode="auto">
              <a:xfrm>
                <a:off x="-319" y="4018"/>
                <a:ext cx="149" cy="141"/>
              </a:xfrm>
              <a:prstGeom prst="rect">
                <a:avLst/>
              </a:prstGeom>
              <a:solidFill>
                <a:srgbClr val="DDDDDD"/>
              </a:solidFill>
              <a:ln>
                <a:noFill/>
              </a:ln>
              <a:effectLst/>
            </p:spPr>
            <p:txBody>
              <a:bodyPr wrap="none" anchor="ctr"/>
              <a:lstStyle/>
              <a:p>
                <a:pPr algn="ctr">
                  <a:defRPr/>
                </a:pPr>
                <a:endParaRPr lang="ja-JP" altLang="en-US"/>
              </a:p>
            </p:txBody>
          </p:sp>
          <p:sp>
            <p:nvSpPr>
              <p:cNvPr id="1044" name="Rectangle 28"/>
              <p:cNvSpPr>
                <a:spLocks noChangeArrowheads="1"/>
              </p:cNvSpPr>
              <p:nvPr userDrawn="1"/>
            </p:nvSpPr>
            <p:spPr bwMode="auto">
              <a:xfrm>
                <a:off x="-1379" y="402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Grey</a:t>
                </a:r>
              </a:p>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RGB= 221,221,221</a:t>
                </a:r>
              </a:p>
            </p:txBody>
          </p:sp>
        </p:grpSp>
        <p:sp>
          <p:nvSpPr>
            <p:cNvPr id="1042" name="Rectangle 29"/>
            <p:cNvSpPr>
              <a:spLocks noChangeArrowheads="1"/>
            </p:cNvSpPr>
            <p:nvPr userDrawn="1"/>
          </p:nvSpPr>
          <p:spPr bwMode="auto">
            <a:xfrm>
              <a:off x="-1507" y="2903"/>
              <a:ext cx="1351" cy="104"/>
            </a:xfrm>
            <a:prstGeom prst="rect">
              <a:avLst/>
            </a:prstGeom>
            <a:noFill/>
            <a:ln>
              <a:noFill/>
            </a:ln>
            <a:effectLst/>
          </p:spPr>
          <p:txBody>
            <a:bodyPr lIns="0" tIns="0" rIns="0" bIns="0" anchor="ctr">
              <a:spAutoFit/>
            </a:bodyPr>
            <a:lstStyle/>
            <a:p>
              <a:pPr algn="r">
                <a:lnSpc>
                  <a:spcPct val="90000"/>
                </a:lnSpc>
                <a:spcBef>
                  <a:spcPct val="20000"/>
                </a:spcBef>
                <a:spcAft>
                  <a:spcPct val="20000"/>
                </a:spcAft>
                <a:defRPr/>
              </a:pPr>
              <a:r>
                <a:rPr kumimoji="0" lang="en-GB" altLang="ja-JP" sz="1200" b="1">
                  <a:latin typeface="Times New Roman" pitchFamily="18" charset="0"/>
                  <a:ea typeface="HGPｺﾞｼｯｸE" pitchFamily="50" charset="-128"/>
                </a:rPr>
                <a:t>JRI  colour balance</a:t>
              </a:r>
            </a:p>
          </p:txBody>
        </p:sp>
      </p:grpSp>
      <p:sp>
        <p:nvSpPr>
          <p:cNvPr id="1036" name="Line 38"/>
          <p:cNvSpPr>
            <a:spLocks noChangeShapeType="1"/>
          </p:cNvSpPr>
          <p:nvPr/>
        </p:nvSpPr>
        <p:spPr bwMode="auto">
          <a:xfrm>
            <a:off x="200025" y="1052736"/>
            <a:ext cx="9505950" cy="0"/>
          </a:xfrm>
          <a:prstGeom prst="line">
            <a:avLst/>
          </a:prstGeom>
          <a:noFill/>
          <a:ln w="9525">
            <a:solidFill>
              <a:srgbClr val="0075BF"/>
            </a:solidFill>
            <a:round/>
            <a:headEnd/>
            <a:tailEnd/>
          </a:ln>
          <a:effectLst/>
        </p:spPr>
        <p:txBody>
          <a:bodyPr/>
          <a:lstStyle/>
          <a:p>
            <a:pPr algn="ctr">
              <a:defRPr/>
            </a:pPr>
            <a:endParaRPr lang="ja-JP" altLang="en-US"/>
          </a:p>
        </p:txBody>
      </p:sp>
    </p:spTree>
    <p:extLst>
      <p:ext uri="{BB962C8B-B14F-4D97-AF65-F5344CB8AC3E}">
        <p14:creationId xmlns:p14="http://schemas.microsoft.com/office/powerpoint/2010/main" val="497650934"/>
      </p:ext>
    </p:extLst>
  </p:cSld>
  <p:clrMap bg1="lt1" tx1="dk1" bg2="lt2" tx2="dk2" accent1="accent1" accent2="accent2" accent3="accent3" accent4="accent4" accent5="accent5" accent6="accent6" hlink="hlink" folHlink="folHlink"/>
  <p:sldLayoutIdLst>
    <p:sldLayoutId id="2147484487" r:id="rId1"/>
    <p:sldLayoutId id="2147484488" r:id="rId2"/>
    <p:sldLayoutId id="2147484490" r:id="rId3"/>
    <p:sldLayoutId id="2147484491" r:id="rId4"/>
    <p:sldLayoutId id="2147484492" r:id="rId5"/>
    <p:sldLayoutId id="2147484493" r:id="rId6"/>
    <p:sldLayoutId id="2147484494" r:id="rId7"/>
    <p:sldLayoutId id="2147484495" r:id="rId8"/>
    <p:sldLayoutId id="2147484489" r:id="rId9"/>
    <p:sldLayoutId id="2147484481" r:id="rId10"/>
    <p:sldLayoutId id="2147484485" r:id="rId11"/>
  </p:sldLayoutIdLst>
  <p:hf hdr="0" ftr="0" dt="0"/>
  <p:txStyles>
    <p:title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p:titleStyle>
    <p:body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46F28C-C20C-D375-9762-EB24468D0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510" y="2320753"/>
            <a:ext cx="3659237" cy="218836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ctrTitle" sz="quarter"/>
          </p:nvPr>
        </p:nvSpPr>
        <p:spPr>
          <a:xfrm>
            <a:off x="328244" y="1196752"/>
            <a:ext cx="9052556" cy="1944216"/>
          </a:xfrm>
        </p:spPr>
        <p:txBody>
          <a:bodyPr anchor="t"/>
          <a:lstStyle/>
          <a:p>
            <a:r>
              <a:rPr lang="ja-JP" altLang="en-US" sz="4000" dirty="0">
                <a:solidFill>
                  <a:schemeClr val="tx1"/>
                </a:solidFill>
                <a:latin typeface="+mn-ea"/>
                <a:ea typeface="+mn-ea"/>
              </a:rPr>
              <a:t>インドにおけるデジタル公共インフラ</a:t>
            </a:r>
            <a:br>
              <a:rPr lang="en-US" altLang="ja-JP" sz="4000" dirty="0">
                <a:solidFill>
                  <a:schemeClr val="tx1"/>
                </a:solidFill>
                <a:latin typeface="+mn-ea"/>
                <a:ea typeface="+mn-ea"/>
              </a:rPr>
            </a:br>
            <a:br>
              <a:rPr lang="en-US" altLang="ja-JP" sz="4000" dirty="0">
                <a:solidFill>
                  <a:schemeClr val="tx1"/>
                </a:solidFill>
                <a:latin typeface="+mn-ea"/>
                <a:ea typeface="+mn-ea"/>
              </a:rPr>
            </a:br>
            <a:endParaRPr lang="ja-JP" altLang="en-US" sz="4000" dirty="0">
              <a:solidFill>
                <a:schemeClr val="tx1"/>
              </a:solidFill>
              <a:latin typeface="+mn-ea"/>
              <a:ea typeface="+mn-ea"/>
            </a:endParaRPr>
          </a:p>
        </p:txBody>
      </p:sp>
      <p:sp>
        <p:nvSpPr>
          <p:cNvPr id="3" name="サブタイトル 2"/>
          <p:cNvSpPr>
            <a:spLocks noGrp="1"/>
          </p:cNvSpPr>
          <p:nvPr>
            <p:ph type="subTitle" sz="quarter" idx="1"/>
          </p:nvPr>
        </p:nvSpPr>
        <p:spPr>
          <a:xfrm>
            <a:off x="1636199" y="5016232"/>
            <a:ext cx="6934200" cy="1509112"/>
          </a:xfrm>
        </p:spPr>
        <p:txBody>
          <a:bodyPr/>
          <a:lstStyle/>
          <a:p>
            <a:r>
              <a:rPr lang="en-US" altLang="ja-JP" sz="2000" dirty="0">
                <a:latin typeface="+mn-ea"/>
                <a:ea typeface="+mn-ea"/>
              </a:rPr>
              <a:t>(</a:t>
            </a:r>
            <a:r>
              <a:rPr lang="ja-JP" altLang="en-US" sz="2000" dirty="0">
                <a:latin typeface="+mn-ea"/>
                <a:ea typeface="+mn-ea"/>
              </a:rPr>
              <a:t>株）日本総合研究所</a:t>
            </a:r>
            <a:endParaRPr lang="en-US" altLang="ja-JP" sz="2000" dirty="0">
              <a:latin typeface="+mn-ea"/>
              <a:ea typeface="+mn-ea"/>
            </a:endParaRPr>
          </a:p>
          <a:p>
            <a:r>
              <a:rPr lang="ja-JP" altLang="en-US" sz="2000" dirty="0">
                <a:latin typeface="+mn-ea"/>
                <a:ea typeface="+mn-ea"/>
              </a:rPr>
              <a:t>調査部</a:t>
            </a:r>
            <a:endParaRPr lang="en-US" altLang="ja-JP" sz="2000" dirty="0">
              <a:latin typeface="+mn-ea"/>
              <a:ea typeface="+mn-ea"/>
            </a:endParaRPr>
          </a:p>
          <a:p>
            <a:r>
              <a:rPr kumimoji="1" lang="ja-JP" altLang="en-US" sz="2000" dirty="0">
                <a:latin typeface="+mn-ea"/>
                <a:ea typeface="+mn-ea"/>
              </a:rPr>
              <a:t>岩崎薫里</a:t>
            </a:r>
            <a:endParaRPr kumimoji="1" lang="en-US" altLang="ja-JP" sz="2000" dirty="0">
              <a:latin typeface="+mn-ea"/>
              <a:ea typeface="+mn-ea"/>
            </a:endParaRPr>
          </a:p>
          <a:p>
            <a:r>
              <a:rPr lang="ja-JP" altLang="en-US" sz="2000" dirty="0">
                <a:latin typeface="+mn-ea"/>
                <a:ea typeface="+mn-ea"/>
              </a:rPr>
              <a:t>（</a:t>
            </a:r>
            <a:r>
              <a:rPr lang="en-US" altLang="ja-JP" sz="2000" dirty="0">
                <a:latin typeface="+mn-ea"/>
                <a:ea typeface="+mn-ea"/>
              </a:rPr>
              <a:t>Iwasaki.kaori@jri.co.jp)</a:t>
            </a:r>
            <a:endParaRPr kumimoji="1" lang="en-US" altLang="ja-JP" sz="2000" dirty="0">
              <a:latin typeface="+mn-ea"/>
              <a:ea typeface="+mn-ea"/>
            </a:endParaRPr>
          </a:p>
        </p:txBody>
      </p:sp>
      <p:sp>
        <p:nvSpPr>
          <p:cNvPr id="7" name="サブタイトル 2"/>
          <p:cNvSpPr txBox="1">
            <a:spLocks/>
          </p:cNvSpPr>
          <p:nvPr/>
        </p:nvSpPr>
        <p:spPr bwMode="auto">
          <a:xfrm>
            <a:off x="1626579" y="4617132"/>
            <a:ext cx="6934200" cy="777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ctr"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r>
              <a:rPr lang="en-US" altLang="ja-JP" sz="2000" kern="0" dirty="0">
                <a:latin typeface="+mn-ea"/>
                <a:ea typeface="+mn-ea"/>
              </a:rPr>
              <a:t>2023</a:t>
            </a:r>
            <a:r>
              <a:rPr lang="ja-JP" altLang="en-US" sz="2000" kern="0" dirty="0">
                <a:latin typeface="+mn-ea"/>
                <a:ea typeface="+mn-ea"/>
              </a:rPr>
              <a:t>年</a:t>
            </a:r>
            <a:r>
              <a:rPr lang="en-US" altLang="ja-JP" sz="2000" kern="0" dirty="0">
                <a:latin typeface="+mn-ea"/>
                <a:ea typeface="+mn-ea"/>
              </a:rPr>
              <a:t>11</a:t>
            </a:r>
            <a:r>
              <a:rPr lang="ja-JP" altLang="en-US" sz="2000" kern="0" dirty="0">
                <a:latin typeface="+mn-ea"/>
                <a:ea typeface="+mn-ea"/>
              </a:rPr>
              <a:t>月</a:t>
            </a:r>
            <a:r>
              <a:rPr lang="en-US" altLang="ja-JP" sz="2000" kern="0" dirty="0">
                <a:latin typeface="+mn-ea"/>
                <a:ea typeface="+mn-ea"/>
              </a:rPr>
              <a:t>10</a:t>
            </a:r>
            <a:r>
              <a:rPr lang="ja-JP" altLang="en-US" sz="2000" kern="0" dirty="0">
                <a:latin typeface="+mn-ea"/>
                <a:ea typeface="+mn-ea"/>
              </a:rPr>
              <a:t>日</a:t>
            </a:r>
          </a:p>
        </p:txBody>
      </p:sp>
    </p:spTree>
    <p:extLst>
      <p:ext uri="{BB962C8B-B14F-4D97-AF65-F5344CB8AC3E}">
        <p14:creationId xmlns:p14="http://schemas.microsoft.com/office/powerpoint/2010/main" val="10073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何がデジタル公共インフラ（</a:t>
            </a:r>
            <a:r>
              <a:rPr lang="en-US" altLang="ja-JP" sz="2400" kern="0" dirty="0">
                <a:latin typeface="+mn-ea"/>
                <a:ea typeface="+mn-ea"/>
              </a:rPr>
              <a:t>Digital Public Infrastructure</a:t>
            </a:r>
            <a:r>
              <a:rPr lang="ja-JP" altLang="en-US" sz="2400" kern="0" dirty="0">
                <a:latin typeface="+mn-ea"/>
                <a:ea typeface="+mn-ea"/>
              </a:rPr>
              <a:t>）か？</a:t>
            </a:r>
            <a:endParaRPr lang="en-US" altLang="ja-JP" sz="2400" kern="0" dirty="0">
              <a:latin typeface="+mn-ea"/>
              <a:ea typeface="+mn-ea"/>
            </a:endParaRPr>
          </a:p>
          <a:p>
            <a:pPr>
              <a:buFont typeface="Wingdings" panose="05000000000000000000" pitchFamily="2" charset="2"/>
              <a:buChar char="n"/>
            </a:pPr>
            <a:r>
              <a:rPr lang="ja-JP" altLang="en-US" sz="2400" kern="0" dirty="0">
                <a:latin typeface="+mn-ea"/>
                <a:ea typeface="+mn-ea"/>
              </a:rPr>
              <a:t>どこまでを官が担い、どこからは民が担うべきか？</a:t>
            </a: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269875" lvl="1" indent="0">
              <a:buNone/>
            </a:pPr>
            <a:r>
              <a:rPr lang="ja-JP" altLang="en-US" sz="2400" kern="0" dirty="0">
                <a:latin typeface="+mn-ea"/>
              </a:rPr>
              <a:t>⇒　</a:t>
            </a:r>
            <a:r>
              <a:rPr lang="ja-JP" altLang="en-US" sz="2400" kern="0" dirty="0">
                <a:latin typeface="+mn-ea"/>
                <a:ea typeface="+mn-ea"/>
              </a:rPr>
              <a:t>国の発展度合いによって異なる</a:t>
            </a:r>
            <a:endParaRPr lang="en-US" altLang="ja-JP" sz="2400" kern="0" dirty="0">
              <a:latin typeface="+mn-ea"/>
              <a:ea typeface="+mn-ea"/>
            </a:endParaRPr>
          </a:p>
          <a:p>
            <a:pPr marL="269875" lvl="1" indent="0">
              <a:buNone/>
            </a:pPr>
            <a:r>
              <a:rPr lang="ja-JP" altLang="en-US" sz="2400" kern="0" dirty="0">
                <a:latin typeface="+mn-ea"/>
              </a:rPr>
              <a:t>　　 国として何をしたいのかによって異なる</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ndParaRPr>
          </a:p>
          <a:p>
            <a:pPr lvl="1">
              <a:buFont typeface="Wingdings" panose="05000000000000000000" pitchFamily="2" charset="2"/>
              <a:buChar char="Ø"/>
            </a:pPr>
            <a:r>
              <a:rPr lang="ja-JP" altLang="en-US" sz="2400" kern="0" dirty="0">
                <a:latin typeface="+mn-ea"/>
              </a:rPr>
              <a:t>日本　</a:t>
            </a:r>
            <a:r>
              <a:rPr lang="en-US" altLang="ja-JP" sz="2400" kern="0" dirty="0">
                <a:latin typeface="+mn-ea"/>
              </a:rPr>
              <a:t>vs</a:t>
            </a:r>
            <a:r>
              <a:rPr lang="ja-JP" altLang="en-US" sz="2400" kern="0" dirty="0">
                <a:latin typeface="+mn-ea"/>
              </a:rPr>
              <a:t>　</a:t>
            </a:r>
            <a:r>
              <a:rPr lang="en-US" altLang="ja-JP" sz="2400" kern="0" dirty="0">
                <a:latin typeface="+mn-ea"/>
              </a:rPr>
              <a:t>Aadhaar</a:t>
            </a:r>
            <a:r>
              <a:rPr lang="ja-JP" altLang="en-US" sz="2400" kern="0" dirty="0">
                <a:latin typeface="+mn-ea"/>
              </a:rPr>
              <a:t>以前のインド</a:t>
            </a:r>
            <a:endParaRPr lang="en-US" altLang="ja-JP" sz="2400" kern="0" dirty="0">
              <a:latin typeface="+mn-ea"/>
            </a:endParaRPr>
          </a:p>
          <a:p>
            <a:pPr lvl="2">
              <a:buFont typeface="Arial" panose="020B0604020202020204" pitchFamily="34" charset="0"/>
              <a:buChar char="•"/>
            </a:pPr>
            <a:r>
              <a:rPr lang="ja-JP" altLang="en-US" sz="2000" kern="0" dirty="0">
                <a:latin typeface="+mn-ea"/>
                <a:ea typeface="+mn-ea"/>
              </a:rPr>
              <a:t>高所得国　</a:t>
            </a:r>
            <a:r>
              <a:rPr lang="en-US" altLang="ja-JP" sz="2000" kern="0" dirty="0">
                <a:latin typeface="+mn-ea"/>
                <a:ea typeface="+mn-ea"/>
              </a:rPr>
              <a:t>vs</a:t>
            </a:r>
            <a:r>
              <a:rPr lang="ja-JP" altLang="en-US" sz="2000" kern="0" dirty="0">
                <a:latin typeface="+mn-ea"/>
                <a:ea typeface="+mn-ea"/>
              </a:rPr>
              <a:t>　低中所得国（</a:t>
            </a:r>
            <a:r>
              <a:rPr lang="en-US" altLang="ja-JP" sz="2000" kern="0" dirty="0">
                <a:latin typeface="+mn-ea"/>
                <a:ea typeface="+mn-ea"/>
              </a:rPr>
              <a:t>lower middle-income country</a:t>
            </a:r>
            <a:r>
              <a:rPr lang="ja-JP" altLang="en-US" sz="2000" kern="0" dirty="0">
                <a:latin typeface="+mn-ea"/>
                <a:ea typeface="+mn-ea"/>
              </a:rPr>
              <a:t>）で、しかも圧倒的に貧しい人が一定数存在</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ほとんどの国民が何らかの身元確認手段を保有　</a:t>
            </a:r>
            <a:r>
              <a:rPr lang="en-US" altLang="ja-JP" sz="2000" kern="0" dirty="0">
                <a:latin typeface="+mn-ea"/>
                <a:ea typeface="+mn-ea"/>
              </a:rPr>
              <a:t>vs</a:t>
            </a:r>
            <a:r>
              <a:rPr lang="ja-JP" altLang="en-US" sz="2000" kern="0" dirty="0">
                <a:latin typeface="+mn-ea"/>
                <a:ea typeface="+mn-ea"/>
              </a:rPr>
              <a:t>　保有していない、保有していても真偽が不確か</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銀行振込が浸透　</a:t>
            </a:r>
            <a:r>
              <a:rPr lang="en-US" altLang="ja-JP" sz="2000" kern="0" dirty="0">
                <a:latin typeface="+mn-ea"/>
              </a:rPr>
              <a:t>vs</a:t>
            </a:r>
            <a:r>
              <a:rPr lang="ja-JP" altLang="en-US" sz="2000" kern="0" dirty="0">
                <a:latin typeface="+mn-ea"/>
              </a:rPr>
              <a:t>　そもそも銀行口座非保有者が少ない</a:t>
            </a: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１．インドにおけるデジタル公共インフラの範囲</a:t>
            </a:r>
          </a:p>
        </p:txBody>
      </p:sp>
    </p:spTree>
    <p:extLst>
      <p:ext uri="{BB962C8B-B14F-4D97-AF65-F5344CB8AC3E}">
        <p14:creationId xmlns:p14="http://schemas.microsoft.com/office/powerpoint/2010/main" val="84931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インドにとってのデジタル公共インフラの分野</a:t>
            </a:r>
            <a:endParaRPr lang="en-US" altLang="ja-JP" sz="2400" kern="0" dirty="0">
              <a:latin typeface="+mn-ea"/>
              <a:ea typeface="+mn-ea"/>
            </a:endParaRPr>
          </a:p>
          <a:p>
            <a:pPr lvl="1">
              <a:buFont typeface="Wingdings" panose="05000000000000000000" pitchFamily="2" charset="2"/>
              <a:buChar char="Ø"/>
            </a:pPr>
            <a:r>
              <a:rPr lang="ja-JP" altLang="en-US" sz="2400" kern="0" dirty="0">
                <a:latin typeface="+mn-ea"/>
                <a:ea typeface="+mn-ea"/>
              </a:rPr>
              <a:t>当初：</a:t>
            </a:r>
            <a:endParaRPr lang="en-US" altLang="ja-JP" sz="2400" kern="0" dirty="0">
              <a:latin typeface="+mn-ea"/>
              <a:ea typeface="+mn-ea"/>
            </a:endParaRPr>
          </a:p>
          <a:p>
            <a:pPr lvl="2">
              <a:buFont typeface="Arial" panose="020B0604020202020204" pitchFamily="34" charset="0"/>
              <a:buChar char="•"/>
            </a:pPr>
            <a:r>
              <a:rPr lang="en-US" altLang="ja-JP" sz="2000" kern="0" dirty="0">
                <a:latin typeface="+mn-ea"/>
                <a:ea typeface="+mn-ea"/>
              </a:rPr>
              <a:t>Identity</a:t>
            </a:r>
          </a:p>
          <a:p>
            <a:pPr lvl="2">
              <a:buFont typeface="Arial" panose="020B0604020202020204" pitchFamily="34" charset="0"/>
              <a:buChar char="•"/>
            </a:pPr>
            <a:r>
              <a:rPr lang="en-US" altLang="ja-JP" sz="2000" kern="0" dirty="0">
                <a:latin typeface="+mn-ea"/>
              </a:rPr>
              <a:t>Payments </a:t>
            </a:r>
          </a:p>
          <a:p>
            <a:pPr lvl="2">
              <a:buFont typeface="Arial" panose="020B0604020202020204" pitchFamily="34" charset="0"/>
              <a:buChar char="•"/>
            </a:pPr>
            <a:r>
              <a:rPr lang="en-US" altLang="ja-JP" sz="2000" kern="0" dirty="0">
                <a:latin typeface="+mn-ea"/>
                <a:ea typeface="+mn-ea"/>
              </a:rPr>
              <a:t>Data</a:t>
            </a:r>
          </a:p>
          <a:p>
            <a:pPr lvl="1">
              <a:buFont typeface="Wingdings" panose="05000000000000000000" pitchFamily="2" charset="2"/>
              <a:buChar char="Ø"/>
            </a:pPr>
            <a:endParaRPr lang="en-US" altLang="ja-JP" sz="2400" kern="0" dirty="0">
              <a:latin typeface="+mn-ea"/>
            </a:endParaRPr>
          </a:p>
          <a:p>
            <a:pPr lvl="1">
              <a:buFont typeface="Wingdings" panose="05000000000000000000" pitchFamily="2" charset="2"/>
              <a:buChar char="Ø"/>
            </a:pPr>
            <a:r>
              <a:rPr lang="ja-JP" altLang="en-US" sz="2400" kern="0" dirty="0">
                <a:latin typeface="+mn-ea"/>
              </a:rPr>
              <a:t>その後、範囲が拡大</a:t>
            </a:r>
            <a:endParaRPr lang="en-US" altLang="ja-JP" sz="2400" kern="0" dirty="0">
              <a:latin typeface="+mn-ea"/>
            </a:endParaRPr>
          </a:p>
          <a:p>
            <a:pPr lvl="2">
              <a:buFont typeface="Arial" panose="020B0604020202020204" pitchFamily="34" charset="0"/>
              <a:buChar char="•"/>
            </a:pPr>
            <a:r>
              <a:rPr lang="en-US" altLang="ja-JP" sz="2000" kern="0" dirty="0">
                <a:latin typeface="+mn-ea"/>
                <a:ea typeface="+mn-ea"/>
              </a:rPr>
              <a:t>Health</a:t>
            </a:r>
          </a:p>
          <a:p>
            <a:pPr lvl="2">
              <a:buFont typeface="Arial" panose="020B0604020202020204" pitchFamily="34" charset="0"/>
              <a:buChar char="•"/>
            </a:pPr>
            <a:r>
              <a:rPr lang="en-US" altLang="ja-JP" sz="2000" kern="0" dirty="0">
                <a:latin typeface="+mn-ea"/>
              </a:rPr>
              <a:t>Finance</a:t>
            </a:r>
            <a:endParaRPr lang="en-US" altLang="ja-JP" sz="2000" kern="0" dirty="0">
              <a:latin typeface="+mn-ea"/>
              <a:ea typeface="+mn-ea"/>
            </a:endParaRPr>
          </a:p>
          <a:p>
            <a:pPr lvl="2">
              <a:buFont typeface="Arial" panose="020B0604020202020204" pitchFamily="34" charset="0"/>
              <a:buChar char="•"/>
            </a:pPr>
            <a:r>
              <a:rPr lang="en-US" altLang="ja-JP" sz="2000" kern="0" dirty="0">
                <a:latin typeface="+mn-ea"/>
              </a:rPr>
              <a:t>Commerce</a:t>
            </a:r>
          </a:p>
          <a:p>
            <a:pPr lvl="2">
              <a:buFont typeface="Arial" panose="020B0604020202020204" pitchFamily="34" charset="0"/>
              <a:buChar char="•"/>
            </a:pPr>
            <a:endParaRPr lang="en-US" altLang="ja-JP" sz="2000" kern="0" dirty="0">
              <a:latin typeface="+mn-ea"/>
              <a:ea typeface="+mn-ea"/>
            </a:endParaRPr>
          </a:p>
          <a:p>
            <a:pPr lvl="1">
              <a:buFont typeface="Wingdings" panose="05000000000000000000" pitchFamily="2" charset="2"/>
              <a:buChar char="Ø"/>
            </a:pPr>
            <a:r>
              <a:rPr lang="ja-JP" altLang="en-US" sz="2400" kern="0" dirty="0">
                <a:latin typeface="+mn-ea"/>
              </a:rPr>
              <a:t>背景（推測）：　国民の生活水準・所得水準の底上げにデジタル・ツールが有効と判断、促進のためにインフラ整備</a:t>
            </a:r>
            <a:endParaRPr lang="en-US" altLang="ja-JP" sz="2400" kern="0" dirty="0">
              <a:latin typeface="+mn-ea"/>
              <a:ea typeface="+mn-ea"/>
            </a:endParaRPr>
          </a:p>
          <a:p>
            <a:pPr lvl="2">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3" name="タイトル 2">
            <a:extLst>
              <a:ext uri="{FF2B5EF4-FFF2-40B4-BE49-F238E27FC236}">
                <a16:creationId xmlns:a16="http://schemas.microsoft.com/office/drawing/2014/main" id="{EF0210B6-64CC-3E21-6409-F6220E393863}"/>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１．インドにおけるデジタル公共インフラの範囲</a:t>
            </a:r>
          </a:p>
        </p:txBody>
      </p:sp>
    </p:spTree>
    <p:extLst>
      <p:ext uri="{BB962C8B-B14F-4D97-AF65-F5344CB8AC3E}">
        <p14:creationId xmlns:p14="http://schemas.microsoft.com/office/powerpoint/2010/main" val="60599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3</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金融におけるデジタル公共インフラ</a:t>
            </a:r>
            <a:endParaRPr lang="en-US" altLang="ja-JP" sz="2400" kern="0" dirty="0">
              <a:latin typeface="+mn-ea"/>
              <a:ea typeface="+mn-ea"/>
            </a:endParaRPr>
          </a:p>
          <a:p>
            <a:pPr lvl="1">
              <a:buFont typeface="Wingdings" panose="05000000000000000000" pitchFamily="2" charset="2"/>
              <a:buChar char="Ø"/>
            </a:pPr>
            <a:r>
              <a:rPr lang="en-US" altLang="ja-JP" sz="2400" kern="0" dirty="0">
                <a:latin typeface="+mn-ea"/>
              </a:rPr>
              <a:t>OCEN</a:t>
            </a:r>
            <a:r>
              <a:rPr lang="ja-JP" altLang="en-US" sz="2400" kern="0" dirty="0">
                <a:latin typeface="+mn-ea"/>
              </a:rPr>
              <a:t>（</a:t>
            </a:r>
            <a:r>
              <a:rPr lang="en-US" altLang="ja-JP" sz="2400" kern="0" dirty="0">
                <a:latin typeface="+mn-ea"/>
              </a:rPr>
              <a:t>Open Credit Enablement Network</a:t>
            </a:r>
            <a:r>
              <a:rPr lang="ja-JP" altLang="en-US" sz="2400" kern="0" dirty="0">
                <a:latin typeface="+mn-ea"/>
              </a:rPr>
              <a:t>）</a:t>
            </a:r>
            <a:r>
              <a:rPr lang="en-US" altLang="ja-JP" sz="2400" kern="0" dirty="0">
                <a:latin typeface="+mn-ea"/>
              </a:rPr>
              <a:t> </a:t>
            </a:r>
          </a:p>
          <a:p>
            <a:pPr lvl="2">
              <a:buFont typeface="Arial" panose="020B0604020202020204" pitchFamily="34" charset="0"/>
              <a:buChar char="•"/>
            </a:pPr>
            <a:r>
              <a:rPr lang="ja-JP" altLang="en-US" sz="2000" kern="0" dirty="0">
                <a:latin typeface="+mn-ea"/>
              </a:rPr>
              <a:t>借り手である中小零細企業・個人と金融機関を結びつける、無担保融資のオンラインネットワーク</a:t>
            </a:r>
            <a:endParaRPr lang="en-US" altLang="ja-JP" sz="2000" kern="0" dirty="0">
              <a:latin typeface="+mn-ea"/>
            </a:endParaRPr>
          </a:p>
          <a:p>
            <a:pPr lvl="2">
              <a:buFont typeface="Arial" panose="020B0604020202020204" pitchFamily="34" charset="0"/>
              <a:buChar char="•"/>
            </a:pPr>
            <a:r>
              <a:rPr lang="ja-JP" altLang="en-US" sz="2000" kern="0" dirty="0">
                <a:latin typeface="+mn-ea"/>
              </a:rPr>
              <a:t>中小零細企業・個人事業主が正規の金融機関から融資を受けられるようにすることが目的</a:t>
            </a: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２．最近の動き</a:t>
            </a:r>
          </a:p>
        </p:txBody>
      </p:sp>
      <p:pic>
        <p:nvPicPr>
          <p:cNvPr id="3" name="図 2">
            <a:extLst>
              <a:ext uri="{FF2B5EF4-FFF2-40B4-BE49-F238E27FC236}">
                <a16:creationId xmlns:a16="http://schemas.microsoft.com/office/drawing/2014/main" id="{D09DEC9A-9825-9A61-80CA-2CD55AA5F6D3}"/>
              </a:ext>
            </a:extLst>
          </p:cNvPr>
          <p:cNvPicPr>
            <a:picLocks noChangeAspect="1"/>
          </p:cNvPicPr>
          <p:nvPr/>
        </p:nvPicPr>
        <p:blipFill>
          <a:blip r:embed="rId2"/>
          <a:stretch>
            <a:fillRect/>
          </a:stretch>
        </p:blipFill>
        <p:spPr>
          <a:xfrm>
            <a:off x="5682" y="3318819"/>
            <a:ext cx="8587740" cy="3063240"/>
          </a:xfrm>
          <a:prstGeom prst="rect">
            <a:avLst/>
          </a:prstGeom>
        </p:spPr>
      </p:pic>
      <p:pic>
        <p:nvPicPr>
          <p:cNvPr id="6" name="図 5">
            <a:extLst>
              <a:ext uri="{FF2B5EF4-FFF2-40B4-BE49-F238E27FC236}">
                <a16:creationId xmlns:a16="http://schemas.microsoft.com/office/drawing/2014/main" id="{58C1E9EE-FDBA-D050-70BE-D497BDF25080}"/>
              </a:ext>
            </a:extLst>
          </p:cNvPr>
          <p:cNvPicPr>
            <a:picLocks noChangeAspect="1"/>
          </p:cNvPicPr>
          <p:nvPr/>
        </p:nvPicPr>
        <p:blipFill>
          <a:blip r:embed="rId3"/>
          <a:stretch>
            <a:fillRect/>
          </a:stretch>
        </p:blipFill>
        <p:spPr>
          <a:xfrm>
            <a:off x="7732413" y="4617132"/>
            <a:ext cx="2423160" cy="1920240"/>
          </a:xfrm>
          <a:prstGeom prst="rect">
            <a:avLst/>
          </a:prstGeom>
        </p:spPr>
      </p:pic>
    </p:spTree>
    <p:extLst>
      <p:ext uri="{BB962C8B-B14F-4D97-AF65-F5344CB8AC3E}">
        <p14:creationId xmlns:p14="http://schemas.microsoft.com/office/powerpoint/2010/main" val="287471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4</a:t>
            </a:fld>
            <a:endParaRPr lang="en-US" altLang="ja-JP" dirty="0"/>
          </a:p>
        </p:txBody>
      </p:sp>
      <p:sp>
        <p:nvSpPr>
          <p:cNvPr id="5" name="コンテンツ プレースホルダー 2"/>
          <p:cNvSpPr txBox="1">
            <a:spLocks/>
          </p:cNvSpPr>
          <p:nvPr/>
        </p:nvSpPr>
        <p:spPr>
          <a:xfrm>
            <a:off x="147949" y="1268760"/>
            <a:ext cx="4633362"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商取引におけるデジタル公共インフラ</a:t>
            </a: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Ø"/>
            </a:pPr>
            <a:r>
              <a:rPr lang="en-US" altLang="ja-JP" sz="2400" kern="0" dirty="0">
                <a:latin typeface="+mn-ea"/>
                <a:ea typeface="+mn-ea"/>
              </a:rPr>
              <a:t>ONDC</a:t>
            </a:r>
            <a:r>
              <a:rPr lang="ja-JP" altLang="en-US" sz="2400" kern="0" dirty="0">
                <a:latin typeface="+mn-ea"/>
                <a:ea typeface="+mn-ea"/>
              </a:rPr>
              <a:t>（</a:t>
            </a:r>
            <a:r>
              <a:rPr lang="en-US" altLang="ja-JP" sz="2400" kern="0" dirty="0">
                <a:latin typeface="+mn-ea"/>
                <a:ea typeface="+mn-ea"/>
              </a:rPr>
              <a:t>Open Network for Digital Commerce</a:t>
            </a:r>
            <a:r>
              <a:rPr lang="ja-JP" altLang="en-US" sz="2400" kern="0" dirty="0">
                <a:latin typeface="+mn-ea"/>
                <a:ea typeface="+mn-ea"/>
              </a:rPr>
              <a:t>）</a:t>
            </a:r>
            <a:endParaRPr lang="en-US" altLang="ja-JP" sz="2400" kern="0" dirty="0">
              <a:latin typeface="+mn-ea"/>
              <a:ea typeface="+mn-ea"/>
            </a:endParaRPr>
          </a:p>
          <a:p>
            <a:pPr lvl="2">
              <a:buFont typeface="Arial" panose="020B0604020202020204" pitchFamily="34" charset="0"/>
              <a:buChar char="•"/>
            </a:pPr>
            <a:r>
              <a:rPr lang="ja-JP" altLang="en-US" sz="2000" kern="0" dirty="0">
                <a:latin typeface="+mn-ea"/>
              </a:rPr>
              <a:t>電子商取引の民主化に向けた相互運用可能なネットワーク</a:t>
            </a:r>
            <a:endParaRPr lang="en-US" altLang="ja-JP" sz="2000" kern="0" dirty="0">
              <a:latin typeface="+mn-ea"/>
            </a:endParaRPr>
          </a:p>
          <a:p>
            <a:pPr lvl="2">
              <a:buFont typeface="Arial" panose="020B0604020202020204" pitchFamily="34" charset="0"/>
              <a:buChar char="•"/>
            </a:pPr>
            <a:r>
              <a:rPr lang="ja-JP" altLang="en-US" sz="2000" kern="0" dirty="0">
                <a:latin typeface="+mn-ea"/>
              </a:rPr>
              <a:t>パパママショップ（</a:t>
            </a:r>
            <a:r>
              <a:rPr lang="en-US" altLang="ja-JP" sz="2000" kern="0" dirty="0" err="1">
                <a:latin typeface="+mn-ea"/>
              </a:rPr>
              <a:t>kirana</a:t>
            </a:r>
            <a:r>
              <a:rPr lang="ja-JP" altLang="en-US" sz="2000" kern="0" dirty="0">
                <a:latin typeface="+mn-ea"/>
              </a:rPr>
              <a:t>）でも電子商取引への参加を可能にすることを主目的</a:t>
            </a:r>
            <a:endParaRPr lang="en-US" altLang="ja-JP" sz="2000" kern="0" dirty="0">
              <a:latin typeface="+mn-ea"/>
            </a:endParaRPr>
          </a:p>
          <a:p>
            <a:pPr>
              <a:buFont typeface="Wingdings" panose="05000000000000000000" pitchFamily="2" charset="2"/>
              <a:buChar char="n"/>
            </a:pP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3" name="図 2">
            <a:extLst>
              <a:ext uri="{FF2B5EF4-FFF2-40B4-BE49-F238E27FC236}">
                <a16:creationId xmlns:a16="http://schemas.microsoft.com/office/drawing/2014/main" id="{5A654D15-0689-0FEA-7F60-6C70734C4F8D}"/>
              </a:ext>
            </a:extLst>
          </p:cNvPr>
          <p:cNvPicPr>
            <a:picLocks noChangeAspect="1"/>
          </p:cNvPicPr>
          <p:nvPr/>
        </p:nvPicPr>
        <p:blipFill>
          <a:blip r:embed="rId2"/>
          <a:stretch>
            <a:fillRect/>
          </a:stretch>
        </p:blipFill>
        <p:spPr>
          <a:xfrm>
            <a:off x="4953258" y="1556792"/>
            <a:ext cx="4887059" cy="4854907"/>
          </a:xfrm>
          <a:prstGeom prst="rect">
            <a:avLst/>
          </a:prstGeom>
        </p:spPr>
      </p:pic>
      <p:pic>
        <p:nvPicPr>
          <p:cNvPr id="7" name="図 6">
            <a:extLst>
              <a:ext uri="{FF2B5EF4-FFF2-40B4-BE49-F238E27FC236}">
                <a16:creationId xmlns:a16="http://schemas.microsoft.com/office/drawing/2014/main" id="{22E4436B-C972-CC8D-F290-A1A3942DA29C}"/>
              </a:ext>
            </a:extLst>
          </p:cNvPr>
          <p:cNvPicPr>
            <a:picLocks noChangeAspect="1"/>
          </p:cNvPicPr>
          <p:nvPr/>
        </p:nvPicPr>
        <p:blipFill>
          <a:blip r:embed="rId3"/>
          <a:stretch>
            <a:fillRect/>
          </a:stretch>
        </p:blipFill>
        <p:spPr>
          <a:xfrm>
            <a:off x="3404828" y="5995722"/>
            <a:ext cx="1844040" cy="472440"/>
          </a:xfrm>
          <a:prstGeom prst="rect">
            <a:avLst/>
          </a:prstGeom>
        </p:spPr>
      </p:pic>
      <p:sp>
        <p:nvSpPr>
          <p:cNvPr id="8" name="タイトル 2">
            <a:extLst>
              <a:ext uri="{FF2B5EF4-FFF2-40B4-BE49-F238E27FC236}">
                <a16:creationId xmlns:a16="http://schemas.microsoft.com/office/drawing/2014/main" id="{54911B80-1881-6D91-A6E6-D8EBC8D3D37D}"/>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２．最近の動き</a:t>
            </a:r>
          </a:p>
        </p:txBody>
      </p:sp>
    </p:spTree>
    <p:extLst>
      <p:ext uri="{BB962C8B-B14F-4D97-AF65-F5344CB8AC3E}">
        <p14:creationId xmlns:p14="http://schemas.microsoft.com/office/powerpoint/2010/main" val="225941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5</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医療におけるデジタル公共インフラ</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ndParaRPr>
          </a:p>
          <a:p>
            <a:pPr lvl="1">
              <a:buFont typeface="Wingdings" panose="05000000000000000000" pitchFamily="2" charset="2"/>
              <a:buChar char="Ø"/>
            </a:pPr>
            <a:r>
              <a:rPr lang="en-US" altLang="ja-JP" sz="2400" kern="0" dirty="0">
                <a:latin typeface="+mn-ea"/>
              </a:rPr>
              <a:t>UHI</a:t>
            </a:r>
            <a:r>
              <a:rPr lang="ja-JP" altLang="en-US" sz="2400" kern="0" dirty="0">
                <a:latin typeface="+mn-ea"/>
              </a:rPr>
              <a:t>（</a:t>
            </a:r>
            <a:r>
              <a:rPr lang="en-US" altLang="ja-JP" sz="2400" kern="0" dirty="0">
                <a:latin typeface="+mn-ea"/>
              </a:rPr>
              <a:t>Unified Health Interface</a:t>
            </a:r>
            <a:r>
              <a:rPr lang="ja-JP" altLang="en-US" sz="2400" kern="0" dirty="0">
                <a:latin typeface="+mn-ea"/>
              </a:rPr>
              <a:t>）</a:t>
            </a:r>
            <a:r>
              <a:rPr lang="en-US" altLang="ja-JP" sz="2400" kern="0" dirty="0">
                <a:latin typeface="+mn-ea"/>
              </a:rPr>
              <a:t> </a:t>
            </a:r>
          </a:p>
          <a:p>
            <a:pPr lvl="2">
              <a:buFont typeface="Arial" panose="020B0604020202020204" pitchFamily="34" charset="0"/>
              <a:buChar char="•"/>
            </a:pPr>
            <a:r>
              <a:rPr lang="ja-JP" altLang="en-US" sz="2000" kern="0" dirty="0">
                <a:latin typeface="+mn-ea"/>
              </a:rPr>
              <a:t>多用なデジタル医療サービスのオープンプロトコル</a:t>
            </a:r>
            <a:endParaRPr lang="en-US" altLang="ja-JP" sz="2000" kern="0" dirty="0">
              <a:latin typeface="+mn-ea"/>
            </a:endParaRPr>
          </a:p>
          <a:p>
            <a:pPr lvl="2">
              <a:buFont typeface="Arial" panose="020B0604020202020204" pitchFamily="34" charset="0"/>
              <a:buChar char="•"/>
            </a:pPr>
            <a:r>
              <a:rPr lang="en-US" altLang="ja-JP" sz="2000" kern="0" dirty="0">
                <a:latin typeface="+mn-ea"/>
              </a:rPr>
              <a:t>2021</a:t>
            </a:r>
            <a:r>
              <a:rPr lang="ja-JP" altLang="en-US" sz="2000" kern="0" dirty="0">
                <a:latin typeface="+mn-ea"/>
              </a:rPr>
              <a:t>年、保健・家庭福祉省（</a:t>
            </a:r>
            <a:r>
              <a:rPr lang="en-US" altLang="ja-JP" sz="2000" kern="0" dirty="0" err="1">
                <a:latin typeface="+mn-ea"/>
              </a:rPr>
              <a:t>MoHFW</a:t>
            </a:r>
            <a:r>
              <a:rPr lang="ja-JP" altLang="en-US" sz="2000" kern="0" dirty="0">
                <a:latin typeface="+mn-ea"/>
              </a:rPr>
              <a:t>）が</a:t>
            </a:r>
            <a:r>
              <a:rPr lang="en-US" altLang="ja-JP" sz="2000" kern="0" dirty="0">
                <a:latin typeface="+mn-ea"/>
              </a:rPr>
              <a:t>UHI</a:t>
            </a:r>
            <a:r>
              <a:rPr lang="ja-JP" altLang="en-US" sz="2000" kern="0" dirty="0">
                <a:latin typeface="+mn-ea"/>
              </a:rPr>
              <a:t>のコンサルテーションペーパー公表</a:t>
            </a:r>
            <a:endParaRPr lang="en-US" altLang="ja-JP" sz="2000" kern="0" dirty="0">
              <a:latin typeface="+mn-ea"/>
            </a:endParaRPr>
          </a:p>
          <a:p>
            <a:pPr lvl="2">
              <a:buFont typeface="Arial" panose="020B0604020202020204" pitchFamily="34" charset="0"/>
              <a:buChar char="•"/>
            </a:pPr>
            <a:r>
              <a:rPr lang="en-US" altLang="ja-JP" sz="2000" kern="0" dirty="0" err="1">
                <a:latin typeface="+mn-ea"/>
              </a:rPr>
              <a:t>iSpirt</a:t>
            </a:r>
            <a:r>
              <a:rPr lang="ja-JP" altLang="en-US" sz="2000" kern="0" dirty="0">
                <a:latin typeface="+mn-ea"/>
              </a:rPr>
              <a:t>、</a:t>
            </a:r>
            <a:r>
              <a:rPr lang="en-US" altLang="ja-JP" sz="2000" kern="0" dirty="0">
                <a:latin typeface="+mn-ea"/>
              </a:rPr>
              <a:t>National Health Authority</a:t>
            </a:r>
            <a:r>
              <a:rPr lang="ja-JP" altLang="en-US" sz="2000" kern="0" dirty="0">
                <a:latin typeface="+mn-ea"/>
              </a:rPr>
              <a:t>（</a:t>
            </a:r>
            <a:r>
              <a:rPr lang="en-US" altLang="ja-JP" sz="2000" kern="0" dirty="0">
                <a:latin typeface="+mn-ea"/>
              </a:rPr>
              <a:t>NHA</a:t>
            </a:r>
            <a:r>
              <a:rPr lang="ja-JP" altLang="en-US" sz="2000" kern="0" dirty="0">
                <a:latin typeface="+mn-ea"/>
              </a:rPr>
              <a:t>）から</a:t>
            </a:r>
            <a:r>
              <a:rPr lang="en-US" altLang="ja-JP" sz="2000" kern="0" dirty="0">
                <a:latin typeface="+mn-ea"/>
              </a:rPr>
              <a:t>UHI</a:t>
            </a:r>
            <a:r>
              <a:rPr lang="ja-JP" altLang="en-US" sz="2000" kern="0" dirty="0">
                <a:latin typeface="+mn-ea"/>
              </a:rPr>
              <a:t>開発の主導を任命</a:t>
            </a:r>
            <a:endParaRPr lang="en-US" altLang="ja-JP" sz="2000" kern="0" dirty="0">
              <a:latin typeface="+mn-ea"/>
            </a:endParaRPr>
          </a:p>
          <a:p>
            <a:pPr lvl="2">
              <a:buFont typeface="Arial" panose="020B0604020202020204" pitchFamily="34" charset="0"/>
              <a:buChar char="•"/>
            </a:pPr>
            <a:r>
              <a:rPr lang="en-US" altLang="ja-JP" sz="2000" kern="0" dirty="0">
                <a:latin typeface="+mn-ea"/>
              </a:rPr>
              <a:t>2023</a:t>
            </a:r>
            <a:r>
              <a:rPr lang="ja-JP" altLang="en-US" sz="2000" kern="0" dirty="0">
                <a:latin typeface="+mn-ea"/>
              </a:rPr>
              <a:t>年、</a:t>
            </a:r>
            <a:r>
              <a:rPr lang="en-US" altLang="ja-JP" sz="2000" kern="0" dirty="0" err="1">
                <a:latin typeface="+mn-ea"/>
              </a:rPr>
              <a:t>iSpirt</a:t>
            </a:r>
            <a:r>
              <a:rPr lang="ja-JP" altLang="en-US" sz="2000" kern="0" dirty="0">
                <a:latin typeface="+mn-ea"/>
              </a:rPr>
              <a:t>、</a:t>
            </a:r>
            <a:r>
              <a:rPr lang="en-US" altLang="ja-JP" sz="2000" kern="0" dirty="0">
                <a:latin typeface="+mn-ea"/>
              </a:rPr>
              <a:t>NHA</a:t>
            </a:r>
            <a:r>
              <a:rPr lang="ja-JP" altLang="en-US" sz="2000" kern="0" dirty="0">
                <a:latin typeface="+mn-ea"/>
              </a:rPr>
              <a:t>との意見の相違により</a:t>
            </a:r>
            <a:r>
              <a:rPr lang="en-US" altLang="ja-JP" sz="2000" kern="0" dirty="0">
                <a:latin typeface="+mn-ea"/>
              </a:rPr>
              <a:t>UHI</a:t>
            </a:r>
            <a:r>
              <a:rPr lang="ja-JP" altLang="en-US" sz="2000" kern="0" dirty="0">
                <a:latin typeface="+mn-ea"/>
              </a:rPr>
              <a:t>プロジェクトから離脱と報道</a:t>
            </a:r>
            <a:endParaRPr lang="en-US" altLang="ja-JP" sz="2000" kern="0" dirty="0">
              <a:latin typeface="+mn-ea"/>
            </a:endParaRPr>
          </a:p>
          <a:p>
            <a:pPr marL="987425" lvl="3" indent="0">
              <a:buNone/>
            </a:pPr>
            <a:r>
              <a:rPr lang="ja-JP" altLang="en-US" sz="1800" kern="0" dirty="0">
                <a:latin typeface="+mn-ea"/>
              </a:rPr>
              <a:t>具体的要因に関してはさまざまな憶測</a:t>
            </a:r>
            <a:endParaRPr lang="en-US" altLang="ja-JP" sz="1800" kern="0" dirty="0">
              <a:latin typeface="+mn-ea"/>
            </a:endParaRPr>
          </a:p>
          <a:p>
            <a:pPr lvl="2">
              <a:buFont typeface="Arial" panose="020B0604020202020204" pitchFamily="34" charset="0"/>
              <a:buChar char="•"/>
            </a:pPr>
            <a:endParaRPr lang="en-US" altLang="ja-JP" sz="2000" kern="0" dirty="0">
              <a:latin typeface="+mn-ea"/>
            </a:endParaRPr>
          </a:p>
          <a:p>
            <a:pPr lvl="2">
              <a:buFont typeface="Arial" panose="020B0604020202020204" pitchFamily="34" charset="0"/>
              <a:buChar char="•"/>
            </a:pPr>
            <a:r>
              <a:rPr lang="en-US" altLang="ja-JP" sz="2000" kern="0" dirty="0">
                <a:latin typeface="+mn-ea"/>
              </a:rPr>
              <a:t>UPI</a:t>
            </a:r>
            <a:r>
              <a:rPr lang="ja-JP" altLang="en-US" sz="2000" kern="0" dirty="0">
                <a:latin typeface="+mn-ea"/>
              </a:rPr>
              <a:t>のスキームを医療分野に適用しようと試みたものの、金融に比べてはるかに複雑なため、難航している模様</a:t>
            </a: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２．最近の動き</a:t>
            </a:r>
          </a:p>
        </p:txBody>
      </p:sp>
    </p:spTree>
    <p:extLst>
      <p:ext uri="{BB962C8B-B14F-4D97-AF65-F5344CB8AC3E}">
        <p14:creationId xmlns:p14="http://schemas.microsoft.com/office/powerpoint/2010/main" val="71204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6</a:t>
            </a:fld>
            <a:endParaRPr lang="en-US" altLang="ja-JP" dirty="0"/>
          </a:p>
        </p:txBody>
      </p:sp>
      <p:sp>
        <p:nvSpPr>
          <p:cNvPr id="5" name="コンテンツ プレースホルダー 2"/>
          <p:cNvSpPr txBox="1">
            <a:spLocks/>
          </p:cNvSpPr>
          <p:nvPr/>
        </p:nvSpPr>
        <p:spPr>
          <a:xfrm>
            <a:off x="147949" y="1124744"/>
            <a:ext cx="9505950" cy="3492388"/>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パンジャーブ州政府による</a:t>
            </a:r>
            <a:r>
              <a:rPr lang="en-US" altLang="ja-JP" sz="2400" kern="0" dirty="0" err="1">
                <a:latin typeface="+mn-ea"/>
                <a:ea typeface="+mn-ea"/>
              </a:rPr>
              <a:t>DigiLocker</a:t>
            </a:r>
            <a:r>
              <a:rPr lang="ja-JP" altLang="en-US" sz="2400" kern="0" dirty="0">
                <a:latin typeface="+mn-ea"/>
                <a:ea typeface="+mn-ea"/>
              </a:rPr>
              <a:t>の活用</a:t>
            </a:r>
            <a:endParaRPr lang="en-US" altLang="ja-JP" sz="2400" kern="0" dirty="0">
              <a:latin typeface="+mn-ea"/>
              <a:ea typeface="+mn-ea"/>
            </a:endParaRPr>
          </a:p>
          <a:p>
            <a:pPr lvl="1">
              <a:buFont typeface="Wingdings" panose="05000000000000000000" pitchFamily="2" charset="2"/>
              <a:buChar char="Ø"/>
            </a:pPr>
            <a:r>
              <a:rPr lang="en-US" altLang="ja-JP" sz="2400" kern="0" dirty="0" err="1">
                <a:latin typeface="+mn-ea"/>
                <a:ea typeface="+mn-ea"/>
              </a:rPr>
              <a:t>DigiLocker</a:t>
            </a:r>
            <a:r>
              <a:rPr lang="ja-JP" altLang="en-US" sz="2400" kern="0" dirty="0">
                <a:latin typeface="+mn-ea"/>
                <a:ea typeface="+mn-ea"/>
              </a:rPr>
              <a:t>内発行可能書類（全</a:t>
            </a:r>
            <a:r>
              <a:rPr lang="en-US" altLang="ja-JP" sz="2400" kern="0" dirty="0">
                <a:latin typeface="+mn-ea"/>
                <a:ea typeface="+mn-ea"/>
              </a:rPr>
              <a:t>78</a:t>
            </a:r>
            <a:r>
              <a:rPr lang="ja-JP" altLang="en-US" sz="2400" kern="0" dirty="0">
                <a:latin typeface="+mn-ea"/>
                <a:ea typeface="+mn-ea"/>
              </a:rPr>
              <a:t>種類）</a:t>
            </a:r>
            <a:endParaRPr lang="en-US" altLang="ja-JP" sz="2400" kern="0" dirty="0">
              <a:latin typeface="+mn-ea"/>
              <a:ea typeface="+mn-ea"/>
            </a:endParaRPr>
          </a:p>
          <a:p>
            <a:pPr marL="3171825" lvl="8" indent="0">
              <a:buNone/>
            </a:pPr>
            <a:r>
              <a:rPr lang="en-US" altLang="ja-JP" kern="0" dirty="0">
                <a:latin typeface="+mn-ea"/>
              </a:rPr>
              <a:t>※</a:t>
            </a:r>
            <a:r>
              <a:rPr lang="en-US" altLang="ja-JP" kern="0" dirty="0" err="1">
                <a:latin typeface="+mn-ea"/>
              </a:rPr>
              <a:t>DigiLocker</a:t>
            </a:r>
            <a:r>
              <a:rPr lang="ja-JP" altLang="en-US" kern="0" dirty="0">
                <a:latin typeface="+mn-ea"/>
              </a:rPr>
              <a:t>：日本のマイナポータルに類似</a:t>
            </a:r>
            <a:endParaRPr lang="en-US" altLang="ja-JP" kern="0" dirty="0">
              <a:latin typeface="+mn-ea"/>
            </a:endParaRPr>
          </a:p>
          <a:p>
            <a:pPr marL="3171825" lvl="8" indent="0">
              <a:buNone/>
            </a:pPr>
            <a:endParaRPr lang="en-US" altLang="ja-JP" kern="0" dirty="0">
              <a:latin typeface="+mn-ea"/>
              <a:ea typeface="+mn-ea"/>
            </a:endParaRPr>
          </a:p>
          <a:p>
            <a:pPr lvl="2">
              <a:buFont typeface="Arial" panose="020B0604020202020204" pitchFamily="34" charset="0"/>
              <a:buChar char="•"/>
            </a:pPr>
            <a:r>
              <a:rPr lang="ja-JP" altLang="en-US" sz="2000" kern="0" dirty="0">
                <a:latin typeface="+mn-ea"/>
              </a:rPr>
              <a:t>教育関係（成績証明書、卒業証明書など、州教育委員会、各大学）</a:t>
            </a:r>
            <a:endParaRPr lang="en-US" altLang="ja-JP" sz="2000" kern="0" dirty="0">
              <a:latin typeface="+mn-ea"/>
            </a:endParaRPr>
          </a:p>
          <a:p>
            <a:pPr lvl="2">
              <a:buFont typeface="Arial" panose="020B0604020202020204" pitchFamily="34" charset="0"/>
              <a:buChar char="•"/>
            </a:pPr>
            <a:r>
              <a:rPr lang="ja-JP" altLang="en-US" sz="2000" kern="0" dirty="0">
                <a:latin typeface="+mn-ea"/>
              </a:rPr>
              <a:t>出生証明書（州</a:t>
            </a:r>
            <a:r>
              <a:rPr lang="en-US" altLang="ja-JP" sz="2000" kern="0" dirty="0">
                <a:latin typeface="+mn-ea"/>
              </a:rPr>
              <a:t>eGovernment Society</a:t>
            </a:r>
            <a:r>
              <a:rPr lang="ja-JP" altLang="en-US" sz="2000" kern="0" dirty="0">
                <a:latin typeface="+mn-ea"/>
              </a:rPr>
              <a:t>）</a:t>
            </a:r>
            <a:endParaRPr lang="en-US" altLang="ja-JP" sz="2000" kern="0" dirty="0">
              <a:latin typeface="+mn-ea"/>
            </a:endParaRPr>
          </a:p>
          <a:p>
            <a:pPr lvl="2">
              <a:buFont typeface="Arial" panose="020B0604020202020204" pitchFamily="34" charset="0"/>
              <a:buChar char="•"/>
            </a:pPr>
            <a:r>
              <a:rPr lang="ja-JP" altLang="en-US" sz="2000" kern="0" dirty="0">
                <a:latin typeface="+mn-ea"/>
                <a:ea typeface="+mn-ea"/>
              </a:rPr>
              <a:t>死亡証明書（同上）</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カースト証明書（同上）</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居住証明書（同上）</a:t>
            </a:r>
            <a:endParaRPr lang="en-US" altLang="ja-JP" sz="2000" kern="0" dirty="0">
              <a:latin typeface="+mn-ea"/>
            </a:endParaRPr>
          </a:p>
          <a:p>
            <a:pPr lvl="2">
              <a:buFont typeface="Arial" panose="020B0604020202020204" pitchFamily="34" charset="0"/>
              <a:buChar char="•"/>
            </a:pPr>
            <a:r>
              <a:rPr lang="ja-JP" altLang="en-US" sz="2000" kern="0" dirty="0">
                <a:latin typeface="+mn-ea"/>
              </a:rPr>
              <a:t>結婚証明書（同上）</a:t>
            </a:r>
            <a:endParaRPr lang="en-US" altLang="ja-JP" sz="2000" kern="0" dirty="0">
              <a:latin typeface="+mn-ea"/>
            </a:endParaRPr>
          </a:p>
          <a:p>
            <a:pPr lvl="2">
              <a:buFont typeface="Arial" panose="020B0604020202020204" pitchFamily="34" charset="0"/>
              <a:buChar char="•"/>
            </a:pPr>
            <a:r>
              <a:rPr lang="ja-JP" altLang="en-US" sz="2000" kern="0" dirty="0">
                <a:latin typeface="+mn-ea"/>
              </a:rPr>
              <a:t>年金証明書（同上）</a:t>
            </a:r>
            <a:endParaRPr lang="en-US" altLang="ja-JP" sz="2000" kern="0" dirty="0">
              <a:latin typeface="+mn-ea"/>
            </a:endParaRPr>
          </a:p>
          <a:p>
            <a:pPr lvl="2">
              <a:buFont typeface="Arial" panose="020B0604020202020204" pitchFamily="34" charset="0"/>
              <a:buChar char="•"/>
            </a:pPr>
            <a:r>
              <a:rPr lang="ja-JP" altLang="en-US" sz="2000" kern="0" dirty="0">
                <a:latin typeface="+mn-ea"/>
                <a:ea typeface="+mn-ea"/>
              </a:rPr>
              <a:t>農作物販売領収書（</a:t>
            </a:r>
            <a:r>
              <a:rPr lang="en-US" altLang="ja-JP" sz="2000" kern="0" dirty="0">
                <a:latin typeface="+mn-ea"/>
                <a:ea typeface="+mn-ea"/>
              </a:rPr>
              <a:t>Mandi Board</a:t>
            </a:r>
            <a:r>
              <a:rPr lang="ja-JP" altLang="en-US" sz="2000" kern="0" dirty="0">
                <a:latin typeface="+mn-ea"/>
                <a:ea typeface="+mn-ea"/>
              </a:rPr>
              <a:t>）</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工場の申請・登録（州労働局）</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配給カード（州食料・民間供給局）</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運転免許証（州運輸局）</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電気料金請求書（州電力公社）　　　　など</a:t>
            </a: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lvl="2">
              <a:buFont typeface="Arial" panose="020B0604020202020204" pitchFamily="34" charset="0"/>
              <a:buChar char="•"/>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３．州政府によるデジタル公共インフラの活用例</a:t>
            </a:r>
          </a:p>
        </p:txBody>
      </p:sp>
      <p:sp>
        <p:nvSpPr>
          <p:cNvPr id="3" name="スクロール: 縦 2">
            <a:extLst>
              <a:ext uri="{FF2B5EF4-FFF2-40B4-BE49-F238E27FC236}">
                <a16:creationId xmlns:a16="http://schemas.microsoft.com/office/drawing/2014/main" id="{A3B7CF58-9E25-F7EC-8D6B-98EEA2C92D28}"/>
              </a:ext>
            </a:extLst>
          </p:cNvPr>
          <p:cNvSpPr/>
          <p:nvPr/>
        </p:nvSpPr>
        <p:spPr bwMode="auto">
          <a:xfrm>
            <a:off x="5513439" y="2816932"/>
            <a:ext cx="4140460" cy="1584175"/>
          </a:xfrm>
          <a:prstGeom prst="verticalScroll">
            <a:avLst>
              <a:gd name="adj" fmla="val 8212"/>
            </a:avLst>
          </a:prstGeom>
          <a:solidFill>
            <a:srgbClr val="F1FBFD"/>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ja-JP" altLang="en-US" sz="1400" dirty="0"/>
              <a:t>パンジャーブ州</a:t>
            </a:r>
            <a:r>
              <a:rPr kumimoji="1" lang="en-US" altLang="ja-JP" sz="1400" dirty="0"/>
              <a:t>eGovernment Society</a:t>
            </a:r>
          </a:p>
          <a:p>
            <a:pPr marL="285750" marR="0" indent="-28575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1" lang="ja-JP" altLang="en-US" sz="1200" dirty="0"/>
              <a:t>電子政府プロジェクト導入のモニタリングを目的に、州</a:t>
            </a:r>
            <a:r>
              <a:rPr kumimoji="1" lang="en-US" altLang="ja-JP" sz="1200" dirty="0"/>
              <a:t>Department of Governance Reforms and Public Grievance</a:t>
            </a:r>
            <a:r>
              <a:rPr kumimoji="1" lang="ja-JP" altLang="en-US" sz="1200" dirty="0"/>
              <a:t>によって設立</a:t>
            </a:r>
            <a:endParaRPr kumimoji="1" lang="en-US" altLang="ja-JP" sz="1200" dirty="0"/>
          </a:p>
          <a:p>
            <a:pPr marL="285750" marR="0" indent="-28575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1" lang="ja-JP" altLang="en-US" sz="1200" dirty="0"/>
              <a:t>各種行政サービス</a:t>
            </a:r>
            <a:r>
              <a:rPr lang="ja-JP" altLang="en-US" sz="1200" dirty="0"/>
              <a:t>を電子的に提供するための</a:t>
            </a:r>
            <a:r>
              <a:rPr kumimoji="1" lang="ja-JP" altLang="en-US" sz="1200" dirty="0"/>
              <a:t>ソフトウェアを開発</a:t>
            </a:r>
            <a:endParaRPr kumimoji="1" lang="en-US" altLang="ja-JP" sz="1200" dirty="0"/>
          </a:p>
          <a:p>
            <a:pPr lvl="1"/>
            <a:r>
              <a:rPr lang="ja-JP" altLang="en-US" sz="1050" dirty="0"/>
              <a:t>例：出生証明書（</a:t>
            </a:r>
            <a:r>
              <a:rPr lang="en-US" altLang="ja-JP" sz="1050" dirty="0"/>
              <a:t>Dept. of Health and Family Welfare)</a:t>
            </a:r>
            <a:endParaRPr kumimoji="1" lang="ja-JP" altLang="en-US" sz="1200" dirty="0"/>
          </a:p>
        </p:txBody>
      </p:sp>
      <p:pic>
        <p:nvPicPr>
          <p:cNvPr id="6" name="図 5">
            <a:extLst>
              <a:ext uri="{FF2B5EF4-FFF2-40B4-BE49-F238E27FC236}">
                <a16:creationId xmlns:a16="http://schemas.microsoft.com/office/drawing/2014/main" id="{60D7F98D-0E7A-20FB-6257-038807636A80}"/>
              </a:ext>
            </a:extLst>
          </p:cNvPr>
          <p:cNvPicPr>
            <a:picLocks noChangeAspect="1"/>
          </p:cNvPicPr>
          <p:nvPr/>
        </p:nvPicPr>
        <p:blipFill>
          <a:blip r:embed="rId2"/>
          <a:stretch>
            <a:fillRect/>
          </a:stretch>
        </p:blipFill>
        <p:spPr>
          <a:xfrm>
            <a:off x="6226478" y="4478128"/>
            <a:ext cx="1771237" cy="1908212"/>
          </a:xfrm>
          <a:prstGeom prst="rect">
            <a:avLst/>
          </a:prstGeom>
        </p:spPr>
      </p:pic>
      <p:sp>
        <p:nvSpPr>
          <p:cNvPr id="7" name="テキスト ボックス 6">
            <a:extLst>
              <a:ext uri="{FF2B5EF4-FFF2-40B4-BE49-F238E27FC236}">
                <a16:creationId xmlns:a16="http://schemas.microsoft.com/office/drawing/2014/main" id="{E8BA8820-5E47-5190-9CDC-F08C6679D554}"/>
              </a:ext>
            </a:extLst>
          </p:cNvPr>
          <p:cNvSpPr txBox="1"/>
          <p:nvPr/>
        </p:nvSpPr>
        <p:spPr>
          <a:xfrm>
            <a:off x="7997715" y="6164724"/>
            <a:ext cx="1656184" cy="215444"/>
          </a:xfrm>
          <a:prstGeom prst="rect">
            <a:avLst/>
          </a:prstGeom>
          <a:noFill/>
        </p:spPr>
        <p:txBody>
          <a:bodyPr wrap="square" rtlCol="0">
            <a:spAutoFit/>
          </a:bodyPr>
          <a:lstStyle/>
          <a:p>
            <a:r>
              <a:rPr kumimoji="1" lang="ja-JP" altLang="en-US" dirty="0"/>
              <a:t>（資料）ウィキペディア</a:t>
            </a:r>
          </a:p>
        </p:txBody>
      </p:sp>
    </p:spTree>
    <p:extLst>
      <p:ext uri="{BB962C8B-B14F-4D97-AF65-F5344CB8AC3E}">
        <p14:creationId xmlns:p14="http://schemas.microsoft.com/office/powerpoint/2010/main" val="395893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7</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パンジャーブ州政府による</a:t>
            </a:r>
            <a:r>
              <a:rPr lang="en-US" altLang="ja-JP" sz="2400" kern="0" dirty="0" err="1">
                <a:latin typeface="+mn-ea"/>
                <a:ea typeface="+mn-ea"/>
              </a:rPr>
              <a:t>DigiLocker</a:t>
            </a:r>
            <a:r>
              <a:rPr lang="ja-JP" altLang="en-US" sz="2400" kern="0" dirty="0">
                <a:latin typeface="+mn-ea"/>
                <a:ea typeface="+mn-ea"/>
              </a:rPr>
              <a:t>の導入手順</a:t>
            </a:r>
            <a:endParaRPr lang="en-US" altLang="ja-JP" sz="2400" kern="0" dirty="0">
              <a:latin typeface="+mn-ea"/>
              <a:ea typeface="+mn-ea"/>
            </a:endParaRPr>
          </a:p>
          <a:p>
            <a:pPr lvl="2">
              <a:buFont typeface="Arial" panose="020B0604020202020204" pitchFamily="34" charset="0"/>
              <a:buChar char="•"/>
            </a:pP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州政府の部局、教育機関、政府機関などがそれぞれ</a:t>
            </a:r>
            <a:r>
              <a:rPr lang="en-US" altLang="ja-JP" sz="2000" kern="0" dirty="0" err="1">
                <a:latin typeface="+mn-ea"/>
                <a:ea typeface="+mn-ea"/>
              </a:rPr>
              <a:t>DigiLocker</a:t>
            </a:r>
            <a:r>
              <a:rPr lang="ja-JP" altLang="en-US" sz="2000" kern="0" dirty="0">
                <a:latin typeface="+mn-ea"/>
                <a:ea typeface="+mn-ea"/>
              </a:rPr>
              <a:t>に登録</a:t>
            </a:r>
            <a:endParaRPr lang="en-US" altLang="ja-JP" sz="2000" kern="0" dirty="0">
              <a:latin typeface="+mn-ea"/>
              <a:ea typeface="+mn-ea"/>
            </a:endParaRPr>
          </a:p>
          <a:p>
            <a:pPr lvl="2">
              <a:buFont typeface="Arial" panose="020B0604020202020204" pitchFamily="34" charset="0"/>
              <a:buChar char="•"/>
            </a:pPr>
            <a:r>
              <a:rPr lang="en-US" altLang="ja-JP" sz="2000" kern="0" dirty="0" err="1">
                <a:latin typeface="+mn-ea"/>
                <a:ea typeface="+mn-ea"/>
              </a:rPr>
              <a:t>DigiLocker</a:t>
            </a:r>
            <a:r>
              <a:rPr lang="ja-JP" altLang="en-US" sz="2000" kern="0" dirty="0">
                <a:latin typeface="+mn-ea"/>
                <a:ea typeface="+mn-ea"/>
              </a:rPr>
              <a:t>サイトから</a:t>
            </a:r>
            <a:r>
              <a:rPr lang="en-US" altLang="ja-JP" sz="2000" kern="0" dirty="0">
                <a:latin typeface="+mn-ea"/>
                <a:ea typeface="+mn-ea"/>
              </a:rPr>
              <a:t>API</a:t>
            </a:r>
            <a:r>
              <a:rPr lang="ja-JP" altLang="en-US" sz="2000" kern="0" dirty="0">
                <a:latin typeface="+mn-ea"/>
                <a:ea typeface="+mn-ea"/>
              </a:rPr>
              <a:t>をダウンロード</a:t>
            </a:r>
            <a:endParaRPr lang="en-US" altLang="ja-JP" sz="2000" kern="0" dirty="0">
              <a:latin typeface="+mn-ea"/>
              <a:ea typeface="+mn-ea"/>
            </a:endParaRPr>
          </a:p>
          <a:p>
            <a:pPr lvl="2">
              <a:buFont typeface="Arial" panose="020B0604020202020204" pitchFamily="34" charset="0"/>
              <a:buChar char="•"/>
            </a:pPr>
            <a:r>
              <a:rPr lang="en-US" altLang="ja-JP" sz="2000" kern="0" dirty="0">
                <a:latin typeface="+mn-ea"/>
              </a:rPr>
              <a:t>API</a:t>
            </a:r>
            <a:r>
              <a:rPr lang="ja-JP" altLang="en-US" sz="2000" kern="0" dirty="0">
                <a:latin typeface="+mn-ea"/>
              </a:rPr>
              <a:t>インテグレーションのためのリソースが不足する部署は、</a:t>
            </a:r>
            <a:r>
              <a:rPr lang="en-US" altLang="ja-JP" sz="2000" kern="0" dirty="0">
                <a:latin typeface="+mn-ea"/>
              </a:rPr>
              <a:t>75,000</a:t>
            </a:r>
            <a:r>
              <a:rPr lang="ja-JP" altLang="en-US" sz="2000" kern="0" dirty="0">
                <a:latin typeface="+mn-ea"/>
              </a:rPr>
              <a:t>ルピー（約</a:t>
            </a:r>
            <a:r>
              <a:rPr lang="en-US" altLang="ja-JP" sz="2000" kern="0" dirty="0">
                <a:latin typeface="+mn-ea"/>
              </a:rPr>
              <a:t>13.6</a:t>
            </a:r>
            <a:r>
              <a:rPr lang="ja-JP" altLang="en-US" sz="2000" kern="0" dirty="0">
                <a:latin typeface="+mn-ea"/>
              </a:rPr>
              <a:t>万円）を上限に</a:t>
            </a:r>
            <a:r>
              <a:rPr lang="en-US" altLang="ja-JP" sz="2000" kern="0" dirty="0" err="1">
                <a:latin typeface="+mn-ea"/>
              </a:rPr>
              <a:t>NeGD</a:t>
            </a:r>
            <a:r>
              <a:rPr lang="ja-JP" altLang="en-US" sz="2000" kern="0" dirty="0">
                <a:latin typeface="+mn-ea"/>
              </a:rPr>
              <a:t>（</a:t>
            </a:r>
            <a:r>
              <a:rPr lang="en-US" altLang="ja-JP" sz="2000" kern="0" dirty="0">
                <a:latin typeface="+mn-ea"/>
              </a:rPr>
              <a:t>National </a:t>
            </a:r>
            <a:r>
              <a:rPr lang="en-US" altLang="ja-JP" sz="2000" kern="0" dirty="0" err="1">
                <a:latin typeface="+mn-ea"/>
              </a:rPr>
              <a:t>eGovernance</a:t>
            </a:r>
            <a:r>
              <a:rPr lang="en-US" altLang="ja-JP" sz="2000" kern="0" dirty="0">
                <a:latin typeface="+mn-ea"/>
              </a:rPr>
              <a:t> Division</a:t>
            </a:r>
            <a:r>
              <a:rPr lang="ja-JP" altLang="en-US" sz="2000" kern="0" dirty="0">
                <a:latin typeface="+mn-ea"/>
              </a:rPr>
              <a:t>、中央政府）から金融支援を受けることが可能</a:t>
            </a:r>
            <a:r>
              <a:rPr lang="en-US" altLang="ja-JP" sz="2000" kern="0" dirty="0">
                <a:latin typeface="+mn-ea"/>
              </a:rPr>
              <a:t> </a:t>
            </a:r>
          </a:p>
          <a:p>
            <a:pPr lvl="2">
              <a:buFont typeface="Arial" panose="020B0604020202020204" pitchFamily="34" charset="0"/>
              <a:buChar char="•"/>
            </a:pPr>
            <a:r>
              <a:rPr lang="en-US" altLang="ja-JP" sz="2000" kern="0" dirty="0" err="1">
                <a:latin typeface="+mn-ea"/>
                <a:ea typeface="+mn-ea"/>
              </a:rPr>
              <a:t>DigiLocker</a:t>
            </a:r>
            <a:r>
              <a:rPr lang="ja-JP" altLang="en-US" sz="2000" kern="0" dirty="0">
                <a:latin typeface="+mn-ea"/>
                <a:ea typeface="+mn-ea"/>
              </a:rPr>
              <a:t>の登録から</a:t>
            </a:r>
            <a:r>
              <a:rPr lang="en-US" altLang="ja-JP" sz="2000" kern="0" dirty="0">
                <a:latin typeface="+mn-ea"/>
                <a:ea typeface="+mn-ea"/>
              </a:rPr>
              <a:t>API</a:t>
            </a:r>
            <a:r>
              <a:rPr lang="ja-JP" altLang="en-US" sz="2000" kern="0" dirty="0">
                <a:latin typeface="+mn-ea"/>
                <a:ea typeface="+mn-ea"/>
              </a:rPr>
              <a:t>インテグレーションまでをサポートする支援・ワークショップ</a:t>
            </a:r>
            <a:r>
              <a:rPr lang="ja-JP" altLang="en-US" sz="2000" kern="0" dirty="0">
                <a:latin typeface="+mn-ea"/>
              </a:rPr>
              <a:t>開催</a:t>
            </a:r>
            <a:r>
              <a:rPr lang="ja-JP" altLang="en-US" sz="2000" kern="0" dirty="0">
                <a:latin typeface="+mn-ea"/>
                <a:ea typeface="+mn-ea"/>
              </a:rPr>
              <a:t>・訓練は、パンジャーブ州</a:t>
            </a:r>
            <a:r>
              <a:rPr lang="en-US" altLang="ja-JP" sz="2000" kern="0" dirty="0">
                <a:latin typeface="+mn-ea"/>
                <a:ea typeface="+mn-ea"/>
              </a:rPr>
              <a:t>DGR/</a:t>
            </a:r>
            <a:r>
              <a:rPr lang="en-US" altLang="ja-JP" sz="2000" kern="0" dirty="0" err="1">
                <a:latin typeface="+mn-ea"/>
                <a:ea typeface="+mn-ea"/>
              </a:rPr>
              <a:t>SeMT</a:t>
            </a:r>
            <a:r>
              <a:rPr lang="ja-JP" altLang="en-US" sz="2000" kern="0" dirty="0">
                <a:latin typeface="+mn-ea"/>
                <a:ea typeface="+mn-ea"/>
              </a:rPr>
              <a:t>（</a:t>
            </a:r>
            <a:r>
              <a:rPr lang="en-US" altLang="ja-JP" sz="2000" kern="0" dirty="0">
                <a:latin typeface="+mn-ea"/>
                <a:ea typeface="+mn-ea"/>
              </a:rPr>
              <a:t>Department of Governance Reforms and Public Grievance</a:t>
            </a:r>
            <a:r>
              <a:rPr lang="ja-JP" altLang="en-US" sz="2000" kern="0" dirty="0">
                <a:latin typeface="+mn-ea"/>
                <a:ea typeface="+mn-ea"/>
              </a:rPr>
              <a:t>内の</a:t>
            </a:r>
            <a:r>
              <a:rPr lang="en-US" altLang="ja-JP" sz="2000" kern="0" dirty="0">
                <a:latin typeface="+mn-ea"/>
                <a:ea typeface="+mn-ea"/>
              </a:rPr>
              <a:t> State e-Governance Mission Team</a:t>
            </a:r>
            <a:r>
              <a:rPr lang="ja-JP" altLang="en-US" sz="2000" kern="0" dirty="0">
                <a:latin typeface="+mn-ea"/>
                <a:ea typeface="+mn-ea"/>
              </a:rPr>
              <a:t>）が実施</a:t>
            </a:r>
            <a:endParaRPr lang="en-US" altLang="ja-JP" sz="2000" kern="0" dirty="0">
              <a:latin typeface="+mn-ea"/>
              <a:ea typeface="+mn-ea"/>
            </a:endParaRPr>
          </a:p>
          <a:p>
            <a:pPr marL="1343025" lvl="4" indent="0">
              <a:buNone/>
            </a:pPr>
            <a:r>
              <a:rPr lang="ja-JP" altLang="en-US" sz="1400" kern="0" dirty="0">
                <a:latin typeface="+mn-ea"/>
              </a:rPr>
              <a:t>（資料）</a:t>
            </a:r>
            <a:r>
              <a:rPr lang="en-US" altLang="ja-JP" sz="1400" kern="0" dirty="0">
                <a:latin typeface="+mn-ea"/>
              </a:rPr>
              <a:t>Ministry of Punjab, “Guidelines for implementation of </a:t>
            </a:r>
            <a:r>
              <a:rPr lang="en-US" altLang="ja-JP" sz="1400" kern="0" dirty="0" err="1">
                <a:latin typeface="+mn-ea"/>
              </a:rPr>
              <a:t>Digilocker</a:t>
            </a:r>
            <a:r>
              <a:rPr lang="en-US" altLang="ja-JP" sz="1400" kern="0" dirty="0">
                <a:latin typeface="+mn-ea"/>
              </a:rPr>
              <a:t> Facility in the State of Punjab” </a:t>
            </a:r>
            <a:endParaRPr lang="en-US" altLang="ja-JP" sz="1400" kern="0" dirty="0">
              <a:latin typeface="+mn-ea"/>
              <a:ea typeface="+mn-ea"/>
            </a:endParaRPr>
          </a:p>
          <a:p>
            <a:pPr lvl="1">
              <a:buFont typeface="Wingdings" panose="05000000000000000000" pitchFamily="2" charset="2"/>
              <a:buChar char="Ø"/>
            </a:pPr>
            <a:endParaRPr lang="en-US" altLang="ja-JP" sz="2400" kern="0" dirty="0">
              <a:latin typeface="+mn-ea"/>
            </a:endParaRPr>
          </a:p>
          <a:p>
            <a:pPr lvl="2">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3" name="タイトル 2">
            <a:extLst>
              <a:ext uri="{FF2B5EF4-FFF2-40B4-BE49-F238E27FC236}">
                <a16:creationId xmlns:a16="http://schemas.microsoft.com/office/drawing/2014/main" id="{2D4F7F07-80E5-6DB7-5E3F-8D1E04854D4D}"/>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３．州政府によるデジタル公共インフラの活用例</a:t>
            </a:r>
          </a:p>
        </p:txBody>
      </p:sp>
    </p:spTree>
    <p:extLst>
      <p:ext uri="{BB962C8B-B14F-4D97-AF65-F5344CB8AC3E}">
        <p14:creationId xmlns:p14="http://schemas.microsoft.com/office/powerpoint/2010/main" val="18857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8</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による本人確認を巡る動向</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最高裁判決（</a:t>
            </a:r>
            <a:r>
              <a:rPr lang="en-US" altLang="ja-JP" sz="2000" kern="0" dirty="0">
                <a:latin typeface="+mn-ea"/>
              </a:rPr>
              <a:t>2018</a:t>
            </a:r>
            <a:r>
              <a:rPr lang="ja-JP" altLang="en-US" sz="2000" kern="0" dirty="0">
                <a:latin typeface="+mn-ea"/>
              </a:rPr>
              <a:t>年）：「民間企業は本人確認のために</a:t>
            </a:r>
            <a:r>
              <a:rPr lang="en-US" altLang="ja-JP" sz="2000" kern="0" dirty="0">
                <a:latin typeface="+mn-ea"/>
              </a:rPr>
              <a:t>Aadhaar</a:t>
            </a:r>
            <a:r>
              <a:rPr lang="ja-JP" altLang="en-US" sz="2000" kern="0" dirty="0">
                <a:latin typeface="+mn-ea"/>
              </a:rPr>
              <a:t>を利用してはならない」</a:t>
            </a:r>
            <a:endParaRPr lang="en-US" altLang="ja-JP" sz="2000" kern="0" dirty="0">
              <a:latin typeface="+mn-ea"/>
            </a:endParaRPr>
          </a:p>
          <a:p>
            <a:pPr lvl="1">
              <a:buFont typeface="Wingdings" panose="05000000000000000000" pitchFamily="2" charset="2"/>
              <a:buChar char="Ø"/>
            </a:pPr>
            <a:r>
              <a:rPr lang="ja-JP" altLang="en-US" sz="2000" kern="0" dirty="0">
                <a:latin typeface="+mn-ea"/>
                <a:ea typeface="+mn-ea"/>
              </a:rPr>
              <a:t>改正</a:t>
            </a:r>
            <a:r>
              <a:rPr lang="en-US" altLang="ja-JP" sz="2000" kern="0" dirty="0">
                <a:latin typeface="+mn-ea"/>
                <a:ea typeface="+mn-ea"/>
              </a:rPr>
              <a:t>Aadhaar</a:t>
            </a:r>
            <a:r>
              <a:rPr lang="ja-JP" altLang="en-US" sz="2000" kern="0" dirty="0">
                <a:latin typeface="+mn-ea"/>
                <a:ea typeface="+mn-ea"/>
              </a:rPr>
              <a:t>法（</a:t>
            </a:r>
            <a:r>
              <a:rPr lang="en-US" altLang="ja-JP" sz="2000" kern="0" dirty="0">
                <a:latin typeface="+mn-ea"/>
                <a:ea typeface="+mn-ea"/>
              </a:rPr>
              <a:t>2019</a:t>
            </a:r>
            <a:r>
              <a:rPr lang="ja-JP" altLang="en-US" sz="2000" kern="0" dirty="0">
                <a:latin typeface="+mn-ea"/>
                <a:ea typeface="+mn-ea"/>
              </a:rPr>
              <a:t>年）：「</a:t>
            </a:r>
            <a:r>
              <a:rPr lang="en-US" altLang="ja-JP" sz="2000" kern="0" dirty="0">
                <a:latin typeface="+mn-ea"/>
                <a:ea typeface="+mn-ea"/>
              </a:rPr>
              <a:t>Aadhaar</a:t>
            </a:r>
            <a:r>
              <a:rPr lang="ja-JP" altLang="en-US" sz="2000" kern="0" dirty="0">
                <a:latin typeface="+mn-ea"/>
                <a:ea typeface="+mn-ea"/>
              </a:rPr>
              <a:t>番号保有者は、本人確認のために</a:t>
            </a:r>
            <a:r>
              <a:rPr lang="en-US" altLang="ja-JP" sz="2000" kern="0" dirty="0">
                <a:latin typeface="+mn-ea"/>
                <a:ea typeface="+mn-ea"/>
              </a:rPr>
              <a:t>Aadhaar</a:t>
            </a:r>
            <a:r>
              <a:rPr lang="ja-JP" altLang="en-US" sz="2000" kern="0" dirty="0">
                <a:latin typeface="+mn-ea"/>
                <a:ea typeface="+mn-ea"/>
              </a:rPr>
              <a:t>番号を自主的に利用できる」</a:t>
            </a:r>
            <a:endParaRPr lang="en-US" altLang="ja-JP" sz="2000" kern="0" dirty="0">
              <a:latin typeface="+mn-ea"/>
              <a:ea typeface="+mn-ea"/>
            </a:endParaRPr>
          </a:p>
          <a:p>
            <a:pPr marL="625475" lvl="2" indent="0">
              <a:buNone/>
            </a:pPr>
            <a:r>
              <a:rPr lang="ja-JP" altLang="en-US" sz="2000" kern="0" dirty="0">
                <a:latin typeface="+mn-ea"/>
                <a:ea typeface="+mn-ea"/>
              </a:rPr>
              <a:t>（説明）</a:t>
            </a:r>
            <a:r>
              <a:rPr lang="en-US" altLang="ja-JP" sz="2000" kern="0" dirty="0">
                <a:latin typeface="+mn-ea"/>
                <a:ea typeface="+mn-ea"/>
              </a:rPr>
              <a:t>Aadhaar</a:t>
            </a:r>
            <a:r>
              <a:rPr lang="ja-JP" altLang="en-US" sz="2000" kern="0" dirty="0">
                <a:latin typeface="+mn-ea"/>
                <a:ea typeface="+mn-ea"/>
              </a:rPr>
              <a:t>番号の利用は</a:t>
            </a:r>
            <a:r>
              <a:rPr lang="en-US" altLang="ja-JP" sz="2000" kern="0" dirty="0">
                <a:latin typeface="+mn-ea"/>
                <a:ea typeface="+mn-ea"/>
              </a:rPr>
              <a:t>Aadhaar</a:t>
            </a:r>
            <a:r>
              <a:rPr lang="ja-JP" altLang="en-US" sz="2000" kern="0" dirty="0">
                <a:latin typeface="+mn-ea"/>
                <a:ea typeface="+mn-ea"/>
              </a:rPr>
              <a:t>番号保有者の同意があってのみ可能</a:t>
            </a: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rPr>
              <a:t>電子情報技術省による通告（</a:t>
            </a:r>
            <a:r>
              <a:rPr lang="en-US" altLang="ja-JP" sz="2000" kern="0" dirty="0">
                <a:latin typeface="+mn-ea"/>
              </a:rPr>
              <a:t>2020</a:t>
            </a:r>
            <a:r>
              <a:rPr lang="ja-JP" altLang="en-US" sz="2000" kern="0" dirty="0">
                <a:latin typeface="+mn-ea"/>
              </a:rPr>
              <a:t>年）：「公務遂行、政府資金の漏洩防止、住民生活の向上・よりよいサービスへのアクセスなどに資する場合、中央政府は</a:t>
            </a:r>
            <a:r>
              <a:rPr lang="en-US" altLang="ja-JP" sz="2000" kern="0" dirty="0">
                <a:latin typeface="+mn-ea"/>
              </a:rPr>
              <a:t>Aadhaar</a:t>
            </a:r>
            <a:r>
              <a:rPr lang="ja-JP" altLang="en-US" sz="2000" kern="0" dirty="0">
                <a:latin typeface="+mn-ea"/>
              </a:rPr>
              <a:t>による本人確認を認可。」</a:t>
            </a:r>
            <a:endParaRPr lang="en-US" altLang="ja-JP" sz="2000" kern="0" dirty="0">
              <a:latin typeface="+mn-ea"/>
            </a:endParaRPr>
          </a:p>
          <a:p>
            <a:pPr marL="625475" lvl="2" indent="0">
              <a:buNone/>
            </a:pPr>
            <a:r>
              <a:rPr lang="ja-JP" altLang="en-US" sz="2000" kern="0" dirty="0">
                <a:latin typeface="+mn-ea"/>
              </a:rPr>
              <a:t>⇒民間企業で認可されたのは、金融機関（銀行、ノンバンク、保険会社など）および通信事業者のみ</a:t>
            </a:r>
            <a:endParaRPr lang="en-US" altLang="ja-JP" sz="2000" kern="0" dirty="0">
              <a:latin typeface="+mn-ea"/>
            </a:endParaRPr>
          </a:p>
          <a:p>
            <a:pPr lvl="1">
              <a:buFont typeface="Wingdings" panose="05000000000000000000" pitchFamily="2" charset="2"/>
              <a:buChar char="Ø"/>
            </a:pPr>
            <a:r>
              <a:rPr lang="ja-JP" altLang="en-US" sz="2000" kern="0" dirty="0">
                <a:latin typeface="+mn-ea"/>
                <a:ea typeface="+mn-ea"/>
              </a:rPr>
              <a:t>電子情報技術省、</a:t>
            </a:r>
            <a:r>
              <a:rPr lang="en-US" altLang="ja-JP" sz="2000" kern="0" dirty="0">
                <a:latin typeface="+mn-ea"/>
                <a:ea typeface="+mn-ea"/>
              </a:rPr>
              <a:t>2020</a:t>
            </a:r>
            <a:r>
              <a:rPr lang="ja-JP" altLang="en-US" sz="2000" kern="0" dirty="0">
                <a:latin typeface="+mn-ea"/>
                <a:ea typeface="+mn-ea"/>
              </a:rPr>
              <a:t>年通告の趣旨に合致する場合であれば、</a:t>
            </a:r>
            <a:r>
              <a:rPr lang="en-US" altLang="ja-JP" sz="2000" kern="0" dirty="0">
                <a:latin typeface="+mn-ea"/>
                <a:ea typeface="+mn-ea"/>
              </a:rPr>
              <a:t>Aadhaar</a:t>
            </a:r>
            <a:r>
              <a:rPr lang="ja-JP" altLang="en-US" sz="2000" kern="0" dirty="0">
                <a:latin typeface="+mn-ea"/>
                <a:ea typeface="+mn-ea"/>
              </a:rPr>
              <a:t>による本人確認を民間企業が広く利用可能にすることを提案、パブコメ募集（</a:t>
            </a:r>
            <a:r>
              <a:rPr lang="en-US" altLang="ja-JP" sz="2000" kern="0" dirty="0">
                <a:latin typeface="+mn-ea"/>
                <a:ea typeface="+mn-ea"/>
              </a:rPr>
              <a:t>2023</a:t>
            </a:r>
            <a:r>
              <a:rPr lang="ja-JP" altLang="en-US" sz="2000" kern="0" dirty="0">
                <a:latin typeface="+mn-ea"/>
                <a:ea typeface="+mn-ea"/>
              </a:rPr>
              <a:t>年）</a:t>
            </a:r>
            <a:endParaRPr lang="en-US" altLang="ja-JP" sz="2000" kern="0" dirty="0">
              <a:latin typeface="+mn-ea"/>
              <a:ea typeface="+mn-ea"/>
            </a:endParaRPr>
          </a:p>
          <a:p>
            <a:pPr marL="269875" lvl="1" indent="0">
              <a:buNone/>
            </a:pPr>
            <a:r>
              <a:rPr lang="ja-JP" altLang="en-US" sz="2000" kern="0" dirty="0">
                <a:latin typeface="+mn-ea"/>
              </a:rPr>
              <a:t>　　　　　　　　　　　　　　　　　　　　　　　　　　　　　　　　　　　　　　　　　　　　　　　以　上</a:t>
            </a:r>
            <a:endParaRPr lang="en-US" altLang="ja-JP" sz="2000" kern="0" dirty="0">
              <a:latin typeface="+mn-ea"/>
              <a:ea typeface="+mn-ea"/>
            </a:endParaRPr>
          </a:p>
          <a:p>
            <a:pPr marL="606425" lvl="1" indent="-342900">
              <a:buFont typeface="Wingdings" panose="05000000000000000000" pitchFamily="2" charset="2"/>
              <a:buChar char="Ø"/>
            </a:pPr>
            <a:endParaRPr lang="en-US" altLang="ja-JP" sz="2400" kern="0" dirty="0">
              <a:latin typeface="+mn-ea"/>
              <a:ea typeface="+mn-ea"/>
            </a:endParaRPr>
          </a:p>
          <a:p>
            <a:pPr marL="606425" lvl="1" indent="-342900">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４．前回勉強会（</a:t>
            </a:r>
            <a:r>
              <a:rPr lang="en-US" altLang="ja-JP" kern="0" dirty="0">
                <a:solidFill>
                  <a:schemeClr val="accent1"/>
                </a:solidFill>
              </a:rPr>
              <a:t>11/3</a:t>
            </a:r>
            <a:r>
              <a:rPr lang="ja-JP" altLang="en-US" kern="0" dirty="0">
                <a:solidFill>
                  <a:schemeClr val="accent1"/>
                </a:solidFill>
              </a:rPr>
              <a:t>）の補足説明</a:t>
            </a:r>
          </a:p>
        </p:txBody>
      </p:sp>
    </p:spTree>
    <p:extLst>
      <p:ext uri="{BB962C8B-B14F-4D97-AF65-F5344CB8AC3E}">
        <p14:creationId xmlns:p14="http://schemas.microsoft.com/office/powerpoint/2010/main" val="3890622702"/>
      </p:ext>
    </p:extLst>
  </p:cSld>
  <p:clrMapOvr>
    <a:masterClrMapping/>
  </p:clrMapOvr>
</p:sld>
</file>

<file path=ppt/theme/theme1.xml><?xml version="1.0" encoding="utf-8"?>
<a:theme xmlns:a="http://schemas.openxmlformats.org/drawingml/2006/main" name="20120112_提案書テンプレート_Ver.1.23">
  <a:themeElements>
    <a:clrScheme name="ユーザー定義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20120112_提案書テンプレート_Ver.1.23">
      <a:majorFont>
        <a:latin typeface="Arial"/>
        <a:ea typeface="HGPｺﾞｼｯｸE"/>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99"/>
        </a:solidFill>
        <a:ln w="9525" cap="flat" cmpd="sng" algn="ctr">
          <a:solidFill>
            <a:schemeClr val="accent1"/>
          </a:solidFill>
          <a:prstDash val="solid"/>
          <a:round/>
          <a:headEnd type="none" w="med" len="med"/>
          <a:tailEnd type="none" w="med" len="med"/>
        </a:ln>
        <a:effectLst/>
      </a:spPr>
      <a:bodyPr vert="horz" wrap="none" lIns="90000" tIns="46800" rIns="90000" bIns="46800" numCol="1" rtlCol="0" anchor="ctr" anchorCtr="0" compatLnSpc="1">
        <a:prstTxWarp prst="textNoShape">
          <a:avLst/>
        </a:prstTxWarp>
      </a:bodyPr>
      <a:lstStyle>
        <a:def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defRPr kumimoji="1" dirty="0" smtClean="0"/>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charset="0"/>
            <a:ea typeface="HGPｺﾞｼｯｸM" pitchFamily="50" charset="-128"/>
          </a:defRPr>
        </a:defPPr>
      </a:lstStyle>
    </a:lnDef>
  </a:objectDefaults>
  <a:extraClrSchemeLst>
    <a:extraClrScheme>
      <a:clrScheme name="20120112_提案書テンプレート_Ver.1.23 1">
        <a:dk1>
          <a:srgbClr val="000000"/>
        </a:dk1>
        <a:lt1>
          <a:srgbClr val="FFFFFF"/>
        </a:lt1>
        <a:dk2>
          <a:srgbClr val="000000"/>
        </a:dk2>
        <a:lt2>
          <a:srgbClr val="808080"/>
        </a:lt2>
        <a:accent1>
          <a:srgbClr val="6699FF"/>
        </a:accent1>
        <a:accent2>
          <a:srgbClr val="FF3300"/>
        </a:accent2>
        <a:accent3>
          <a:srgbClr val="FFFFFF"/>
        </a:accent3>
        <a:accent4>
          <a:srgbClr val="000000"/>
        </a:accent4>
        <a:accent5>
          <a:srgbClr val="B8CAFF"/>
        </a:accent5>
        <a:accent6>
          <a:srgbClr val="E72D00"/>
        </a:accent6>
        <a:hlink>
          <a:srgbClr val="00CC66"/>
        </a:hlink>
        <a:folHlink>
          <a:srgbClr val="FFCC00"/>
        </a:folHlink>
      </a:clrScheme>
      <a:clrMap bg1="lt1" tx1="dk1" bg2="lt2" tx2="dk2" accent1="accent1" accent2="accent2" accent3="accent3" accent4="accent4" accent5="accent5" accent6="accent6" hlink="hlink" folHlink="folHlink"/>
    </a:extraClrScheme>
    <a:extraClrScheme>
      <a:clrScheme name="20120112_提案書テンプレート_Ver.1.23 2">
        <a:dk1>
          <a:srgbClr val="000000"/>
        </a:dk1>
        <a:lt1>
          <a:srgbClr val="FFFFFF"/>
        </a:lt1>
        <a:dk2>
          <a:srgbClr val="000000"/>
        </a:dk2>
        <a:lt2>
          <a:srgbClr val="808080"/>
        </a:lt2>
        <a:accent1>
          <a:srgbClr val="DDDDDD"/>
        </a:accent1>
        <a:accent2>
          <a:srgbClr val="FFFF99"/>
        </a:accent2>
        <a:accent3>
          <a:srgbClr val="FFFFFF"/>
        </a:accent3>
        <a:accent4>
          <a:srgbClr val="000000"/>
        </a:accent4>
        <a:accent5>
          <a:srgbClr val="EBEBEB"/>
        </a:accent5>
        <a:accent6>
          <a:srgbClr val="E7E78A"/>
        </a:accent6>
        <a:hlink>
          <a:srgbClr val="00CC66"/>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ドキュメント" ma:contentTypeID="0x0101009EBA7AD5EF4F724BB53938B2F7DAA159" ma:contentTypeVersion="13" ma:contentTypeDescription="新しいドキュメントを作成します。" ma:contentTypeScope="" ma:versionID="175391fcb730f9ac3231492658ac331e">
  <xsd:schema xmlns:xsd="http://www.w3.org/2001/XMLSchema" xmlns:xs="http://www.w3.org/2001/XMLSchema" xmlns:p="http://schemas.microsoft.com/office/2006/metadata/properties" xmlns:ns3="0595cc44-20f1-45e8-b0b5-3572ebb7e29f" xmlns:ns4="5ca00721-b5e1-46d0-8102-ce18ef80c092" targetNamespace="http://schemas.microsoft.com/office/2006/metadata/properties" ma:root="true" ma:fieldsID="c627917065f543a448cf6e9d062a4933" ns3:_="" ns4:_="">
    <xsd:import namespace="0595cc44-20f1-45e8-b0b5-3572ebb7e29f"/>
    <xsd:import namespace="5ca00721-b5e1-46d0-8102-ce18ef80c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95cc44-20f1-45e8-b0b5-3572ebb7e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a00721-b5e1-46d0-8102-ce18ef80c092"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SharingHintHash" ma:index="18"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0198A2-7180-4E5D-A574-DC5A9079B7A7}">
  <ds:schemaRefs>
    <ds:schemaRef ds:uri="http://schemas.microsoft.com/sharepoint/v3/contenttype/forms"/>
  </ds:schemaRefs>
</ds:datastoreItem>
</file>

<file path=customXml/itemProps2.xml><?xml version="1.0" encoding="utf-8"?>
<ds:datastoreItem xmlns:ds="http://schemas.openxmlformats.org/officeDocument/2006/customXml" ds:itemID="{A7B9A457-F0E4-44E8-B02A-EBBB57FE855C}">
  <ds:schemaRefs>
    <ds:schemaRef ds:uri="http://schemas.microsoft.com/office/2006/metadata/longProperties"/>
  </ds:schemaRefs>
</ds:datastoreItem>
</file>

<file path=customXml/itemProps3.xml><?xml version="1.0" encoding="utf-8"?>
<ds:datastoreItem xmlns:ds="http://schemas.openxmlformats.org/officeDocument/2006/customXml" ds:itemID="{84D07CF6-D4D3-4FB2-9E9A-CBD9CCFDE77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5ca00721-b5e1-46d0-8102-ce18ef80c092"/>
    <ds:schemaRef ds:uri="0595cc44-20f1-45e8-b0b5-3572ebb7e29f"/>
    <ds:schemaRef ds:uri="http://www.w3.org/XML/1998/namespace"/>
    <ds:schemaRef ds:uri="http://purl.org/dc/dcmitype/"/>
  </ds:schemaRefs>
</ds:datastoreItem>
</file>

<file path=customXml/itemProps4.xml><?xml version="1.0" encoding="utf-8"?>
<ds:datastoreItem xmlns:ds="http://schemas.openxmlformats.org/officeDocument/2006/customXml" ds:itemID="{334E0595-443D-46A7-ACB1-EA3701264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95cc44-20f1-45e8-b0b5-3572ebb7e29f"/>
    <ds:schemaRef ds:uri="5ca00721-b5e1-46d0-8102-ce18ef80c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32302</TotalTime>
  <Words>956</Words>
  <Application>Microsoft Office PowerPoint</Application>
  <PresentationFormat>A4 210 x 297 mm</PresentationFormat>
  <Paragraphs>121</Paragraphs>
  <Slides>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HGPｺﾞｼｯｸE</vt:lpstr>
      <vt:lpstr>HGPｺﾞｼｯｸM</vt:lpstr>
      <vt:lpstr>Arial</vt:lpstr>
      <vt:lpstr>Times New Roman</vt:lpstr>
      <vt:lpstr>Wingdings</vt:lpstr>
      <vt:lpstr>20120112_提案書テンプレート_Ver.1.23</vt:lpstr>
      <vt:lpstr>インドにおけるデジタル公共インフラ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徳村 光太</dc:creator>
  <cp:lastModifiedBy>Takashi_Motoya@member.metro.tokyo.jp</cp:lastModifiedBy>
  <cp:revision>2243</cp:revision>
  <cp:lastPrinted>2020-12-21T02:58:48Z</cp:lastPrinted>
  <dcterms:created xsi:type="dcterms:W3CDTF">2009-03-03T04:17:42Z</dcterms:created>
  <dcterms:modified xsi:type="dcterms:W3CDTF">2023-12-14T07:16:46Z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0x0101009EBA7AD5EF4F724BB53938B2F7DAA159</vt:lpwstr>
  </property>
</Properties>
</file>