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1245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03265-CEAB-40AD-B3DE-B6D02F4A2E12}" v="1" dt="2023-12-13T02:23:24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崇 元谷" userId="f31b311da2b6a5a8" providerId="LiveId" clId="{88603265-CEAB-40AD-B3DE-B6D02F4A2E12}"/>
    <pc:docChg chg="addSld delSld modSld">
      <pc:chgData name="崇 元谷" userId="f31b311da2b6a5a8" providerId="LiveId" clId="{88603265-CEAB-40AD-B3DE-B6D02F4A2E12}" dt="2023-12-13T02:23:26.558" v="1" actId="47"/>
      <pc:docMkLst>
        <pc:docMk/>
      </pc:docMkLst>
      <pc:sldChg chg="add">
        <pc:chgData name="崇 元谷" userId="f31b311da2b6a5a8" providerId="LiveId" clId="{88603265-CEAB-40AD-B3DE-B6D02F4A2E12}" dt="2023-12-13T02:23:24.868" v="0"/>
        <pc:sldMkLst>
          <pc:docMk/>
          <pc:sldMk cId="906409695" sldId="1245"/>
        </pc:sldMkLst>
      </pc:sldChg>
      <pc:sldChg chg="del">
        <pc:chgData name="崇 元谷" userId="f31b311da2b6a5a8" providerId="LiveId" clId="{88603265-CEAB-40AD-B3DE-B6D02F4A2E12}" dt="2023-12-13T02:23:26.558" v="1" actId="47"/>
        <pc:sldMkLst>
          <pc:docMk/>
          <pc:sldMk cId="336839327" sldId="12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26CE8-7CBB-4352-A85A-0212A05410BE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4AE3-2D51-4CB8-A365-7264EB9083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43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592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16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1781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/>
          </a:p>
        </p:txBody>
      </p:sp>
      <p:sp>
        <p:nvSpPr>
          <p:cNvPr id="144428" name="Rectangle 44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130426"/>
            <a:ext cx="10363200" cy="1470025"/>
          </a:xfrm>
        </p:spPr>
        <p:txBody>
          <a:bodyPr anchor="ctr"/>
          <a:lstStyle>
            <a:lvl1pPr algn="ctr">
              <a:defRPr sz="24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144430" name="Rectangle 4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052888"/>
            <a:ext cx="85344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9" name="Rectangle 5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0418A-8B9D-4021-849F-0009C447DB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959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3729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93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604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345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1112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710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6185" y="1196753"/>
            <a:ext cx="11699631" cy="720080"/>
          </a:xfrm>
        </p:spPr>
        <p:txBody>
          <a:bodyPr/>
          <a:lstStyle>
            <a:lvl1pPr marL="268288" indent="-268288">
              <a:buFont typeface="Arial" panose="020B0604020202020204" pitchFamily="34" charset="0"/>
              <a:buChar char="•"/>
              <a:defRPr sz="20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9DED3-E5D4-4300-8982-A23BAF9643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972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3772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4080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461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5" y="1052513"/>
            <a:ext cx="5756031" cy="5328815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3038-290B-4897-AF8D-48CBE96480D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771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23191-29A6-46EE-ACCE-412E70A3ED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53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F42B5-0902-4249-A39C-55933F0CCF4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846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476672"/>
            <a:ext cx="11069790" cy="504056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1124745"/>
            <a:ext cx="11247040" cy="1224136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230CC-0818-46ED-BAA7-FD60BA932D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1"/>
          </p:nvPr>
        </p:nvSpPr>
        <p:spPr>
          <a:xfrm>
            <a:off x="60123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2"/>
          </p:nvPr>
        </p:nvSpPr>
        <p:spPr>
          <a:xfrm>
            <a:off x="6539126" y="2492897"/>
            <a:ext cx="5317514" cy="3633267"/>
          </a:xfrm>
        </p:spPr>
        <p:txBody>
          <a:bodyPr/>
          <a:lstStyle>
            <a:lvl1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sz="160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6238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1pPr>
            <a:lvl2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2pPr>
            <a:lvl3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3pPr>
            <a:lvl4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4pPr>
            <a:lvl5pPr>
              <a:defRPr b="0">
                <a:latin typeface="HGPｺﾞｼｯｸM" panose="020B0600000000000000" pitchFamily="50" charset="-128"/>
                <a:ea typeface="HGPｺﾞｼｯｸM" panose="020B0600000000000000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17063-9FEF-4D74-B73B-374E7E7040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09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DE606-0BA6-413C-9DD7-D61E894070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4021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A73A5-FCB3-4933-886C-305318EE83D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83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285117" y="6458493"/>
            <a:ext cx="9742761" cy="59783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3" name="Rectangle 17"/>
          <p:cNvSpPr>
            <a:spLocks noChangeArrowheads="1"/>
          </p:cNvSpPr>
          <p:nvPr/>
        </p:nvSpPr>
        <p:spPr bwMode="auto">
          <a:xfrm>
            <a:off x="246185" y="188913"/>
            <a:ext cx="9433169" cy="360362"/>
          </a:xfrm>
          <a:prstGeom prst="rect">
            <a:avLst/>
          </a:prstGeom>
          <a:solidFill>
            <a:srgbClr val="0075BF"/>
          </a:solidFill>
          <a:ln w="9525">
            <a:solidFill>
              <a:srgbClr val="0075B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ja-JP" sz="1200" dirty="0">
              <a:latin typeface="Times New Roman" pitchFamily="18" charset="0"/>
              <a:ea typeface="HGPｺﾞｼｯｸE" pitchFamily="50" charset="-128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  <p:sp>
        <p:nvSpPr>
          <p:cNvPr id="1036" name="Line 38"/>
          <p:cNvSpPr>
            <a:spLocks noChangeShapeType="1"/>
          </p:cNvSpPr>
          <p:nvPr/>
        </p:nvSpPr>
        <p:spPr bwMode="auto">
          <a:xfrm>
            <a:off x="246185" y="1052736"/>
            <a:ext cx="11699631" cy="0"/>
          </a:xfrm>
          <a:prstGeom prst="line">
            <a:avLst/>
          </a:prstGeom>
          <a:noFill/>
          <a:ln w="9525">
            <a:solidFill>
              <a:srgbClr val="0075BF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72838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185" y="582266"/>
            <a:ext cx="11699631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185" y="1196753"/>
            <a:ext cx="11699631" cy="500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36663" y="6524625"/>
            <a:ext cx="1918677" cy="287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A3026878-0FEE-46C1-AFD3-05546A570BE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246185" y="404814"/>
            <a:ext cx="9433169" cy="714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889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>
          <a:solidFill>
            <a:schemeClr val="tx2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HGPｺﾞｼｯｸM" panose="020B0600000000000000" pitchFamily="50" charset="-128"/>
          <a:ea typeface="HGPｺﾞｼｯｸM" panose="020B0600000000000000" pitchFamily="50" charset="-128"/>
          <a:cs typeface="+mn-cs"/>
        </a:defRPr>
      </a:lvl1pPr>
      <a:lvl2pPr marL="44608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Times New Roman" pitchFamily="18" charset="0"/>
          <a:ea typeface="+mn-ea"/>
        </a:defRPr>
      </a:lvl2pPr>
      <a:lvl3pPr marL="80803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Times New Roman" pitchFamily="18" charset="0"/>
          <a:ea typeface="+mn-ea"/>
        </a:defRPr>
      </a:lvl3pPr>
      <a:lvl4pPr marL="1163638" indent="-1762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Arial" charset="0"/>
        <a:buChar char="»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1525588" indent="-18256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5pPr>
      <a:lvl6pPr marL="19827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6pPr>
      <a:lvl7pPr marL="24399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7pPr>
      <a:lvl8pPr marL="28971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8pPr>
      <a:lvl9pPr marL="3354388" indent="-182563" algn="l" rtl="0" fontAlgn="base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buChar char="w"/>
        <a:defRPr kumimoji="1" sz="16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3DE606-0BA6-413C-9DD7-D61E8940703E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290949" y="1268761"/>
            <a:ext cx="9505950" cy="9721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  <a:cs typeface="+mn-cs"/>
              </a:defRPr>
            </a:lvl1pPr>
            <a:lvl2pPr marL="44608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2pPr>
            <a:lvl3pPr marL="80803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3pPr>
            <a:lvl4pPr marL="1163638" indent="-17621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4pPr>
            <a:lvl5pPr marL="1525588" indent="-182563" algn="l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19827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4399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28971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354388" indent="-182563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w"/>
              <a:defRPr kumimoji="1" sz="16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ja-JP" altLang="en-US" sz="2400" kern="0" dirty="0">
                <a:latin typeface="+mn-ea"/>
                <a:ea typeface="+mn-ea"/>
              </a:rPr>
              <a:t>留意点</a:t>
            </a:r>
            <a:endParaRPr lang="en-US" altLang="ja-JP" sz="2400" kern="0" dirty="0">
              <a:latin typeface="+mn-ea"/>
              <a:ea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何が</a:t>
            </a:r>
            <a:r>
              <a:rPr lang="en-US" altLang="ja-JP" sz="2000" kern="0" dirty="0">
                <a:latin typeface="+mn-ea"/>
              </a:rPr>
              <a:t>India Stack</a:t>
            </a:r>
            <a:r>
              <a:rPr lang="ja-JP" altLang="en-US" sz="2000" kern="0" dirty="0">
                <a:latin typeface="+mn-ea"/>
              </a:rPr>
              <a:t>に含まれるかは諸説あり、同じ人でも時々で説明が異なる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レイヤーについても、最初は４つ（非対面、ペーパーレス、キャッシュレス、同意）だったのが、最近では３つに</a:t>
            </a:r>
            <a:endParaRPr lang="en-US" altLang="ja-JP" sz="2000" kern="0" dirty="0">
              <a:latin typeface="+mn-ea"/>
            </a:endParaRPr>
          </a:p>
          <a:p>
            <a:pPr marL="987425" lvl="3" indent="0">
              <a:buNone/>
            </a:pPr>
            <a:r>
              <a:rPr lang="ja-JP" altLang="en-US" sz="2000" kern="0" dirty="0">
                <a:latin typeface="+mn-ea"/>
              </a:rPr>
              <a:t>→大まかに捉えるのが正解</a:t>
            </a: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社会全体のデジタル化を推進することが目的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諸機能は民間にも開放</a:t>
            </a:r>
            <a:endParaRPr lang="en-US" altLang="ja-JP" sz="2000" kern="0" dirty="0">
              <a:latin typeface="+mn-e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この点が　「</a:t>
            </a:r>
            <a:r>
              <a:rPr lang="en-US" altLang="ja-JP" sz="2000" kern="0" dirty="0" err="1">
                <a:latin typeface="+mn-ea"/>
              </a:rPr>
              <a:t>GovTech</a:t>
            </a:r>
            <a:r>
              <a:rPr lang="ja-JP" altLang="en-US" sz="2000" kern="0" dirty="0">
                <a:latin typeface="+mn-ea"/>
              </a:rPr>
              <a:t>」、「</a:t>
            </a:r>
            <a:r>
              <a:rPr lang="en-US" altLang="ja-JP" sz="2000" kern="0" dirty="0">
                <a:latin typeface="+mn-ea"/>
              </a:rPr>
              <a:t>Government as a Platform</a:t>
            </a:r>
            <a:r>
              <a:rPr lang="ja-JP" altLang="en-US" sz="2000" kern="0" dirty="0">
                <a:latin typeface="+mn-ea"/>
              </a:rPr>
              <a:t>」とは異なる</a:t>
            </a:r>
            <a:endParaRPr lang="en-US" altLang="ja-JP" sz="2000" kern="0" dirty="0">
              <a:latin typeface="+mn-ea"/>
            </a:endParaRPr>
          </a:p>
          <a:p>
            <a:pPr marL="981075" lvl="3" indent="0">
              <a:buNone/>
            </a:pPr>
            <a:r>
              <a:rPr lang="ja-JP" altLang="en-US" sz="2000" kern="0" dirty="0">
                <a:latin typeface="+mn-ea"/>
              </a:rPr>
              <a:t>　　：　行政のデジタル・トランスフォーメーション（</a:t>
            </a:r>
            <a:r>
              <a:rPr lang="en-US" altLang="ja-JP" sz="2000" kern="0" dirty="0">
                <a:latin typeface="+mn-ea"/>
              </a:rPr>
              <a:t>DX</a:t>
            </a:r>
            <a:r>
              <a:rPr lang="ja-JP" altLang="en-US" sz="2000" kern="0" dirty="0">
                <a:latin typeface="+mn-ea"/>
              </a:rPr>
              <a:t>）が目的</a:t>
            </a:r>
            <a:endParaRPr lang="en-US" altLang="ja-JP" sz="2000" kern="0" dirty="0">
              <a:latin typeface="+mn-ea"/>
            </a:endParaRPr>
          </a:p>
          <a:p>
            <a:pPr marL="981075" lvl="3" indent="0">
              <a:buNone/>
            </a:pPr>
            <a:endParaRPr lang="en-US" altLang="ja-JP" sz="2000" kern="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000" kern="0" dirty="0">
                <a:latin typeface="+mn-ea"/>
              </a:rPr>
              <a:t>最近は「</a:t>
            </a:r>
            <a:r>
              <a:rPr lang="en-US" altLang="ja-JP" sz="2000" kern="0" dirty="0">
                <a:latin typeface="+mn-ea"/>
              </a:rPr>
              <a:t>India Stack</a:t>
            </a:r>
            <a:r>
              <a:rPr lang="ja-JP" altLang="en-US" sz="2000" kern="0" dirty="0">
                <a:latin typeface="+mn-ea"/>
              </a:rPr>
              <a:t>」でなく「</a:t>
            </a:r>
            <a:r>
              <a:rPr lang="en-US" altLang="ja-JP" sz="2000" kern="0" dirty="0">
                <a:latin typeface="+mn-ea"/>
              </a:rPr>
              <a:t>Digital Public Infrastructure</a:t>
            </a:r>
            <a:r>
              <a:rPr lang="ja-JP" altLang="en-US" sz="2000" kern="0" dirty="0">
                <a:latin typeface="+mn-ea"/>
              </a:rPr>
              <a:t>」と呼ぶことが増えている</a:t>
            </a:r>
            <a:endParaRPr lang="en-US" altLang="ja-JP" sz="2000" kern="0" dirty="0">
              <a:latin typeface="+mn-ea"/>
            </a:endParaRPr>
          </a:p>
          <a:p>
            <a:pPr marL="810000" lvl="1" indent="-183600">
              <a:buFont typeface="Arial" panose="020B0604020202020204" pitchFamily="34" charset="0"/>
              <a:buChar char="•"/>
            </a:pPr>
            <a:r>
              <a:rPr lang="ja-JP" altLang="en-US" sz="2000" kern="0" dirty="0">
                <a:latin typeface="+mn-ea"/>
              </a:rPr>
              <a:t>海外輸出を意識してか</a:t>
            </a:r>
            <a:endParaRPr lang="en-US" altLang="ja-JP" sz="2000" kern="0" dirty="0">
              <a:latin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ja-JP" sz="2400" kern="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400" kern="0" dirty="0">
              <a:latin typeface="+mn-ea"/>
              <a:ea typeface="+mn-ea"/>
            </a:endParaRPr>
          </a:p>
        </p:txBody>
      </p:sp>
      <p:sp>
        <p:nvSpPr>
          <p:cNvPr id="4" name="タイトル 2">
            <a:extLst>
              <a:ext uri="{FF2B5EF4-FFF2-40B4-BE49-F238E27FC236}">
                <a16:creationId xmlns:a16="http://schemas.microsoft.com/office/drawing/2014/main" id="{9F63862B-05E5-C58A-9BE9-982377A76424}"/>
              </a:ext>
            </a:extLst>
          </p:cNvPr>
          <p:cNvSpPr txBox="1">
            <a:spLocks/>
          </p:cNvSpPr>
          <p:nvPr/>
        </p:nvSpPr>
        <p:spPr bwMode="auto">
          <a:xfrm>
            <a:off x="1356048" y="583408"/>
            <a:ext cx="89884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Arial" charset="0"/>
                <a:ea typeface="HGPｺﾞｼｯｸE" pitchFamily="50" charset="-128"/>
              </a:defRPr>
            </a:lvl9pPr>
          </a:lstStyle>
          <a:p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３．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India</a:t>
            </a:r>
            <a:r>
              <a:rPr lang="ja-JP" altLang="en-US" kern="0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ja-JP" kern="0" dirty="0">
                <a:solidFill>
                  <a:schemeClr val="accent1"/>
                </a:solidFill>
                <a:latin typeface="+mj-ea"/>
              </a:rPr>
              <a:t>Stack</a:t>
            </a:r>
            <a:endParaRPr lang="ja-JP" altLang="en-US" kern="0" dirty="0">
              <a:solidFill>
                <a:schemeClr val="accent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6409695"/>
      </p:ext>
    </p:extLst>
  </p:cSld>
  <p:clrMapOvr>
    <a:masterClrMapping/>
  </p:clrMapOvr>
</p:sld>
</file>

<file path=ppt/theme/theme1.xml><?xml version="1.0" encoding="utf-8"?>
<a:theme xmlns:a="http://schemas.openxmlformats.org/drawingml/2006/main" name="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20112_提案書テンプレート_Ver.1.23">
  <a:themeElements>
    <a:clrScheme name="ユーザー定義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20120112_提案書テンプレート_Ver.1.23">
      <a:majorFont>
        <a:latin typeface="Arial"/>
        <a:ea typeface="HGPｺﾞｼｯｸE"/>
        <a:cs typeface=""/>
      </a:majorFont>
      <a:minorFont>
        <a:latin typeface="Arial"/>
        <a:ea typeface="HGPｺﾞｼｯｸ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285750" marR="0" indent="-28575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l"/>
          <a:tabLst/>
          <a:defRPr kumimoj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ｺﾞｼｯｸM" pitchFamily="50" charset="-128"/>
          </a:defRPr>
        </a:defPPr>
      </a:lstStyle>
    </a:lnDef>
  </a:objectDefaults>
  <a:extraClrSchemeLst>
    <a:extraClrScheme>
      <a:clrScheme name="20120112_提案書テンプレート_Ver.1.2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699FF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E72D00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0112_提案書テンプレート_Ver.1.2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E78A"/>
        </a:accent6>
        <a:hlink>
          <a:srgbClr val="00CC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127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HGPｺﾞｼｯｸE</vt:lpstr>
      <vt:lpstr>HGPｺﾞｼｯｸM</vt:lpstr>
      <vt:lpstr>游ゴシック</vt:lpstr>
      <vt:lpstr>Arial</vt:lpstr>
      <vt:lpstr>Times New Roman</vt:lpstr>
      <vt:lpstr>Wingdings</vt:lpstr>
      <vt:lpstr>20120112_提案書テンプレート_Ver.1.23</vt:lpstr>
      <vt:lpstr>1_20120112_提案書テンプレート_Ver.1.23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AadhaarとDPI（旧：India Stack）  </dc:title>
  <dc:creator>崇 元谷</dc:creator>
  <cp:lastModifiedBy>崇 元谷</cp:lastModifiedBy>
  <cp:revision>9</cp:revision>
  <dcterms:created xsi:type="dcterms:W3CDTF">2023-12-13T02:14:27Z</dcterms:created>
  <dcterms:modified xsi:type="dcterms:W3CDTF">2023-12-13T02:23:28Z</dcterms:modified>
</cp:coreProperties>
</file>