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"/>
  </p:notesMasterIdLst>
  <p:sldIdLst>
    <p:sldId id="1255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100037-A86C-4E18-97B0-AF5EE2AC0C76}" v="1" dt="2023-12-13T02:22:53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4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崇 元谷" userId="f31b311da2b6a5a8" providerId="LiveId" clId="{91100037-A86C-4E18-97B0-AF5EE2AC0C76}"/>
    <pc:docChg chg="addSld delSld modSld">
      <pc:chgData name="崇 元谷" userId="f31b311da2b6a5a8" providerId="LiveId" clId="{91100037-A86C-4E18-97B0-AF5EE2AC0C76}" dt="2023-12-13T02:22:55.022" v="1" actId="47"/>
      <pc:docMkLst>
        <pc:docMk/>
      </pc:docMkLst>
      <pc:sldChg chg="del">
        <pc:chgData name="崇 元谷" userId="f31b311da2b6a5a8" providerId="LiveId" clId="{91100037-A86C-4E18-97B0-AF5EE2AC0C76}" dt="2023-12-13T02:22:55.022" v="1" actId="47"/>
        <pc:sldMkLst>
          <pc:docMk/>
          <pc:sldMk cId="1852287801" sldId="1100"/>
        </pc:sldMkLst>
      </pc:sldChg>
      <pc:sldChg chg="add">
        <pc:chgData name="崇 元谷" userId="f31b311da2b6a5a8" providerId="LiveId" clId="{91100037-A86C-4E18-97B0-AF5EE2AC0C76}" dt="2023-12-13T02:22:53.426" v="0"/>
        <pc:sldMkLst>
          <pc:docMk/>
          <pc:sldMk cId="336839327" sldId="125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26CE8-7CBB-4352-A85A-0212A05410BE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54AE3-2D51-4CB8-A365-7264EB908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43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5921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16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17819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9595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3729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46493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6048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63459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1112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710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91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7972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03772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7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4080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71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531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464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1623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009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021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832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2285117" y="6458493"/>
            <a:ext cx="9742761" cy="59783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  <p:sp>
        <p:nvSpPr>
          <p:cNvPr id="1033" name="Rectangle 17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 dirty="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  <p:sp>
        <p:nvSpPr>
          <p:cNvPr id="1036" name="Line 38"/>
          <p:cNvSpPr>
            <a:spLocks noChangeShapeType="1"/>
          </p:cNvSpPr>
          <p:nvPr/>
        </p:nvSpPr>
        <p:spPr bwMode="auto">
          <a:xfrm>
            <a:off x="246185" y="1052736"/>
            <a:ext cx="11699631" cy="0"/>
          </a:xfrm>
          <a:prstGeom prst="line">
            <a:avLst/>
          </a:prstGeom>
          <a:noFill/>
          <a:ln w="9525">
            <a:solidFill>
              <a:srgbClr val="0075BF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72838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8894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3DE606-0BA6-413C-9DD7-D61E8940703E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356047" y="1268761"/>
            <a:ext cx="9492480" cy="97210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  <a:cs typeface="+mn-cs"/>
              </a:defRPr>
            </a:lvl1pPr>
            <a:lvl2pPr marL="44608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2pPr>
            <a:lvl3pPr marL="80803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3pPr>
            <a:lvl4pPr marL="116363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152558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19827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24399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28971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33543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kern="0" dirty="0">
                <a:latin typeface="+mn-ea"/>
                <a:ea typeface="+mn-ea"/>
              </a:rPr>
              <a:t>India Stack</a:t>
            </a:r>
            <a:r>
              <a:rPr lang="ja-JP" altLang="en-US" sz="2400" kern="0" dirty="0">
                <a:latin typeface="+mn-ea"/>
                <a:ea typeface="+mn-ea"/>
              </a:rPr>
              <a:t>開発の中心的担い手：</a:t>
            </a:r>
            <a:endParaRPr lang="en-US" altLang="ja-JP" sz="2400" kern="0" dirty="0">
              <a:latin typeface="+mn-ea"/>
              <a:ea typeface="+mn-ea"/>
            </a:endParaRPr>
          </a:p>
          <a:p>
            <a:pPr marL="987425" lvl="3" indent="0">
              <a:buNone/>
            </a:pPr>
            <a:r>
              <a:rPr lang="en-US" altLang="ja-JP" sz="2400" kern="0" dirty="0" err="1">
                <a:latin typeface="+mn-ea"/>
              </a:rPr>
              <a:t>iSpirt</a:t>
            </a:r>
            <a:r>
              <a:rPr lang="ja-JP" altLang="en-US" sz="2400" kern="0" dirty="0">
                <a:latin typeface="+mn-ea"/>
              </a:rPr>
              <a:t>（</a:t>
            </a:r>
            <a:r>
              <a:rPr lang="en-US" altLang="ja-JP" sz="2400" kern="0" dirty="0">
                <a:latin typeface="+mn-ea"/>
              </a:rPr>
              <a:t>Indian Software Product Industry Roundtable</a:t>
            </a:r>
            <a:r>
              <a:rPr lang="ja-JP" altLang="en-US" sz="2400" kern="0" dirty="0">
                <a:latin typeface="+mn-ea"/>
              </a:rPr>
              <a:t>）</a:t>
            </a:r>
            <a:endParaRPr lang="en-US" altLang="ja-JP" sz="2400" kern="0" dirty="0">
              <a:latin typeface="+mn-ea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sz="2000" kern="0" dirty="0">
                <a:latin typeface="+mn-ea"/>
              </a:rPr>
              <a:t>2013</a:t>
            </a:r>
            <a:r>
              <a:rPr lang="ja-JP" altLang="en-US" sz="2000" kern="0" dirty="0">
                <a:latin typeface="+mn-ea"/>
              </a:rPr>
              <a:t>年設立の非営利のシンクタンク</a:t>
            </a:r>
            <a:endParaRPr lang="en-US" altLang="ja-JP" sz="2000" kern="0" dirty="0">
              <a:latin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ja-JP" altLang="en-US" sz="2000" kern="0" dirty="0">
                <a:latin typeface="+mn-ea"/>
              </a:rPr>
              <a:t>インド最大の</a:t>
            </a:r>
            <a:r>
              <a:rPr lang="en-US" altLang="ja-JP" sz="2000" kern="0" dirty="0">
                <a:latin typeface="+mn-ea"/>
              </a:rPr>
              <a:t>IT</a:t>
            </a:r>
            <a:r>
              <a:rPr lang="ja-JP" altLang="en-US" sz="2000" kern="0" dirty="0">
                <a:latin typeface="+mn-ea"/>
              </a:rPr>
              <a:t>企業の業界団体</a:t>
            </a:r>
            <a:r>
              <a:rPr lang="en-US" altLang="ja-JP" sz="2000" kern="0" dirty="0">
                <a:latin typeface="+mn-ea"/>
              </a:rPr>
              <a:t>NASSCOM</a:t>
            </a:r>
            <a:r>
              <a:rPr lang="ja-JP" altLang="en-US" sz="2000" kern="0" dirty="0">
                <a:latin typeface="+mn-ea"/>
              </a:rPr>
              <a:t>（</a:t>
            </a:r>
            <a:r>
              <a:rPr lang="en-US" altLang="ja-JP" sz="2000" kern="0" dirty="0">
                <a:latin typeface="+mn-ea"/>
              </a:rPr>
              <a:t>National Association of Software and Services Companies</a:t>
            </a:r>
            <a:r>
              <a:rPr lang="ja-JP" altLang="en-US" sz="2000" kern="0" dirty="0">
                <a:latin typeface="+mn-ea"/>
              </a:rPr>
              <a:t>）のメンバー</a:t>
            </a:r>
            <a:r>
              <a:rPr lang="en-US" altLang="ja-JP" sz="2000" kern="0" dirty="0">
                <a:latin typeface="+mn-ea"/>
              </a:rPr>
              <a:t>30</a:t>
            </a:r>
            <a:r>
              <a:rPr lang="ja-JP" altLang="en-US" sz="2000" kern="0" dirty="0">
                <a:latin typeface="+mn-ea"/>
              </a:rPr>
              <a:t>名が飛び出して設立</a:t>
            </a:r>
            <a:endParaRPr lang="en-US" altLang="ja-JP" sz="2000" kern="0" dirty="0">
              <a:latin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altLang="ja-JP" sz="2000" kern="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sz="2000" kern="0" dirty="0" err="1">
                <a:latin typeface="+mn-ea"/>
              </a:rPr>
              <a:t>iSpirt</a:t>
            </a:r>
            <a:r>
              <a:rPr lang="ja-JP" altLang="en-US" sz="2000" kern="0" dirty="0">
                <a:latin typeface="+mn-ea"/>
              </a:rPr>
              <a:t>のボランティアが、政府と協力しながらプロボノで開発</a:t>
            </a:r>
            <a:endParaRPr lang="en-US" altLang="ja-JP" sz="2000" kern="0" dirty="0">
              <a:latin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ja-JP" altLang="en-US" sz="2000" kern="0" dirty="0">
                <a:latin typeface="+mn-ea"/>
              </a:rPr>
              <a:t>そのなかには</a:t>
            </a:r>
            <a:r>
              <a:rPr lang="en-US" altLang="ja-JP" sz="2000" kern="0" dirty="0">
                <a:latin typeface="+mn-ea"/>
              </a:rPr>
              <a:t>Aadhaar</a:t>
            </a:r>
            <a:r>
              <a:rPr lang="ja-JP" altLang="en-US" sz="2000" kern="0" dirty="0">
                <a:latin typeface="+mn-ea"/>
              </a:rPr>
              <a:t>開発に関与した花形エンジニアも</a:t>
            </a:r>
            <a:endParaRPr lang="en-US" altLang="ja-JP" sz="2000" kern="0" dirty="0">
              <a:latin typeface="+mn-ea"/>
            </a:endParaRPr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ja-JP" kern="0" dirty="0">
                <a:latin typeface="+mn-ea"/>
              </a:rPr>
              <a:t>Vivek Raghavan</a:t>
            </a:r>
            <a:r>
              <a:rPr lang="ja-JP" altLang="en-US" kern="0" dirty="0">
                <a:latin typeface="+mn-ea"/>
              </a:rPr>
              <a:t>： </a:t>
            </a:r>
            <a:r>
              <a:rPr lang="en-US" altLang="ja-JP" kern="0" dirty="0">
                <a:latin typeface="+mn-ea"/>
              </a:rPr>
              <a:t>Chief Product Manager and Biometric Architect, UIDAI</a:t>
            </a:r>
            <a:r>
              <a:rPr lang="ja-JP" altLang="en-US" kern="0" dirty="0">
                <a:latin typeface="+mn-ea"/>
              </a:rPr>
              <a:t>（ボランティア）</a:t>
            </a:r>
            <a:endParaRPr lang="en-US" altLang="ja-JP" kern="0" dirty="0">
              <a:latin typeface="+mn-ea"/>
            </a:endParaRPr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ja-JP" kern="0" dirty="0">
                <a:latin typeface="+mn-ea"/>
              </a:rPr>
              <a:t>Sanjay Jain</a:t>
            </a:r>
            <a:r>
              <a:rPr lang="ja-JP" altLang="en-US" kern="0" dirty="0">
                <a:latin typeface="+mn-ea"/>
              </a:rPr>
              <a:t>： </a:t>
            </a:r>
            <a:r>
              <a:rPr lang="en-US" altLang="ja-JP" kern="0" dirty="0">
                <a:latin typeface="+mn-ea"/>
              </a:rPr>
              <a:t>Chief Product Manager, UIDAI</a:t>
            </a:r>
          </a:p>
          <a:p>
            <a:pPr marL="1800225" lvl="5" indent="0">
              <a:buNone/>
            </a:pPr>
            <a:r>
              <a:rPr lang="en-US" altLang="ja-JP" kern="0" dirty="0">
                <a:latin typeface="+mn-ea"/>
              </a:rPr>
              <a:t>※Aadhaar </a:t>
            </a:r>
            <a:r>
              <a:rPr lang="ja-JP" altLang="en-US" kern="0" dirty="0">
                <a:latin typeface="+mn-ea"/>
              </a:rPr>
              <a:t>開発に花形エンジニアが参画したのは、</a:t>
            </a:r>
            <a:r>
              <a:rPr lang="en-US" altLang="ja-JP" kern="0" dirty="0">
                <a:latin typeface="+mn-ea"/>
              </a:rPr>
              <a:t>UIDAI</a:t>
            </a:r>
            <a:r>
              <a:rPr lang="ja-JP" altLang="en-US" kern="0" dirty="0">
                <a:latin typeface="+mn-ea"/>
              </a:rPr>
              <a:t>初代長官</a:t>
            </a:r>
            <a:r>
              <a:rPr lang="en-US" altLang="ja-JP" kern="0" dirty="0">
                <a:latin typeface="+mn-ea"/>
              </a:rPr>
              <a:t>Nandan Nilekani</a:t>
            </a:r>
            <a:r>
              <a:rPr lang="ja-JP" altLang="en-US" kern="0" dirty="0">
                <a:latin typeface="+mn-ea"/>
              </a:rPr>
              <a:t>氏（</a:t>
            </a:r>
            <a:r>
              <a:rPr lang="en-US" altLang="ja-JP" kern="0" dirty="0">
                <a:latin typeface="+mn-ea"/>
              </a:rPr>
              <a:t>Infosys</a:t>
            </a:r>
            <a:r>
              <a:rPr lang="ja-JP" altLang="en-US" kern="0" dirty="0">
                <a:latin typeface="+mn-ea"/>
              </a:rPr>
              <a:t>共同創業者）の吸引力が大</a:t>
            </a:r>
            <a:endParaRPr lang="en-US" altLang="ja-JP" kern="0" dirty="0">
              <a:latin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ja-JP" sz="2000" kern="0" dirty="0">
                <a:latin typeface="+mn-ea"/>
              </a:rPr>
              <a:t>UIDAI</a:t>
            </a:r>
            <a:r>
              <a:rPr lang="ja-JP" altLang="en-US" sz="2000" kern="0" dirty="0">
                <a:latin typeface="+mn-ea"/>
              </a:rPr>
              <a:t>にいながら</a:t>
            </a:r>
            <a:r>
              <a:rPr lang="en-US" altLang="ja-JP" sz="2000" kern="0" dirty="0" err="1">
                <a:latin typeface="+mn-ea"/>
              </a:rPr>
              <a:t>iSpirt</a:t>
            </a:r>
            <a:r>
              <a:rPr lang="ja-JP" altLang="en-US" sz="2000" kern="0" dirty="0">
                <a:latin typeface="+mn-ea"/>
              </a:rPr>
              <a:t>でボランティアをしていた例も</a:t>
            </a:r>
            <a:endParaRPr lang="en-US" altLang="ja-JP" sz="2000" kern="0" dirty="0">
              <a:latin typeface="+mn-ea"/>
            </a:endParaRPr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ja-JP" kern="0" dirty="0">
                <a:latin typeface="+mn-ea"/>
              </a:rPr>
              <a:t>Pramod Varma</a:t>
            </a:r>
            <a:r>
              <a:rPr lang="ja-JP" altLang="en-US" kern="0" dirty="0">
                <a:latin typeface="+mn-ea"/>
              </a:rPr>
              <a:t>： </a:t>
            </a:r>
            <a:r>
              <a:rPr lang="en-US" altLang="ja-JP" kern="0" dirty="0">
                <a:latin typeface="+mn-ea"/>
              </a:rPr>
              <a:t>Chief Architect, UIDAI</a:t>
            </a:r>
            <a:r>
              <a:rPr lang="ja-JP" altLang="en-US" kern="0" dirty="0">
                <a:latin typeface="+mn-ea"/>
              </a:rPr>
              <a:t>（</a:t>
            </a:r>
            <a:r>
              <a:rPr lang="en-US" altLang="ja-JP" kern="0" dirty="0">
                <a:latin typeface="+mn-ea"/>
              </a:rPr>
              <a:t>2009</a:t>
            </a:r>
            <a:r>
              <a:rPr lang="ja-JP" altLang="en-US" kern="0" dirty="0">
                <a:latin typeface="+mn-ea"/>
              </a:rPr>
              <a:t>年～</a:t>
            </a:r>
            <a:r>
              <a:rPr lang="en-US" altLang="ja-JP" kern="0" dirty="0">
                <a:latin typeface="+mn-ea"/>
              </a:rPr>
              <a:t>2022</a:t>
            </a:r>
            <a:r>
              <a:rPr lang="ja-JP" altLang="en-US" kern="0" dirty="0">
                <a:latin typeface="+mn-ea"/>
              </a:rPr>
              <a:t>年）</a:t>
            </a:r>
            <a:endParaRPr lang="en-US" altLang="ja-JP" kern="0" dirty="0">
              <a:latin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altLang="ja-JP" sz="2000" kern="0" dirty="0">
              <a:latin typeface="+mn-ea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altLang="ja-JP" sz="2000" kern="0" dirty="0">
              <a:latin typeface="+mn-ea"/>
            </a:endParaRPr>
          </a:p>
          <a:p>
            <a:pPr marL="0" indent="0"/>
            <a:endParaRPr lang="en-US" altLang="ja-JP" sz="2000" kern="0" dirty="0">
              <a:latin typeface="+mn-ea"/>
            </a:endParaRPr>
          </a:p>
          <a:p>
            <a:pPr marL="987425" lvl="3" indent="0">
              <a:buNone/>
            </a:pPr>
            <a:endParaRPr lang="en-US" altLang="ja-JP" sz="2400" kern="0" dirty="0">
              <a:latin typeface="+mn-ea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 marL="509587"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kern="0" dirty="0">
              <a:latin typeface="+mn-ea"/>
              <a:ea typeface="+mn-ea"/>
            </a:endParaRPr>
          </a:p>
        </p:txBody>
      </p:sp>
      <p:sp>
        <p:nvSpPr>
          <p:cNvPr id="4" name="タイトル 2">
            <a:extLst>
              <a:ext uri="{FF2B5EF4-FFF2-40B4-BE49-F238E27FC236}">
                <a16:creationId xmlns:a16="http://schemas.microsoft.com/office/drawing/2014/main" id="{7C201D3D-0C84-D2A2-B92B-8CFA7875F97E}"/>
              </a:ext>
            </a:extLst>
          </p:cNvPr>
          <p:cNvSpPr txBox="1">
            <a:spLocks/>
          </p:cNvSpPr>
          <p:nvPr/>
        </p:nvSpPr>
        <p:spPr bwMode="auto">
          <a:xfrm>
            <a:off x="1356048" y="583408"/>
            <a:ext cx="898842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r>
              <a:rPr lang="ja-JP" altLang="en-US" kern="0" dirty="0">
                <a:solidFill>
                  <a:schemeClr val="accent1"/>
                </a:solidFill>
                <a:latin typeface="+mj-ea"/>
              </a:rPr>
              <a:t>３．</a:t>
            </a:r>
            <a:r>
              <a:rPr lang="en-US" altLang="ja-JP" kern="0" dirty="0">
                <a:solidFill>
                  <a:schemeClr val="accent1"/>
                </a:solidFill>
                <a:latin typeface="+mj-ea"/>
              </a:rPr>
              <a:t>India</a:t>
            </a:r>
            <a:r>
              <a:rPr lang="ja-JP" altLang="en-US" kern="0" dirty="0">
                <a:solidFill>
                  <a:schemeClr val="accent1"/>
                </a:solidFill>
                <a:latin typeface="+mj-ea"/>
              </a:rPr>
              <a:t> </a:t>
            </a:r>
            <a:r>
              <a:rPr lang="en-US" altLang="ja-JP" kern="0" dirty="0">
                <a:solidFill>
                  <a:schemeClr val="accent1"/>
                </a:solidFill>
                <a:latin typeface="+mj-ea"/>
              </a:rPr>
              <a:t>Stack</a:t>
            </a:r>
            <a:endParaRPr lang="ja-JP" altLang="en-US" kern="0" dirty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3" name="スクロール: 横 2">
            <a:extLst>
              <a:ext uri="{FF2B5EF4-FFF2-40B4-BE49-F238E27FC236}">
                <a16:creationId xmlns:a16="http://schemas.microsoft.com/office/drawing/2014/main" id="{077842A9-11B1-C576-9B57-77C303D85FF7}"/>
              </a:ext>
            </a:extLst>
          </p:cNvPr>
          <p:cNvSpPr/>
          <p:nvPr/>
        </p:nvSpPr>
        <p:spPr bwMode="auto">
          <a:xfrm>
            <a:off x="8148228" y="5733256"/>
            <a:ext cx="2772308" cy="612068"/>
          </a:xfrm>
          <a:prstGeom prst="horizontalScroll">
            <a:avLst/>
          </a:prstGeom>
          <a:solidFill>
            <a:srgbClr val="D0F0F8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dirty="0"/>
              <a:t>UIDAI:</a:t>
            </a:r>
            <a:r>
              <a:rPr lang="ja-JP" altLang="en-US" sz="1600" dirty="0"/>
              <a:t>個人識別番号庁</a:t>
            </a:r>
          </a:p>
        </p:txBody>
      </p:sp>
    </p:spTree>
    <p:extLst>
      <p:ext uri="{BB962C8B-B14F-4D97-AF65-F5344CB8AC3E}">
        <p14:creationId xmlns:p14="http://schemas.microsoft.com/office/powerpoint/2010/main" val="336839327"/>
      </p:ext>
    </p:extLst>
  </p:cSld>
  <p:clrMapOvr>
    <a:masterClrMapping/>
  </p:clrMapOvr>
</p:sld>
</file>

<file path=ppt/theme/theme1.xml><?xml version="1.0" encoding="utf-8"?>
<a:theme xmlns:a="http://schemas.openxmlformats.org/drawingml/2006/main" name="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155</Words>
  <Application>Microsoft Office PowerPoint</Application>
  <PresentationFormat>ワイド画面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HGPｺﾞｼｯｸE</vt:lpstr>
      <vt:lpstr>HGPｺﾞｼｯｸM</vt:lpstr>
      <vt:lpstr>游ゴシック</vt:lpstr>
      <vt:lpstr>Arial</vt:lpstr>
      <vt:lpstr>Times New Roman</vt:lpstr>
      <vt:lpstr>Wingdings</vt:lpstr>
      <vt:lpstr>20120112_提案書テンプレート_Ver.1.23</vt:lpstr>
      <vt:lpstr>1_20120112_提案書テンプレート_Ver.1.23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AadhaarとDPI（旧：India Stack）  </dc:title>
  <dc:creator>崇 元谷</dc:creator>
  <cp:lastModifiedBy>崇 元谷</cp:lastModifiedBy>
  <cp:revision>8</cp:revision>
  <dcterms:created xsi:type="dcterms:W3CDTF">2023-12-13T02:14:27Z</dcterms:created>
  <dcterms:modified xsi:type="dcterms:W3CDTF">2023-12-13T02:22:57Z</dcterms:modified>
</cp:coreProperties>
</file>