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D2839-ABC1-2B35-D9E9-DEC7A24F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BF6E89-5B73-FBFB-3BA5-037E77AC0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945753-C817-2A6E-B2BA-E5A49200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FAFE8-99B9-0802-6C05-C4AAF899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6E191-EC57-159D-9E0E-41A653A2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0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F5AA5-8394-8EF7-7DAD-322DD402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C6E996-10B1-4F0F-341D-B10E069A8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8ECAA3-7C10-1CE4-CECF-204C752C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0532F-C890-9B22-5686-DE247498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54225-6431-9CD1-6095-E92D1020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88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497D03-C5EC-3A06-AB3D-ACA1717E6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48D26A-A7DC-DBB6-E30D-04DEE0BB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0C990-BFCC-136B-D2CC-C06B6625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367AD9-966F-4A40-5922-CD31615B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8D06A2-86E5-128B-4CB4-5D7EF8F7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0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2AB95-D8E7-9F90-03C3-2B4F5908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1D6FB-3249-BDB5-BBA1-63A88200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5FC94C-DA69-BF86-186F-9BD980E1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CBC83C-6CE3-056C-EA01-061C0ABB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5AABE2-324E-0C37-1667-A30E8F50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7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BEDAA-73EB-1CE8-5C73-68220BF2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AE93AC-A03B-E801-3944-1CF2B52D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6437E-213C-B6CE-8E3A-C987F88D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CD7583-85AA-F6D3-A1E2-28DD45E4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F9632-3F44-BDC0-8142-D8DAAC61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82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E8040-3D66-0C5E-C354-B9824846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3E33D-0ECA-DA55-274A-8B532D22C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BAB3FB-D37B-744B-48D0-510007F7C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6E24A8-DCFB-86F1-61F3-C90AC400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0B055C-33ED-F942-2A48-03BA8412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7A1F2-7EEE-4077-C696-C6666F00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90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B48E2-0485-175C-1FE6-3E1D989E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757C7-FCF1-D3CC-8B89-41105722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2EF5E9-580A-25B1-08CC-B20E04555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F7D725-0087-11AE-7692-155E6F378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3C6014-5FB0-B9FB-142F-F8F766A1D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8193A5-B04F-E734-D4DB-FE7D081B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9706FB-E9B5-C9AC-FBD4-4FA44A2B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FB542D-2934-8470-0F85-127D062D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9BF14-E014-3CC2-2FC5-76FDB241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6A98B2-6D82-4BDF-36EA-9CE1908E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5BA240-7628-ED13-F429-9B2B5619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453C05-3433-2D99-E1CD-3302BB13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6FDC29-420A-CFF4-96CC-66CD98FC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877627-16A4-E52A-94E7-9CC7078F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3A7177-6101-1F5B-D5DD-3589508B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32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F820E-9E02-FF61-57CA-89CD4E24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17FF29-6FCD-77AF-9862-BC4AD1A0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0EFD4C-494C-EB86-D2DE-CF8583018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C94D42-2030-6770-A476-C3743DB7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767846-AEC0-8992-BFC0-4EF2EF77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1D2004-BD9D-4239-FE60-E7D88784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06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B5E8F-E7AF-DC38-BAC2-13C2E982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890685-42B2-3092-3F63-76905BB37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3A290F-6458-9BFF-15D4-0B12D4DCB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C8E774-3EA6-C2BA-DCB1-781352BD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C2EF2F-4EB5-96A9-3389-8978DCF5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6F7BD8-5A16-FA2C-5862-6FC94C6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70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F149C3-D781-578B-F482-7FB966EF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407C29-5B45-3F87-46BE-0739F342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120379-63D6-DBB4-FF80-0582163D7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5E880-9BC5-45E4-8988-7E215F63707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513D7-37C7-9883-E697-1BAFCAC41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7A5CF2-73B3-EB1E-7BA0-08CA6AB5F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C0B55-A980-46BF-954F-E9961D4D0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85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A616E-FE78-FE6F-653C-888541AF1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6E0C8E7-46F6-35A2-51EB-27BB73DA16B1}"/>
              </a:ext>
            </a:extLst>
          </p:cNvPr>
          <p:cNvGrpSpPr/>
          <p:nvPr/>
        </p:nvGrpSpPr>
        <p:grpSpPr>
          <a:xfrm>
            <a:off x="0" y="0"/>
            <a:ext cx="12192000" cy="584775"/>
            <a:chOff x="0" y="0"/>
            <a:chExt cx="12192000" cy="58477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10E5B01-BFDA-61F8-6734-65DB0180B536}"/>
                </a:ext>
              </a:extLst>
            </p:cNvPr>
            <p:cNvSpPr txBox="1"/>
            <p:nvPr/>
          </p:nvSpPr>
          <p:spPr>
            <a:xfrm>
              <a:off x="0" y="0"/>
              <a:ext cx="12192000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【</a:t>
              </a:r>
              <a:r>
                <a:rPr lang="ja-JP" altLang="en-US" sz="3200" dirty="0"/>
                <a:t>フローチャート</a:t>
              </a:r>
              <a:r>
                <a:rPr kumimoji="1" lang="ja-JP" altLang="en-US" sz="3200" dirty="0"/>
                <a:t>①</a:t>
              </a:r>
              <a:r>
                <a:rPr lang="en-US" altLang="ja-JP" sz="3200" dirty="0"/>
                <a:t>】</a:t>
              </a:r>
              <a:r>
                <a:rPr kumimoji="1" lang="ja-JP" altLang="en-US" sz="3200" dirty="0"/>
                <a:t>定義した関数について</a:t>
              </a:r>
            </a:p>
          </p:txBody>
        </p:sp>
        <p:sp>
          <p:nvSpPr>
            <p:cNvPr id="4" name="正方形/長方形 3">
              <a:hlinkClick r:id="" action="ppaction://noaction"/>
              <a:extLst>
                <a:ext uri="{FF2B5EF4-FFF2-40B4-BE49-F238E27FC236}">
                  <a16:creationId xmlns:a16="http://schemas.microsoft.com/office/drawing/2014/main" id="{8EC04A76-EBC1-5CDA-5DE2-8579C16FE2B2}"/>
                </a:ext>
              </a:extLst>
            </p:cNvPr>
            <p:cNvSpPr/>
            <p:nvPr/>
          </p:nvSpPr>
          <p:spPr>
            <a:xfrm>
              <a:off x="11608870" y="166387"/>
              <a:ext cx="54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</a:rPr>
                <a:t>目次へ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27FBBFC-DB6A-A363-9D16-11C4784602CC}"/>
              </a:ext>
            </a:extLst>
          </p:cNvPr>
          <p:cNvGrpSpPr/>
          <p:nvPr/>
        </p:nvGrpSpPr>
        <p:grpSpPr>
          <a:xfrm>
            <a:off x="0" y="632399"/>
            <a:ext cx="12192000" cy="6150533"/>
            <a:chOff x="0" y="632399"/>
            <a:chExt cx="12192000" cy="615053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0C2CB-D57A-29EB-CAE0-737C0521999B}"/>
                </a:ext>
              </a:extLst>
            </p:cNvPr>
            <p:cNvSpPr/>
            <p:nvPr/>
          </p:nvSpPr>
          <p:spPr>
            <a:xfrm>
              <a:off x="0" y="632399"/>
              <a:ext cx="3996000" cy="20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0" name="四角形: 角度付き 19">
              <a:extLst>
                <a:ext uri="{FF2B5EF4-FFF2-40B4-BE49-F238E27FC236}">
                  <a16:creationId xmlns:a16="http://schemas.microsoft.com/office/drawing/2014/main" id="{82A93B92-B845-65DF-0E96-1F995F795345}"/>
                </a:ext>
              </a:extLst>
            </p:cNvPr>
            <p:cNvSpPr/>
            <p:nvPr/>
          </p:nvSpPr>
          <p:spPr>
            <a:xfrm>
              <a:off x="47625" y="680025"/>
              <a:ext cx="180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screen_control_start</a:t>
              </a:r>
              <a:endParaRPr kumimoji="1" lang="en-US" altLang="ja-JP" sz="1000" dirty="0"/>
            </a:p>
          </p:txBody>
        </p:sp>
        <p:sp>
          <p:nvSpPr>
            <p:cNvPr id="21" name="四角形: 角度付き 20">
              <a:extLst>
                <a:ext uri="{FF2B5EF4-FFF2-40B4-BE49-F238E27FC236}">
                  <a16:creationId xmlns:a16="http://schemas.microsoft.com/office/drawing/2014/main" id="{249BB131-FF5D-31CF-55C2-C3CCB46B7FA2}"/>
                </a:ext>
              </a:extLst>
            </p:cNvPr>
            <p:cNvSpPr/>
            <p:nvPr/>
          </p:nvSpPr>
          <p:spPr>
            <a:xfrm>
              <a:off x="227625" y="1392911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main</a:t>
              </a:r>
            </a:p>
          </p:txBody>
        </p:sp>
        <p:sp>
          <p:nvSpPr>
            <p:cNvPr id="22" name="四角形: 角度付き 21">
              <a:extLst>
                <a:ext uri="{FF2B5EF4-FFF2-40B4-BE49-F238E27FC236}">
                  <a16:creationId xmlns:a16="http://schemas.microsoft.com/office/drawing/2014/main" id="{7DF5F6CE-11AD-437B-8110-0BDD178D2299}"/>
                </a:ext>
              </a:extLst>
            </p:cNvPr>
            <p:cNvSpPr/>
            <p:nvPr/>
          </p:nvSpPr>
          <p:spPr>
            <a:xfrm>
              <a:off x="47625" y="2105797"/>
              <a:ext cx="180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screen_control_end</a:t>
              </a:r>
              <a:endParaRPr kumimoji="1" lang="en-US" altLang="ja-JP" sz="1000" dirty="0"/>
            </a:p>
          </p:txBody>
        </p:sp>
        <p:sp>
          <p:nvSpPr>
            <p:cNvPr id="24" name="吹き出し: 四角形 23">
              <a:extLst>
                <a:ext uri="{FF2B5EF4-FFF2-40B4-BE49-F238E27FC236}">
                  <a16:creationId xmlns:a16="http://schemas.microsoft.com/office/drawing/2014/main" id="{4F3B02AE-225A-CA93-7436-8BFC03229AFB}"/>
                </a:ext>
              </a:extLst>
            </p:cNvPr>
            <p:cNvSpPr/>
            <p:nvPr/>
          </p:nvSpPr>
          <p:spPr>
            <a:xfrm>
              <a:off x="1895250" y="716025"/>
              <a:ext cx="2088000" cy="396000"/>
            </a:xfrm>
            <a:prstGeom prst="wedgeRectCallout">
              <a:avLst>
                <a:gd name="adj1" fmla="val -56123"/>
                <a:gd name="adj2" fmla="val -3542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1000" dirty="0"/>
                <a:t>処理を軽くするために</a:t>
              </a:r>
              <a:endParaRPr kumimoji="1" lang="en-US" altLang="ja-JP" sz="1000" dirty="0"/>
            </a:p>
            <a:p>
              <a:pPr algn="l"/>
              <a:r>
                <a:rPr lang="ja-JP" altLang="en-US" sz="1000" dirty="0"/>
                <a:t>画面制御の設定をオフにする処理。</a:t>
              </a:r>
              <a:endParaRPr kumimoji="1" lang="en-US" altLang="ja-JP" sz="1000" dirty="0"/>
            </a:p>
          </p:txBody>
        </p:sp>
        <p:sp>
          <p:nvSpPr>
            <p:cNvPr id="25" name="吹き出し: 四角形 24">
              <a:extLst>
                <a:ext uri="{FF2B5EF4-FFF2-40B4-BE49-F238E27FC236}">
                  <a16:creationId xmlns:a16="http://schemas.microsoft.com/office/drawing/2014/main" id="{EEBC9381-F50F-1D1E-9E7D-0E4F936CACDE}"/>
                </a:ext>
              </a:extLst>
            </p:cNvPr>
            <p:cNvSpPr/>
            <p:nvPr/>
          </p:nvSpPr>
          <p:spPr>
            <a:xfrm>
              <a:off x="1895250" y="2141797"/>
              <a:ext cx="2088000" cy="396000"/>
            </a:xfrm>
            <a:prstGeom prst="wedgeRectCallout">
              <a:avLst>
                <a:gd name="adj1" fmla="val -56123"/>
                <a:gd name="adj2" fmla="val -3542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ja-JP" altLang="en-US" sz="1000" dirty="0"/>
                <a:t>オフにしていた</a:t>
              </a:r>
              <a:endParaRPr kumimoji="1" lang="en-US" altLang="ja-JP" sz="1000" dirty="0"/>
            </a:p>
            <a:p>
              <a:pPr algn="l"/>
              <a:r>
                <a:rPr lang="ja-JP" altLang="en-US" sz="1000" dirty="0"/>
                <a:t>画面制御の設定をオンにする処理。</a:t>
              </a:r>
              <a:endParaRPr kumimoji="1" lang="en-US" altLang="ja-JP" sz="1000" dirty="0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AF873CDD-1513-3A4A-3099-73DD54DA1AF5}"/>
                </a:ext>
              </a:extLst>
            </p:cNvPr>
            <p:cNvCxnSpPr>
              <a:cxnSpLocks/>
              <a:stCxn id="20" idx="2"/>
              <a:endCxn id="21" idx="6"/>
            </p:cNvCxnSpPr>
            <p:nvPr/>
          </p:nvCxnSpPr>
          <p:spPr>
            <a:xfrm>
              <a:off x="947625" y="1148025"/>
              <a:ext cx="0" cy="24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8E37DF0D-2F03-54B4-7268-02E82579BBC8}"/>
                </a:ext>
              </a:extLst>
            </p:cNvPr>
            <p:cNvCxnSpPr>
              <a:cxnSpLocks/>
              <a:stCxn id="21" idx="2"/>
              <a:endCxn id="22" idx="6"/>
            </p:cNvCxnSpPr>
            <p:nvPr/>
          </p:nvCxnSpPr>
          <p:spPr>
            <a:xfrm>
              <a:off x="947625" y="1860911"/>
              <a:ext cx="0" cy="24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吹き出し: 四角形 39">
              <a:extLst>
                <a:ext uri="{FF2B5EF4-FFF2-40B4-BE49-F238E27FC236}">
                  <a16:creationId xmlns:a16="http://schemas.microsoft.com/office/drawing/2014/main" id="{B1ECF1B0-B99E-86B1-D045-CD1412670D12}"/>
                </a:ext>
              </a:extLst>
            </p:cNvPr>
            <p:cNvSpPr/>
            <p:nvPr/>
          </p:nvSpPr>
          <p:spPr>
            <a:xfrm>
              <a:off x="1895250" y="1454789"/>
              <a:ext cx="2088000" cy="216000"/>
            </a:xfrm>
            <a:prstGeom prst="wedgeRectCallout">
              <a:avLst>
                <a:gd name="adj1" fmla="val -62205"/>
                <a:gd name="adj2" fmla="val -3542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1000" dirty="0"/>
                <a:t>「組織図作成」のメイン処理。</a:t>
              </a:r>
              <a:endParaRPr kumimoji="1" lang="en-US" altLang="ja-JP" sz="1000" dirty="0"/>
            </a:p>
          </p:txBody>
        </p:sp>
        <p:sp>
          <p:nvSpPr>
            <p:cNvPr id="41" name="吹き出し: 四角形 40">
              <a:extLst>
                <a:ext uri="{FF2B5EF4-FFF2-40B4-BE49-F238E27FC236}">
                  <a16:creationId xmlns:a16="http://schemas.microsoft.com/office/drawing/2014/main" id="{DD980115-2EB3-FB76-1E68-628301397F83}"/>
                </a:ext>
              </a:extLst>
            </p:cNvPr>
            <p:cNvSpPr/>
            <p:nvPr/>
          </p:nvSpPr>
          <p:spPr>
            <a:xfrm>
              <a:off x="4061698" y="1141030"/>
              <a:ext cx="4068000" cy="3780000"/>
            </a:xfrm>
            <a:prstGeom prst="wedgeRectCallout">
              <a:avLst>
                <a:gd name="adj1" fmla="val -55645"/>
                <a:gd name="adj2" fmla="val -3886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5" name="四角形: 角度付き 44">
              <a:extLst>
                <a:ext uri="{FF2B5EF4-FFF2-40B4-BE49-F238E27FC236}">
                  <a16:creationId xmlns:a16="http://schemas.microsoft.com/office/drawing/2014/main" id="{7C1CD70B-C83F-ECC5-86C9-3218E5000ACC}"/>
                </a:ext>
              </a:extLst>
            </p:cNvPr>
            <p:cNvSpPr/>
            <p:nvPr/>
          </p:nvSpPr>
          <p:spPr>
            <a:xfrm>
              <a:off x="4392000" y="1186031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bunyaCount</a:t>
              </a:r>
              <a:endParaRPr kumimoji="1" lang="en-US" altLang="ja-JP" sz="1000" dirty="0"/>
            </a:p>
          </p:txBody>
        </p:sp>
        <p:sp>
          <p:nvSpPr>
            <p:cNvPr id="47" name="吹き出し: 四角形 46">
              <a:extLst>
                <a:ext uri="{FF2B5EF4-FFF2-40B4-BE49-F238E27FC236}">
                  <a16:creationId xmlns:a16="http://schemas.microsoft.com/office/drawing/2014/main" id="{397A311D-8ED7-F325-ED85-699CD364A684}"/>
                </a:ext>
              </a:extLst>
            </p:cNvPr>
            <p:cNvSpPr/>
            <p:nvPr/>
          </p:nvSpPr>
          <p:spPr>
            <a:xfrm>
              <a:off x="6120000" y="1188000"/>
              <a:ext cx="1980000" cy="396000"/>
            </a:xfrm>
            <a:prstGeom prst="wedgeRectCallout">
              <a:avLst>
                <a:gd name="adj1" fmla="val -70729"/>
                <a:gd name="adj2" fmla="val -1590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1000" dirty="0"/>
                <a:t>要員テーブル</a:t>
              </a:r>
              <a:r>
                <a:rPr kumimoji="1" lang="en-US" altLang="ja-JP" sz="1000" dirty="0"/>
                <a:t>[</a:t>
              </a:r>
              <a:r>
                <a:rPr kumimoji="1" lang="ja-JP" altLang="en-US" sz="1000" dirty="0"/>
                <a:t>分野</a:t>
              </a:r>
              <a:r>
                <a:rPr kumimoji="1" lang="en-US" altLang="ja-JP" sz="1000" dirty="0"/>
                <a:t>]</a:t>
              </a:r>
              <a:r>
                <a:rPr kumimoji="1" lang="ja-JP" altLang="en-US" sz="1000" dirty="0"/>
                <a:t>列をもとに</a:t>
              </a:r>
              <a:endParaRPr kumimoji="1" lang="en-US" altLang="ja-JP" sz="1000" dirty="0"/>
            </a:p>
            <a:p>
              <a:pPr algn="l"/>
              <a:r>
                <a:rPr kumimoji="1" lang="ja-JP" altLang="en-US" sz="1000" dirty="0"/>
                <a:t>分野別人数を数える処理。</a:t>
              </a:r>
              <a:endParaRPr kumimoji="1" lang="en-US" altLang="ja-JP" sz="1000" dirty="0"/>
            </a:p>
          </p:txBody>
        </p:sp>
        <p:sp>
          <p:nvSpPr>
            <p:cNvPr id="51" name="四角形: 角度付き 50">
              <a:extLst>
                <a:ext uri="{FF2B5EF4-FFF2-40B4-BE49-F238E27FC236}">
                  <a16:creationId xmlns:a16="http://schemas.microsoft.com/office/drawing/2014/main" id="{034727EB-EA61-AA64-1E15-FE449A96A5BB}"/>
                </a:ext>
              </a:extLst>
            </p:cNvPr>
            <p:cNvSpPr/>
            <p:nvPr/>
          </p:nvSpPr>
          <p:spPr>
            <a:xfrm>
              <a:off x="4104000" y="1834031"/>
              <a:ext cx="2016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Update_basicData_in_chart</a:t>
              </a:r>
              <a:endParaRPr kumimoji="1" lang="en-US" altLang="ja-JP" sz="1000" dirty="0"/>
            </a:p>
          </p:txBody>
        </p:sp>
        <p:sp>
          <p:nvSpPr>
            <p:cNvPr id="55" name="吹き出し: 四角形 54">
              <a:extLst>
                <a:ext uri="{FF2B5EF4-FFF2-40B4-BE49-F238E27FC236}">
                  <a16:creationId xmlns:a16="http://schemas.microsoft.com/office/drawing/2014/main" id="{0FB161F1-7FDB-9C23-E1C4-6FBA5D1894B2}"/>
                </a:ext>
              </a:extLst>
            </p:cNvPr>
            <p:cNvSpPr/>
            <p:nvPr/>
          </p:nvSpPr>
          <p:spPr>
            <a:xfrm>
              <a:off x="6120000" y="1836000"/>
              <a:ext cx="1980000" cy="504000"/>
            </a:xfrm>
            <a:prstGeom prst="wedgeRectCallout">
              <a:avLst>
                <a:gd name="adj1" fmla="val -58883"/>
                <a:gd name="adj2" fmla="val -11794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1000" dirty="0"/>
                <a:t>営業、リーダー情報などを</a:t>
              </a:r>
              <a:endParaRPr lang="en-US" altLang="ja-JP" sz="1000" dirty="0"/>
            </a:p>
            <a:p>
              <a:pPr algn="l"/>
              <a:r>
                <a:rPr lang="ja-JP" altLang="en-US" sz="1000" dirty="0"/>
                <a:t>基本情報テーブルから</a:t>
              </a:r>
              <a:endParaRPr kumimoji="1" lang="en-US" altLang="ja-JP" sz="1000" dirty="0"/>
            </a:p>
            <a:p>
              <a:pPr algn="l"/>
              <a:r>
                <a:rPr lang="ja-JP" altLang="en-US" sz="1000" dirty="0"/>
                <a:t>組織図シートへ更新する処理。</a:t>
              </a:r>
              <a:endParaRPr kumimoji="1" lang="en-US" altLang="ja-JP" sz="10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51356848-C579-2814-4E79-FD709EB80F42}"/>
                </a:ext>
              </a:extLst>
            </p:cNvPr>
            <p:cNvCxnSpPr>
              <a:cxnSpLocks/>
              <a:stCxn id="45" idx="2"/>
              <a:endCxn id="51" idx="6"/>
            </p:cNvCxnSpPr>
            <p:nvPr/>
          </p:nvCxnSpPr>
          <p:spPr>
            <a:xfrm>
              <a:off x="5112000" y="1654031"/>
              <a:ext cx="0" cy="1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四角形: 角度付き 66">
              <a:extLst>
                <a:ext uri="{FF2B5EF4-FFF2-40B4-BE49-F238E27FC236}">
                  <a16:creationId xmlns:a16="http://schemas.microsoft.com/office/drawing/2014/main" id="{C07779C7-E858-B4DB-0FD6-8D4FD8CE75B2}"/>
                </a:ext>
              </a:extLst>
            </p:cNvPr>
            <p:cNvSpPr/>
            <p:nvPr/>
          </p:nvSpPr>
          <p:spPr>
            <a:xfrm>
              <a:off x="4392000" y="3130031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shiftLeft</a:t>
              </a:r>
              <a:endParaRPr kumimoji="1" lang="en-US" altLang="ja-JP" sz="1000" dirty="0"/>
            </a:p>
          </p:txBody>
        </p:sp>
        <p:sp>
          <p:nvSpPr>
            <p:cNvPr id="68" name="四角形: 角度付き 67">
              <a:extLst>
                <a:ext uri="{FF2B5EF4-FFF2-40B4-BE49-F238E27FC236}">
                  <a16:creationId xmlns:a16="http://schemas.microsoft.com/office/drawing/2014/main" id="{81A07C6D-24CC-50BF-3F21-208E01F6F83B}"/>
                </a:ext>
              </a:extLst>
            </p:cNvPr>
            <p:cNvSpPr/>
            <p:nvPr/>
          </p:nvSpPr>
          <p:spPr>
            <a:xfrm>
              <a:off x="4392000" y="3778031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deleteBunya</a:t>
              </a:r>
              <a:endParaRPr kumimoji="1" lang="en-US" altLang="ja-JP" sz="1000" dirty="0"/>
            </a:p>
          </p:txBody>
        </p:sp>
        <p:sp>
          <p:nvSpPr>
            <p:cNvPr id="69" name="四角形: 角度付き 68">
              <a:extLst>
                <a:ext uri="{FF2B5EF4-FFF2-40B4-BE49-F238E27FC236}">
                  <a16:creationId xmlns:a16="http://schemas.microsoft.com/office/drawing/2014/main" id="{9239161D-11A4-582C-9E7C-4EA419D6F4F6}"/>
                </a:ext>
              </a:extLst>
            </p:cNvPr>
            <p:cNvSpPr/>
            <p:nvPr/>
          </p:nvSpPr>
          <p:spPr>
            <a:xfrm>
              <a:off x="4392000" y="4426031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divideByBlock</a:t>
              </a:r>
              <a:endParaRPr kumimoji="1" lang="en-US" altLang="ja-JP" sz="1000" dirty="0"/>
            </a:p>
          </p:txBody>
        </p:sp>
        <p:sp>
          <p:nvSpPr>
            <p:cNvPr id="71" name="吹き出し: 四角形 70">
              <a:extLst>
                <a:ext uri="{FF2B5EF4-FFF2-40B4-BE49-F238E27FC236}">
                  <a16:creationId xmlns:a16="http://schemas.microsoft.com/office/drawing/2014/main" id="{4EC79F1E-7231-E859-F249-F76123049084}"/>
                </a:ext>
              </a:extLst>
            </p:cNvPr>
            <p:cNvSpPr/>
            <p:nvPr/>
          </p:nvSpPr>
          <p:spPr>
            <a:xfrm>
              <a:off x="6120000" y="3132000"/>
              <a:ext cx="1980000" cy="396000"/>
            </a:xfrm>
            <a:prstGeom prst="wedgeRectCallout">
              <a:avLst>
                <a:gd name="adj1" fmla="val -70892"/>
                <a:gd name="adj2" fmla="val -8242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ja-JP" sz="1000" dirty="0"/>
                <a:t>ENG</a:t>
              </a:r>
              <a:r>
                <a:rPr lang="ja-JP" altLang="en-US" sz="1000" dirty="0"/>
                <a:t>の技術者共有用シートの</a:t>
              </a:r>
              <a:r>
                <a:rPr kumimoji="1" lang="ja-JP" altLang="en-US" sz="1000" dirty="0"/>
                <a:t>顧客名を担当営業に置換する処理。</a:t>
              </a:r>
              <a:endParaRPr kumimoji="1" lang="en-US" altLang="ja-JP" sz="1000" dirty="0"/>
            </a:p>
          </p:txBody>
        </p:sp>
        <p:sp>
          <p:nvSpPr>
            <p:cNvPr id="72" name="吹き出し: 四角形 71">
              <a:extLst>
                <a:ext uri="{FF2B5EF4-FFF2-40B4-BE49-F238E27FC236}">
                  <a16:creationId xmlns:a16="http://schemas.microsoft.com/office/drawing/2014/main" id="{7745225F-4790-E3D6-66E2-5C8DC7DBC413}"/>
                </a:ext>
              </a:extLst>
            </p:cNvPr>
            <p:cNvSpPr/>
            <p:nvPr/>
          </p:nvSpPr>
          <p:spPr>
            <a:xfrm>
              <a:off x="6120000" y="3780000"/>
              <a:ext cx="1980000" cy="396000"/>
            </a:xfrm>
            <a:prstGeom prst="wedgeRectCallout">
              <a:avLst>
                <a:gd name="adj1" fmla="val -71396"/>
                <a:gd name="adj2" fmla="val -10193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ja-JP" altLang="en-US" sz="1000" dirty="0"/>
                <a:t>技術者共有用シートの</a:t>
              </a:r>
              <a:endParaRPr lang="en-US" altLang="ja-JP" sz="1000" dirty="0"/>
            </a:p>
            <a:p>
              <a:pPr algn="l"/>
              <a:r>
                <a:rPr lang="ja-JP" altLang="en-US" sz="1000" dirty="0"/>
                <a:t>分野欄</a:t>
              </a:r>
              <a:r>
                <a:rPr kumimoji="1" lang="ja-JP" altLang="en-US" sz="1000" dirty="0"/>
                <a:t>を削除する処理。</a:t>
              </a:r>
              <a:endParaRPr kumimoji="1" lang="en-US" altLang="ja-JP" sz="1000" dirty="0"/>
            </a:p>
          </p:txBody>
        </p:sp>
        <p:sp>
          <p:nvSpPr>
            <p:cNvPr id="73" name="吹き出し: 四角形 72">
              <a:extLst>
                <a:ext uri="{FF2B5EF4-FFF2-40B4-BE49-F238E27FC236}">
                  <a16:creationId xmlns:a16="http://schemas.microsoft.com/office/drawing/2014/main" id="{B366D9BE-748E-5D3A-DC1F-CBE08813318C}"/>
                </a:ext>
              </a:extLst>
            </p:cNvPr>
            <p:cNvSpPr/>
            <p:nvPr/>
          </p:nvSpPr>
          <p:spPr>
            <a:xfrm>
              <a:off x="6120000" y="4428000"/>
              <a:ext cx="1980000" cy="396000"/>
            </a:xfrm>
            <a:prstGeom prst="wedgeRectCallout">
              <a:avLst>
                <a:gd name="adj1" fmla="val -70525"/>
                <a:gd name="adj2" fmla="val -6290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ja-JP" altLang="en-US" sz="1000" dirty="0"/>
                <a:t>組織図シートの</a:t>
              </a:r>
              <a:r>
                <a:rPr kumimoji="1" lang="en-US" altLang="ja-JP" sz="1000" dirty="0"/>
                <a:t>ENG</a:t>
              </a:r>
              <a:r>
                <a:rPr kumimoji="1" lang="ja-JP" altLang="en-US" sz="1000" dirty="0"/>
                <a:t>を</a:t>
              </a:r>
              <a:endParaRPr kumimoji="1" lang="en-US" altLang="ja-JP" sz="1000" dirty="0"/>
            </a:p>
            <a:p>
              <a:pPr algn="l"/>
              <a:r>
                <a:rPr kumimoji="1" lang="ja-JP" altLang="en-US" sz="1000" dirty="0"/>
                <a:t>顧客名ごとの塊に分割する</a:t>
              </a:r>
              <a:r>
                <a:rPr lang="ja-JP" altLang="en-US" sz="1000" dirty="0"/>
                <a:t>処理。</a:t>
              </a:r>
              <a:endParaRPr kumimoji="1" lang="en-US" altLang="ja-JP" sz="1000" dirty="0"/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CB42E8E3-2A1D-15F5-2115-BE0F04394446}"/>
                </a:ext>
              </a:extLst>
            </p:cNvPr>
            <p:cNvCxnSpPr>
              <a:cxnSpLocks/>
              <a:stCxn id="51" idx="2"/>
              <a:endCxn id="7" idx="6"/>
            </p:cNvCxnSpPr>
            <p:nvPr/>
          </p:nvCxnSpPr>
          <p:spPr>
            <a:xfrm>
              <a:off x="5112000" y="2302031"/>
              <a:ext cx="0" cy="1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50AD5C1D-298A-09A8-2E14-0B7241C8D746}"/>
                </a:ext>
              </a:extLst>
            </p:cNvPr>
            <p:cNvCxnSpPr>
              <a:cxnSpLocks/>
              <a:stCxn id="67" idx="2"/>
              <a:endCxn id="68" idx="6"/>
            </p:cNvCxnSpPr>
            <p:nvPr/>
          </p:nvCxnSpPr>
          <p:spPr>
            <a:xfrm>
              <a:off x="5112000" y="3598031"/>
              <a:ext cx="0" cy="1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32D4EC2-AE6B-C806-D859-A652B4335F05}"/>
                </a:ext>
              </a:extLst>
            </p:cNvPr>
            <p:cNvCxnSpPr>
              <a:cxnSpLocks/>
              <a:stCxn id="68" idx="2"/>
              <a:endCxn id="69" idx="6"/>
            </p:cNvCxnSpPr>
            <p:nvPr/>
          </p:nvCxnSpPr>
          <p:spPr>
            <a:xfrm>
              <a:off x="5112000" y="4246031"/>
              <a:ext cx="0" cy="1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吹き出し: 四角形 57">
              <a:extLst>
                <a:ext uri="{FF2B5EF4-FFF2-40B4-BE49-F238E27FC236}">
                  <a16:creationId xmlns:a16="http://schemas.microsoft.com/office/drawing/2014/main" id="{0B427E2E-7C6B-73C8-0E05-24182E9D75DD}"/>
                </a:ext>
              </a:extLst>
            </p:cNvPr>
            <p:cNvSpPr/>
            <p:nvPr/>
          </p:nvSpPr>
          <p:spPr>
            <a:xfrm>
              <a:off x="8195396" y="632399"/>
              <a:ext cx="3960000" cy="2700000"/>
            </a:xfrm>
            <a:prstGeom prst="wedgeRectCallout">
              <a:avLst>
                <a:gd name="adj1" fmla="val -59509"/>
                <a:gd name="adj2" fmla="val -696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61" name="四角形: 角度付き 60">
              <a:extLst>
                <a:ext uri="{FF2B5EF4-FFF2-40B4-BE49-F238E27FC236}">
                  <a16:creationId xmlns:a16="http://schemas.microsoft.com/office/drawing/2014/main" id="{47F2CFF0-35AC-9C83-4CE6-8E8D34CFA991}"/>
                </a:ext>
              </a:extLst>
            </p:cNvPr>
            <p:cNvSpPr/>
            <p:nvPr/>
          </p:nvSpPr>
          <p:spPr>
            <a:xfrm>
              <a:off x="8254495" y="680025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updateKacho</a:t>
              </a:r>
              <a:endParaRPr kumimoji="1" lang="en-US" altLang="ja-JP" sz="1000" dirty="0"/>
            </a:p>
          </p:txBody>
        </p:sp>
        <p:sp>
          <p:nvSpPr>
            <p:cNvPr id="62" name="吹き出し: 四角形 61">
              <a:extLst>
                <a:ext uri="{FF2B5EF4-FFF2-40B4-BE49-F238E27FC236}">
                  <a16:creationId xmlns:a16="http://schemas.microsoft.com/office/drawing/2014/main" id="{B8035D6E-0E2B-C027-EB15-B9415F7EAF70}"/>
                </a:ext>
              </a:extLst>
            </p:cNvPr>
            <p:cNvSpPr/>
            <p:nvPr/>
          </p:nvSpPr>
          <p:spPr>
            <a:xfrm>
              <a:off x="9753593" y="716025"/>
              <a:ext cx="2376000" cy="396000"/>
            </a:xfrm>
            <a:prstGeom prst="wedgeRectCallout">
              <a:avLst>
                <a:gd name="adj1" fmla="val -60062"/>
                <a:gd name="adj2" fmla="val -1137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ja-JP" altLang="en-US" sz="1000" dirty="0"/>
                <a:t>基本情報テーブルから</a:t>
              </a:r>
              <a:endParaRPr lang="en-US" altLang="ja-JP" sz="1000" dirty="0"/>
            </a:p>
            <a:p>
              <a:pPr algn="l"/>
              <a:r>
                <a:rPr lang="ja-JP" altLang="en-US" sz="1000" dirty="0"/>
                <a:t>組織図シートの課長欄を更新する処理。</a:t>
              </a:r>
              <a:endParaRPr kumimoji="1" lang="en-US" altLang="ja-JP" sz="1000" dirty="0"/>
            </a:p>
          </p:txBody>
        </p:sp>
        <p:sp>
          <p:nvSpPr>
            <p:cNvPr id="83" name="四角形: 角度付き 82">
              <a:extLst>
                <a:ext uri="{FF2B5EF4-FFF2-40B4-BE49-F238E27FC236}">
                  <a16:creationId xmlns:a16="http://schemas.microsoft.com/office/drawing/2014/main" id="{3A07DADB-B1D8-5A6C-14BA-32773215662F}"/>
                </a:ext>
              </a:extLst>
            </p:cNvPr>
            <p:cNvSpPr/>
            <p:nvPr/>
          </p:nvSpPr>
          <p:spPr>
            <a:xfrm>
              <a:off x="8254495" y="1391941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updateTeam</a:t>
              </a:r>
              <a:endParaRPr kumimoji="1" lang="en-US" altLang="ja-JP" sz="1000" dirty="0"/>
            </a:p>
          </p:txBody>
        </p:sp>
        <p:sp>
          <p:nvSpPr>
            <p:cNvPr id="84" name="四角形: 角度付き 83">
              <a:extLst>
                <a:ext uri="{FF2B5EF4-FFF2-40B4-BE49-F238E27FC236}">
                  <a16:creationId xmlns:a16="http://schemas.microsoft.com/office/drawing/2014/main" id="{89522241-0628-2E04-504A-B2872C43E6AC}"/>
                </a:ext>
              </a:extLst>
            </p:cNvPr>
            <p:cNvSpPr/>
            <p:nvPr/>
          </p:nvSpPr>
          <p:spPr>
            <a:xfrm>
              <a:off x="8254495" y="2102519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updateTL</a:t>
              </a:r>
              <a:endParaRPr kumimoji="1" lang="en-US" altLang="ja-JP" sz="1000" dirty="0"/>
            </a:p>
          </p:txBody>
        </p:sp>
        <p:sp>
          <p:nvSpPr>
            <p:cNvPr id="86" name="四角形: 角度付き 85">
              <a:extLst>
                <a:ext uri="{FF2B5EF4-FFF2-40B4-BE49-F238E27FC236}">
                  <a16:creationId xmlns:a16="http://schemas.microsoft.com/office/drawing/2014/main" id="{FD4605CC-5990-0F85-6A77-5379797EFF8E}"/>
                </a:ext>
              </a:extLst>
            </p:cNvPr>
            <p:cNvSpPr/>
            <p:nvPr/>
          </p:nvSpPr>
          <p:spPr>
            <a:xfrm>
              <a:off x="8254495" y="2823416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updateSL_GL</a:t>
              </a:r>
              <a:endParaRPr kumimoji="1" lang="en-US" altLang="ja-JP" sz="1000" dirty="0"/>
            </a:p>
          </p:txBody>
        </p:sp>
        <p:sp>
          <p:nvSpPr>
            <p:cNvPr id="87" name="吹き出し: 四角形 86">
              <a:extLst>
                <a:ext uri="{FF2B5EF4-FFF2-40B4-BE49-F238E27FC236}">
                  <a16:creationId xmlns:a16="http://schemas.microsoft.com/office/drawing/2014/main" id="{6408E718-D763-1767-21D5-391F9C1F5651}"/>
                </a:ext>
              </a:extLst>
            </p:cNvPr>
            <p:cNvSpPr/>
            <p:nvPr/>
          </p:nvSpPr>
          <p:spPr>
            <a:xfrm>
              <a:off x="9753593" y="1428911"/>
              <a:ext cx="2376000" cy="396000"/>
            </a:xfrm>
            <a:prstGeom prst="wedgeRectCallout">
              <a:avLst>
                <a:gd name="adj1" fmla="val -56454"/>
                <a:gd name="adj2" fmla="val -5948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ja-JP" altLang="en-US" sz="1000" dirty="0"/>
                <a:t>要員シートのチームテーブルから</a:t>
              </a:r>
              <a:endParaRPr lang="en-US" altLang="ja-JP" sz="1000" dirty="0"/>
            </a:p>
            <a:p>
              <a:pPr algn="l"/>
              <a:r>
                <a:rPr lang="ja-JP" altLang="en-US" sz="1000" dirty="0"/>
                <a:t>組織図シートのチームを更新する処理。</a:t>
              </a:r>
              <a:endParaRPr kumimoji="1" lang="en-US" altLang="ja-JP" sz="1000" dirty="0"/>
            </a:p>
          </p:txBody>
        </p:sp>
        <p:sp>
          <p:nvSpPr>
            <p:cNvPr id="88" name="吹き出し: 四角形 87">
              <a:extLst>
                <a:ext uri="{FF2B5EF4-FFF2-40B4-BE49-F238E27FC236}">
                  <a16:creationId xmlns:a16="http://schemas.microsoft.com/office/drawing/2014/main" id="{C0150EC3-6332-CA4F-D2C9-39173C0EA014}"/>
                </a:ext>
              </a:extLst>
            </p:cNvPr>
            <p:cNvSpPr/>
            <p:nvPr/>
          </p:nvSpPr>
          <p:spPr>
            <a:xfrm>
              <a:off x="9753593" y="2134425"/>
              <a:ext cx="2376000" cy="396000"/>
            </a:xfrm>
            <a:prstGeom prst="wedgeRectCallout">
              <a:avLst>
                <a:gd name="adj1" fmla="val -56454"/>
                <a:gd name="adj2" fmla="val -5948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ja-JP" altLang="en-US" sz="1000" dirty="0"/>
                <a:t>基本情報テーブルから</a:t>
              </a:r>
              <a:endParaRPr lang="en-US" altLang="ja-JP" sz="1000" dirty="0"/>
            </a:p>
            <a:p>
              <a:pPr algn="l"/>
              <a:r>
                <a:rPr lang="ja-JP" altLang="en-US" sz="1000" dirty="0"/>
                <a:t>組織図シートの</a:t>
              </a:r>
              <a:r>
                <a:rPr lang="en-US" altLang="ja-JP" sz="1000" dirty="0"/>
                <a:t>TL</a:t>
              </a:r>
              <a:r>
                <a:rPr lang="ja-JP" altLang="en-US" sz="1000" dirty="0"/>
                <a:t>欄を更新する処理。</a:t>
              </a:r>
              <a:endParaRPr kumimoji="1" lang="en-US" altLang="ja-JP" sz="1000" dirty="0"/>
            </a:p>
          </p:txBody>
        </p:sp>
        <p:sp>
          <p:nvSpPr>
            <p:cNvPr id="89" name="吹き出し: 四角形 88">
              <a:extLst>
                <a:ext uri="{FF2B5EF4-FFF2-40B4-BE49-F238E27FC236}">
                  <a16:creationId xmlns:a16="http://schemas.microsoft.com/office/drawing/2014/main" id="{522DA584-E242-61E6-71EA-D1C8D0DD4E74}"/>
                </a:ext>
              </a:extLst>
            </p:cNvPr>
            <p:cNvSpPr/>
            <p:nvPr/>
          </p:nvSpPr>
          <p:spPr>
            <a:xfrm>
              <a:off x="9753593" y="2859195"/>
              <a:ext cx="2376000" cy="396000"/>
            </a:xfrm>
            <a:prstGeom prst="wedgeRectCallout">
              <a:avLst>
                <a:gd name="adj1" fmla="val -56454"/>
                <a:gd name="adj2" fmla="val -5948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ja-JP" altLang="en-US" sz="1000" dirty="0"/>
                <a:t>基本情報テーブルから組織図シートの</a:t>
              </a:r>
              <a:endParaRPr lang="en-US" altLang="ja-JP" sz="1000" dirty="0"/>
            </a:p>
            <a:p>
              <a:pPr algn="l"/>
              <a:r>
                <a:rPr lang="en-US" altLang="ja-JP" sz="1000" dirty="0"/>
                <a:t>SL/GL</a:t>
              </a:r>
              <a:r>
                <a:rPr lang="ja-JP" altLang="en-US" sz="1000" dirty="0"/>
                <a:t>欄を更新する処理。</a:t>
              </a:r>
              <a:endParaRPr kumimoji="1" lang="en-US" altLang="ja-JP" sz="1000" dirty="0"/>
            </a:p>
          </p:txBody>
        </p:sp>
        <p:sp>
          <p:nvSpPr>
            <p:cNvPr id="90" name="吹き出し: 四角形 89">
              <a:extLst>
                <a:ext uri="{FF2B5EF4-FFF2-40B4-BE49-F238E27FC236}">
                  <a16:creationId xmlns:a16="http://schemas.microsoft.com/office/drawing/2014/main" id="{B1D667DA-9536-7A11-2EC9-192BA241FFFA}"/>
                </a:ext>
              </a:extLst>
            </p:cNvPr>
            <p:cNvSpPr/>
            <p:nvPr/>
          </p:nvSpPr>
          <p:spPr>
            <a:xfrm>
              <a:off x="8195396" y="3677688"/>
              <a:ext cx="3960000" cy="576000"/>
            </a:xfrm>
            <a:prstGeom prst="wedgeRectCallout">
              <a:avLst>
                <a:gd name="adj1" fmla="val -54136"/>
                <a:gd name="adj2" fmla="val -10144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91" name="四角形: 角度付き 90">
              <a:extLst>
                <a:ext uri="{FF2B5EF4-FFF2-40B4-BE49-F238E27FC236}">
                  <a16:creationId xmlns:a16="http://schemas.microsoft.com/office/drawing/2014/main" id="{CB02CF5E-E824-F783-18BB-47CE2F653085}"/>
                </a:ext>
              </a:extLst>
            </p:cNvPr>
            <p:cNvSpPr/>
            <p:nvPr/>
          </p:nvSpPr>
          <p:spPr>
            <a:xfrm>
              <a:off x="8254495" y="3725314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shiftDown</a:t>
              </a:r>
              <a:endParaRPr kumimoji="1" lang="en-US" altLang="ja-JP" sz="1000" dirty="0"/>
            </a:p>
          </p:txBody>
        </p:sp>
        <p:sp>
          <p:nvSpPr>
            <p:cNvPr id="93" name="吹き出し: 四角形 92">
              <a:extLst>
                <a:ext uri="{FF2B5EF4-FFF2-40B4-BE49-F238E27FC236}">
                  <a16:creationId xmlns:a16="http://schemas.microsoft.com/office/drawing/2014/main" id="{4E8CAD7B-A2DB-7A8C-BAF6-4BAB9FCE1D1A}"/>
                </a:ext>
              </a:extLst>
            </p:cNvPr>
            <p:cNvSpPr/>
            <p:nvPr/>
          </p:nvSpPr>
          <p:spPr>
            <a:xfrm>
              <a:off x="9753593" y="3767688"/>
              <a:ext cx="2376000" cy="396000"/>
            </a:xfrm>
            <a:prstGeom prst="wedgeRectCallout">
              <a:avLst>
                <a:gd name="adj1" fmla="val -56454"/>
                <a:gd name="adj2" fmla="val -5948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ja-JP" altLang="en-US" sz="1000" dirty="0"/>
                <a:t>リーダーの技術者共有用シートの</a:t>
              </a:r>
              <a:endParaRPr lang="en-US" altLang="ja-JP" sz="1000" dirty="0"/>
            </a:p>
            <a:p>
              <a:pPr algn="l"/>
              <a:r>
                <a:rPr kumimoji="1" lang="ja-JP" altLang="en-US" sz="1000" dirty="0"/>
                <a:t>顧客名を担当営業に置換する処理。</a:t>
              </a:r>
              <a:endParaRPr kumimoji="1" lang="en-US" altLang="ja-JP" sz="1000" dirty="0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B6FCDF4D-9D49-7772-0E0E-F52716F2DF5C}"/>
                </a:ext>
              </a:extLst>
            </p:cNvPr>
            <p:cNvCxnSpPr>
              <a:cxnSpLocks/>
              <a:stCxn id="61" idx="2"/>
              <a:endCxn id="83" idx="6"/>
            </p:cNvCxnSpPr>
            <p:nvPr/>
          </p:nvCxnSpPr>
          <p:spPr>
            <a:xfrm>
              <a:off x="8974495" y="1148025"/>
              <a:ext cx="0" cy="243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E6237B2C-9349-8D6E-4341-1BF9BFFB9341}"/>
                </a:ext>
              </a:extLst>
            </p:cNvPr>
            <p:cNvCxnSpPr>
              <a:cxnSpLocks/>
              <a:stCxn id="83" idx="2"/>
              <a:endCxn id="84" idx="6"/>
            </p:cNvCxnSpPr>
            <p:nvPr/>
          </p:nvCxnSpPr>
          <p:spPr>
            <a:xfrm>
              <a:off x="8974495" y="1859941"/>
              <a:ext cx="0" cy="2425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1DC5F21C-ADFF-1242-0119-55BDB2C15BA5}"/>
                </a:ext>
              </a:extLst>
            </p:cNvPr>
            <p:cNvCxnSpPr>
              <a:cxnSpLocks/>
              <a:stCxn id="84" idx="2"/>
              <a:endCxn id="86" idx="6"/>
            </p:cNvCxnSpPr>
            <p:nvPr/>
          </p:nvCxnSpPr>
          <p:spPr>
            <a:xfrm>
              <a:off x="8974495" y="2570519"/>
              <a:ext cx="0" cy="2528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314CF481-B7D2-3E07-A81B-56BA8F1CBF1D}"/>
                </a:ext>
              </a:extLst>
            </p:cNvPr>
            <p:cNvSpPr/>
            <p:nvPr/>
          </p:nvSpPr>
          <p:spPr>
            <a:xfrm>
              <a:off x="0" y="5162932"/>
              <a:ext cx="3960000" cy="16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08" name="フローチャート: 処理 107">
              <a:extLst>
                <a:ext uri="{FF2B5EF4-FFF2-40B4-BE49-F238E27FC236}">
                  <a16:creationId xmlns:a16="http://schemas.microsoft.com/office/drawing/2014/main" id="{D277C7A5-E2F6-15AA-913B-0C3A11839249}"/>
                </a:ext>
              </a:extLst>
            </p:cNvPr>
            <p:cNvSpPr/>
            <p:nvPr/>
          </p:nvSpPr>
          <p:spPr>
            <a:xfrm>
              <a:off x="0" y="5167634"/>
              <a:ext cx="2484000" cy="4680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その他の定義した関数</a:t>
              </a:r>
              <a:endParaRPr kumimoji="1" lang="en-US" altLang="ja-JP" dirty="0"/>
            </a:p>
          </p:txBody>
        </p:sp>
        <p:sp>
          <p:nvSpPr>
            <p:cNvPr id="109" name="四角形: 角度付き 108">
              <a:extLst>
                <a:ext uri="{FF2B5EF4-FFF2-40B4-BE49-F238E27FC236}">
                  <a16:creationId xmlns:a16="http://schemas.microsoft.com/office/drawing/2014/main" id="{12DC729B-6157-4190-3872-22A3E5BB3ECA}"/>
                </a:ext>
              </a:extLst>
            </p:cNvPr>
            <p:cNvSpPr/>
            <p:nvPr/>
          </p:nvSpPr>
          <p:spPr>
            <a:xfrm>
              <a:off x="227625" y="5675549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err="1"/>
                <a:t>checkExistSheet</a:t>
              </a:r>
              <a:endParaRPr kumimoji="1" lang="en-US" altLang="ja-JP" sz="1000" dirty="0"/>
            </a:p>
          </p:txBody>
        </p:sp>
        <p:sp>
          <p:nvSpPr>
            <p:cNvPr id="110" name="四角形: 角度付き 109">
              <a:extLst>
                <a:ext uri="{FF2B5EF4-FFF2-40B4-BE49-F238E27FC236}">
                  <a16:creationId xmlns:a16="http://schemas.microsoft.com/office/drawing/2014/main" id="{5FE5036E-CC62-AEF3-50F5-987A18EF0FBA}"/>
                </a:ext>
              </a:extLst>
            </p:cNvPr>
            <p:cNvSpPr/>
            <p:nvPr/>
          </p:nvSpPr>
          <p:spPr>
            <a:xfrm>
              <a:off x="227625" y="6226590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ZeroToSpace</a:t>
              </a:r>
              <a:endParaRPr kumimoji="1" lang="en-US" altLang="ja-JP" sz="1000" dirty="0"/>
            </a:p>
          </p:txBody>
        </p:sp>
        <p:sp>
          <p:nvSpPr>
            <p:cNvPr id="111" name="吹き出し: 四角形 110">
              <a:extLst>
                <a:ext uri="{FF2B5EF4-FFF2-40B4-BE49-F238E27FC236}">
                  <a16:creationId xmlns:a16="http://schemas.microsoft.com/office/drawing/2014/main" id="{334F120D-74CD-5E4A-1B51-4AA6EA89AE73}"/>
                </a:ext>
              </a:extLst>
            </p:cNvPr>
            <p:cNvSpPr/>
            <p:nvPr/>
          </p:nvSpPr>
          <p:spPr>
            <a:xfrm>
              <a:off x="1751812" y="5670145"/>
              <a:ext cx="2160000" cy="396000"/>
            </a:xfrm>
            <a:prstGeom prst="wedgeRectCallout">
              <a:avLst>
                <a:gd name="adj1" fmla="val -56123"/>
                <a:gd name="adj2" fmla="val -3542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1000" dirty="0"/>
                <a:t>Excel</a:t>
              </a:r>
              <a:r>
                <a:rPr kumimoji="1" lang="ja-JP" altLang="en-US" sz="1000" dirty="0"/>
                <a:t>ブックの中に</a:t>
              </a:r>
              <a:r>
                <a:rPr lang="ja-JP" altLang="en-US" sz="1000" dirty="0"/>
                <a:t>要員シートが存在するかチェックする処理。</a:t>
              </a:r>
              <a:endParaRPr kumimoji="1" lang="en-US" altLang="ja-JP" sz="1000" dirty="0"/>
            </a:p>
          </p:txBody>
        </p:sp>
        <p:sp>
          <p:nvSpPr>
            <p:cNvPr id="112" name="吹き出し: 四角形 111">
              <a:extLst>
                <a:ext uri="{FF2B5EF4-FFF2-40B4-BE49-F238E27FC236}">
                  <a16:creationId xmlns:a16="http://schemas.microsoft.com/office/drawing/2014/main" id="{F7E1007F-7F2B-12CC-C4E0-45484381A93C}"/>
                </a:ext>
              </a:extLst>
            </p:cNvPr>
            <p:cNvSpPr/>
            <p:nvPr/>
          </p:nvSpPr>
          <p:spPr>
            <a:xfrm>
              <a:off x="1751812" y="6224932"/>
              <a:ext cx="2160000" cy="252000"/>
            </a:xfrm>
            <a:prstGeom prst="wedgeRectCallout">
              <a:avLst>
                <a:gd name="adj1" fmla="val -56123"/>
                <a:gd name="adj2" fmla="val -3542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ja-JP" altLang="en-US" sz="1000" dirty="0"/>
                <a:t>引数が</a:t>
              </a:r>
              <a:r>
                <a:rPr lang="en-US" altLang="ja-JP" sz="1000" dirty="0"/>
                <a:t>0</a:t>
              </a:r>
              <a:r>
                <a:rPr lang="ja-JP" altLang="en-US" sz="1000" dirty="0"/>
                <a:t>なら</a:t>
              </a:r>
              <a:r>
                <a:rPr lang="en-US" altLang="ja-JP" sz="1000" dirty="0"/>
                <a:t>Empty</a:t>
              </a:r>
              <a:r>
                <a:rPr lang="ja-JP" altLang="en-US" sz="1000" dirty="0"/>
                <a:t>に置換する処理。</a:t>
              </a:r>
              <a:endParaRPr lang="en-US" altLang="ja-JP" sz="1000" dirty="0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8DF24E5-6077-0E4E-53D3-5F99AE74C950}"/>
                </a:ext>
              </a:extLst>
            </p:cNvPr>
            <p:cNvSpPr/>
            <p:nvPr/>
          </p:nvSpPr>
          <p:spPr>
            <a:xfrm>
              <a:off x="7512000" y="5162932"/>
              <a:ext cx="4680000" cy="1152000"/>
            </a:xfrm>
            <a:prstGeom prst="rect">
              <a:avLst/>
            </a:prstGeom>
            <a:solidFill>
              <a:srgbClr val="CAEEFB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000" dirty="0">
                  <a:solidFill>
                    <a:schemeClr val="tx1"/>
                  </a:solidFill>
                </a:rPr>
                <a:t>以下については、ごく単純な処理のためフローチャートを割愛します。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　・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screen_control_start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関数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　・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screen_control_end</a:t>
              </a:r>
              <a:r>
                <a:rPr lang="ja-JP" altLang="en-US" sz="1000" dirty="0">
                  <a:solidFill>
                    <a:schemeClr val="tx1"/>
                  </a:solidFill>
                </a:rPr>
                <a:t>関数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　・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updateKacho</a:t>
              </a:r>
              <a:r>
                <a:rPr lang="ja-JP" altLang="en-US" sz="1000" dirty="0">
                  <a:solidFill>
                    <a:schemeClr val="tx1"/>
                  </a:solidFill>
                </a:rPr>
                <a:t>関数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　・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checkExistSheet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関数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　・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ZeroToSpace</a:t>
              </a:r>
              <a:r>
                <a:rPr lang="ja-JP" altLang="en-US" sz="1000" dirty="0">
                  <a:solidFill>
                    <a:schemeClr val="tx1"/>
                  </a:solidFill>
                </a:rPr>
                <a:t>関数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　・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leaveSalesBlank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関数</a:t>
              </a:r>
            </a:p>
          </p:txBody>
        </p:sp>
        <p:sp>
          <p:nvSpPr>
            <p:cNvPr id="7" name="四角形: 角度付き 6">
              <a:extLst>
                <a:ext uri="{FF2B5EF4-FFF2-40B4-BE49-F238E27FC236}">
                  <a16:creationId xmlns:a16="http://schemas.microsoft.com/office/drawing/2014/main" id="{7EE2DA62-3F11-0DAC-234C-901DEB3ACD7E}"/>
                </a:ext>
              </a:extLst>
            </p:cNvPr>
            <p:cNvSpPr/>
            <p:nvPr/>
          </p:nvSpPr>
          <p:spPr>
            <a:xfrm>
              <a:off x="4392000" y="2482031"/>
              <a:ext cx="1440000" cy="468000"/>
            </a:xfrm>
            <a:prstGeom prst="beve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leaveSalesBlank</a:t>
              </a:r>
              <a:endParaRPr kumimoji="1" lang="en-US" altLang="ja-JP" sz="1000" dirty="0"/>
            </a:p>
          </p:txBody>
        </p:sp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668866BD-6107-89E8-99C0-695A2161AD68}"/>
                </a:ext>
              </a:extLst>
            </p:cNvPr>
            <p:cNvSpPr/>
            <p:nvPr/>
          </p:nvSpPr>
          <p:spPr>
            <a:xfrm>
              <a:off x="6120000" y="2484000"/>
              <a:ext cx="1980000" cy="396000"/>
            </a:xfrm>
            <a:prstGeom prst="wedgeRectCallout">
              <a:avLst>
                <a:gd name="adj1" fmla="val -68322"/>
                <a:gd name="adj2" fmla="val -7899"/>
              </a:avLst>
            </a:prstGeom>
            <a:solidFill>
              <a:srgbClr val="FFFF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ja-JP" altLang="en-US" sz="1000" dirty="0"/>
                <a:t>顧客名が</a:t>
              </a:r>
              <a:r>
                <a:rPr lang="en-US" altLang="ja-JP" sz="1000" dirty="0"/>
                <a:t>Empty</a:t>
              </a:r>
              <a:r>
                <a:rPr lang="ja-JP" altLang="en-US" sz="1000" dirty="0"/>
                <a:t>なら担当営業も</a:t>
              </a:r>
              <a:r>
                <a:rPr lang="en-US" altLang="ja-JP" sz="1000" dirty="0"/>
                <a:t>Empty</a:t>
              </a:r>
              <a:r>
                <a:rPr lang="ja-JP" altLang="en-US" sz="1000" dirty="0"/>
                <a:t>にする処理。</a:t>
              </a:r>
              <a:endParaRPr lang="en-US" altLang="ja-JP" sz="1000" dirty="0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DEC7181-558C-D010-A925-832722EDB5A1}"/>
                </a:ext>
              </a:extLst>
            </p:cNvPr>
            <p:cNvCxnSpPr>
              <a:cxnSpLocks/>
              <a:stCxn id="7" idx="2"/>
              <a:endCxn id="67" idx="6"/>
            </p:cNvCxnSpPr>
            <p:nvPr/>
          </p:nvCxnSpPr>
          <p:spPr>
            <a:xfrm>
              <a:off x="5112000" y="2950031"/>
              <a:ext cx="0" cy="1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03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315</Words>
  <Application>Microsoft Office PowerPoint</Application>
  <PresentationFormat>ワイド画面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外山　太聖</dc:creator>
  <cp:lastModifiedBy>外山　太聖</cp:lastModifiedBy>
  <cp:revision>1</cp:revision>
  <dcterms:created xsi:type="dcterms:W3CDTF">2025-06-11T02:37:38Z</dcterms:created>
  <dcterms:modified xsi:type="dcterms:W3CDTF">2025-06-11T02:39:24Z</dcterms:modified>
</cp:coreProperties>
</file>