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ed8c3e76b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3ed8c3e76b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ed8c3e76b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ed8c3e76b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3ed8c3e76b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3ed8c3e76b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3ed8c3e76b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3ed8c3e76b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3ed8c3e76b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3ed8c3e76b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3ed8c3e76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3ed8c3e76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3ed8c3e76b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3ed8c3e76b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touringplans.com/walt-disney-world/crowd-calendar#DataSe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Time of Magic Presentation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Look at Disney Wait Times Data</a:t>
            </a:r>
            <a:endParaRPr/>
          </a:p>
        </p:txBody>
      </p:sp>
      <p:sp>
        <p:nvSpPr>
          <p:cNvPr id="284" name="Google Shape;284;p14"/>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selected Disney Wait Times as the topic for our presentation.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 chose to look at DisneyWorld data regarding wait times to draw correlations between wait times and specific conditions such as average temperature and local schools in session.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Description of Data Sources</a:t>
            </a:r>
            <a:endParaRPr/>
          </a:p>
        </p:txBody>
      </p:sp>
      <p:sp>
        <p:nvSpPr>
          <p:cNvPr id="290" name="Google Shape;290;p15"/>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Ride specific data, weather data, and school data are gathered from </a:t>
            </a:r>
            <a:r>
              <a:rPr lang="en">
                <a:solidFill>
                  <a:srgbClr val="24292F"/>
                </a:solidFill>
                <a:highlight>
                  <a:srgbClr val="FFFFFF"/>
                </a:highlight>
              </a:rPr>
              <a:t>TouringPlans.com. TouringPlans.com is a trip planning tool that makes their source data publicly available.</a:t>
            </a:r>
            <a:endParaRPr>
              <a:solidFill>
                <a:srgbClr val="24292F"/>
              </a:solidFill>
              <a:highlight>
                <a:srgbClr val="FFFFFF"/>
              </a:highlight>
            </a:endParaRPr>
          </a:p>
          <a:p>
            <a:pPr indent="-311150" lvl="0" marL="457200" rtl="0" algn="l">
              <a:spcBef>
                <a:spcPts val="1200"/>
              </a:spcBef>
              <a:spcAft>
                <a:spcPts val="0"/>
              </a:spcAft>
              <a:buClr>
                <a:srgbClr val="24292F"/>
              </a:buClr>
              <a:buSzPts val="1300"/>
              <a:buChar char="●"/>
            </a:pPr>
            <a:r>
              <a:rPr lang="en">
                <a:solidFill>
                  <a:srgbClr val="24292F"/>
                </a:solidFill>
                <a:highlight>
                  <a:srgbClr val="FFFFFF"/>
                </a:highlight>
              </a:rPr>
              <a:t>7 Dwarfs Train</a:t>
            </a:r>
            <a:endParaRPr>
              <a:solidFill>
                <a:srgbClr val="24292F"/>
              </a:solidFill>
              <a:highlight>
                <a:srgbClr val="FFFFFF"/>
              </a:highlight>
            </a:endParaRPr>
          </a:p>
          <a:p>
            <a:pPr indent="-311150" lvl="0" marL="457200" rtl="0" algn="l">
              <a:spcBef>
                <a:spcPts val="0"/>
              </a:spcBef>
              <a:spcAft>
                <a:spcPts val="0"/>
              </a:spcAft>
              <a:buClr>
                <a:srgbClr val="24292F"/>
              </a:buClr>
              <a:buSzPts val="1300"/>
              <a:buChar char="●"/>
            </a:pPr>
            <a:r>
              <a:rPr lang="en">
                <a:solidFill>
                  <a:srgbClr val="24292F"/>
                </a:solidFill>
                <a:highlight>
                  <a:srgbClr val="FFFFFF"/>
                </a:highlight>
              </a:rPr>
              <a:t>Big Thunder Mountain</a:t>
            </a:r>
            <a:endParaRPr>
              <a:solidFill>
                <a:srgbClr val="24292F"/>
              </a:solidFill>
              <a:highlight>
                <a:srgbClr val="FFFFFF"/>
              </a:highlight>
            </a:endParaRPr>
          </a:p>
          <a:p>
            <a:pPr indent="-311150" lvl="0" marL="457200" rtl="0" algn="l">
              <a:spcBef>
                <a:spcPts val="0"/>
              </a:spcBef>
              <a:spcAft>
                <a:spcPts val="0"/>
              </a:spcAft>
              <a:buClr>
                <a:srgbClr val="24292F"/>
              </a:buClr>
              <a:buSzPts val="1300"/>
              <a:buChar char="●"/>
            </a:pPr>
            <a:r>
              <a:rPr lang="en">
                <a:solidFill>
                  <a:srgbClr val="24292F"/>
                </a:solidFill>
                <a:highlight>
                  <a:srgbClr val="FFFFFF"/>
                </a:highlight>
              </a:rPr>
              <a:t>Haunted Mansion</a:t>
            </a:r>
            <a:endParaRPr>
              <a:solidFill>
                <a:srgbClr val="24292F"/>
              </a:solidFill>
              <a:highlight>
                <a:srgbClr val="FFFFFF"/>
              </a:highlight>
            </a:endParaRPr>
          </a:p>
          <a:p>
            <a:pPr indent="-311150" lvl="0" marL="457200" rtl="0" algn="l">
              <a:spcBef>
                <a:spcPts val="0"/>
              </a:spcBef>
              <a:spcAft>
                <a:spcPts val="0"/>
              </a:spcAft>
              <a:buClr>
                <a:srgbClr val="24292F"/>
              </a:buClr>
              <a:buSzPts val="1300"/>
              <a:buChar char="●"/>
            </a:pPr>
            <a:r>
              <a:rPr lang="en">
                <a:solidFill>
                  <a:srgbClr val="24292F"/>
                </a:solidFill>
                <a:highlight>
                  <a:srgbClr val="FFFFFF"/>
                </a:highlight>
              </a:rPr>
              <a:t>It’s A Small World</a:t>
            </a:r>
            <a:endParaRPr>
              <a:solidFill>
                <a:srgbClr val="24292F"/>
              </a:solidFill>
              <a:highlight>
                <a:srgbClr val="FFFFFF"/>
              </a:highlight>
            </a:endParaRPr>
          </a:p>
          <a:p>
            <a:pPr indent="-311150" lvl="0" marL="457200" rtl="0" algn="l">
              <a:spcBef>
                <a:spcPts val="0"/>
              </a:spcBef>
              <a:spcAft>
                <a:spcPts val="0"/>
              </a:spcAft>
              <a:buClr>
                <a:srgbClr val="24292F"/>
              </a:buClr>
              <a:buSzPts val="1300"/>
              <a:buChar char="●"/>
            </a:pPr>
            <a:r>
              <a:rPr lang="en">
                <a:solidFill>
                  <a:srgbClr val="24292F"/>
                </a:solidFill>
                <a:highlight>
                  <a:srgbClr val="FFFFFF"/>
                </a:highlight>
              </a:rPr>
              <a:t>Peter Pan’s Flight</a:t>
            </a:r>
            <a:endParaRPr>
              <a:solidFill>
                <a:srgbClr val="24292F"/>
              </a:solidFill>
              <a:highlight>
                <a:srgbClr val="FFFFFF"/>
              </a:highlight>
            </a:endParaRPr>
          </a:p>
          <a:p>
            <a:pPr indent="-311150" lvl="0" marL="457200" rtl="0" algn="l">
              <a:spcBef>
                <a:spcPts val="0"/>
              </a:spcBef>
              <a:spcAft>
                <a:spcPts val="0"/>
              </a:spcAft>
              <a:buClr>
                <a:srgbClr val="24292F"/>
              </a:buClr>
              <a:buSzPts val="1300"/>
              <a:buChar char="●"/>
            </a:pPr>
            <a:r>
              <a:rPr lang="en">
                <a:solidFill>
                  <a:srgbClr val="24292F"/>
                </a:solidFill>
                <a:highlight>
                  <a:srgbClr val="FFFFFF"/>
                </a:highlight>
              </a:rPr>
              <a:t>Pirates of the Caribbean</a:t>
            </a:r>
            <a:endParaRPr>
              <a:solidFill>
                <a:srgbClr val="24292F"/>
              </a:solidFill>
              <a:highlight>
                <a:srgbClr val="FFFFFF"/>
              </a:highlight>
            </a:endParaRPr>
          </a:p>
          <a:p>
            <a:pPr indent="-311150" lvl="0" marL="457200" rtl="0" algn="l">
              <a:spcBef>
                <a:spcPts val="0"/>
              </a:spcBef>
              <a:spcAft>
                <a:spcPts val="0"/>
              </a:spcAft>
              <a:buClr>
                <a:srgbClr val="24292F"/>
              </a:buClr>
              <a:buSzPts val="1300"/>
              <a:buChar char="●"/>
            </a:pPr>
            <a:r>
              <a:rPr lang="en">
                <a:solidFill>
                  <a:srgbClr val="24292F"/>
                </a:solidFill>
                <a:highlight>
                  <a:srgbClr val="FFFFFF"/>
                </a:highlight>
              </a:rPr>
              <a:t>Space Mountain</a:t>
            </a:r>
            <a:endParaRPr>
              <a:solidFill>
                <a:srgbClr val="24292F"/>
              </a:solidFill>
              <a:highlight>
                <a:srgbClr val="FFFFFF"/>
              </a:highlight>
            </a:endParaRPr>
          </a:p>
          <a:p>
            <a:pPr indent="-311150" lvl="0" marL="457200" rtl="0" algn="l">
              <a:spcBef>
                <a:spcPts val="0"/>
              </a:spcBef>
              <a:spcAft>
                <a:spcPts val="0"/>
              </a:spcAft>
              <a:buClr>
                <a:srgbClr val="24292F"/>
              </a:buClr>
              <a:buSzPts val="1300"/>
              <a:buChar char="●"/>
            </a:pPr>
            <a:r>
              <a:rPr lang="en">
                <a:solidFill>
                  <a:srgbClr val="24292F"/>
                </a:solidFill>
                <a:highlight>
                  <a:srgbClr val="FFFFFF"/>
                </a:highlight>
              </a:rPr>
              <a:t>Splash Mountain</a:t>
            </a:r>
            <a:endParaRPr>
              <a:solidFill>
                <a:srgbClr val="24292F"/>
              </a:solidFill>
              <a:highlight>
                <a:srgbClr val="FFFFFF"/>
              </a:highlight>
            </a:endParaRPr>
          </a:p>
          <a:p>
            <a:pPr indent="0" lvl="0" marL="0" rtl="0" algn="l">
              <a:spcBef>
                <a:spcPts val="1200"/>
              </a:spcBef>
              <a:spcAft>
                <a:spcPts val="0"/>
              </a:spcAft>
              <a:buNone/>
            </a:pPr>
            <a:r>
              <a:rPr lang="en">
                <a:solidFill>
                  <a:srgbClr val="24292F"/>
                </a:solidFill>
                <a:highlight>
                  <a:srgbClr val="FFFFFF"/>
                </a:highlight>
              </a:rPr>
              <a:t>Resources: </a:t>
            </a:r>
            <a:r>
              <a:rPr lang="en" sz="1200" u="sng">
                <a:solidFill>
                  <a:schemeClr val="hlink"/>
                </a:solidFill>
                <a:highlight>
                  <a:srgbClr val="FFFFFF"/>
                </a:highlight>
                <a:latin typeface="Arial"/>
                <a:ea typeface="Arial"/>
                <a:cs typeface="Arial"/>
                <a:sym typeface="Arial"/>
                <a:hlinkClick r:id="rId3"/>
              </a:rPr>
              <a:t>https://touringplans.com/walt-disney-world/crowd-calendar#DataSets</a:t>
            </a:r>
            <a:r>
              <a:rPr lang="en" sz="1200">
                <a:solidFill>
                  <a:srgbClr val="24292F"/>
                </a:solidFill>
                <a:highlight>
                  <a:srgbClr val="FFFFFF"/>
                </a:highlight>
                <a:latin typeface="Arial"/>
                <a:ea typeface="Arial"/>
                <a:cs typeface="Arial"/>
                <a:sym typeface="Arial"/>
              </a:rPr>
              <a:t>.</a:t>
            </a:r>
            <a:endParaRPr>
              <a:solidFill>
                <a:srgbClr val="24292F"/>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 Seek To Answer</a:t>
            </a:r>
            <a:endParaRPr/>
          </a:p>
        </p:txBody>
      </p:sp>
      <p:sp>
        <p:nvSpPr>
          <p:cNvPr id="296" name="Google Shape;296;p16"/>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What are the metrics that impact general wait times?</a:t>
            </a:r>
            <a:endParaRPr/>
          </a:p>
          <a:p>
            <a:pPr indent="-311150" lvl="0" marL="457200" rtl="0" algn="l">
              <a:spcBef>
                <a:spcPts val="0"/>
              </a:spcBef>
              <a:spcAft>
                <a:spcPts val="0"/>
              </a:spcAft>
              <a:buSzPts val="1300"/>
              <a:buAutoNum type="arabicPeriod"/>
            </a:pPr>
            <a:r>
              <a:rPr lang="en"/>
              <a:t>What are the times of year that a high wait time can be expected?</a:t>
            </a:r>
            <a:endParaRPr/>
          </a:p>
          <a:p>
            <a:pPr indent="-311150" lvl="0" marL="457200" rtl="0" algn="l">
              <a:spcBef>
                <a:spcPts val="0"/>
              </a:spcBef>
              <a:spcAft>
                <a:spcPts val="0"/>
              </a:spcAft>
              <a:buSzPts val="1300"/>
              <a:buAutoNum type="arabicPeriod"/>
            </a:pPr>
            <a:r>
              <a:rPr lang="en"/>
              <a:t>What wait times can be </a:t>
            </a:r>
            <a:r>
              <a:rPr lang="en"/>
              <a:t>expected</a:t>
            </a:r>
            <a:r>
              <a:rPr lang="en"/>
              <a:t> based on the ride?</a:t>
            </a:r>
            <a:endParaRPr/>
          </a:p>
          <a:p>
            <a:pPr indent="-311150" lvl="0" marL="457200" rtl="0" algn="l">
              <a:spcBef>
                <a:spcPts val="0"/>
              </a:spcBef>
              <a:spcAft>
                <a:spcPts val="0"/>
              </a:spcAft>
              <a:buSzPts val="1300"/>
              <a:buAutoNum type="arabicPeriod"/>
            </a:pPr>
            <a:r>
              <a:rPr lang="en"/>
              <a:t>Do specific types of rides have higher expected wait times?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Exploration Summary</a:t>
            </a:r>
            <a:endParaRPr/>
          </a:p>
        </p:txBody>
      </p:sp>
      <p:sp>
        <p:nvSpPr>
          <p:cNvPr id="302" name="Google Shape;302;p17"/>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Ride wait time datasets were stored in CSV files for each individual ride. Each CSV for ride wait times was organized with the same column format. The files had four columns with the names 'date', 'datetime', 'SPOSTMIN', and 'SACTMIN.' The columns 'SPOSTMIN' and 'SACTMIN' represent the standby posted wait time and the actual wait time respectively. Before any data cleaning was done on these files, a column called 'ride_name' was added to represent the ride's name. Since each file has the same format, the purpose of this column was as an identifier for the wait time rows after all files were aggregated together for cleaning.</a:t>
            </a:r>
            <a:endParaRPr/>
          </a:p>
          <a:p>
            <a:pPr indent="0" lvl="0" marL="0" rtl="0" algn="l">
              <a:spcBef>
                <a:spcPts val="1200"/>
              </a:spcBef>
              <a:spcAft>
                <a:spcPts val="1200"/>
              </a:spcAft>
              <a:buNone/>
            </a:pPr>
            <a:r>
              <a:rPr lang="en"/>
              <a:t>The metadata dataset was also stored as a CSV and held the information regarding local schools in session, precipitation data, and temperature data among a host of other fields that were determined to be irrelevant due to primarily null data. The metadata’s primary identifier is the date field.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 Summary</a:t>
            </a:r>
            <a:endParaRPr/>
          </a:p>
        </p:txBody>
      </p:sp>
      <p:sp>
        <p:nvSpPr>
          <p:cNvPr id="308" name="Google Shape;308;p18"/>
          <p:cNvSpPr txBox="1"/>
          <p:nvPr>
            <p:ph idx="1" type="body"/>
          </p:nvPr>
        </p:nvSpPr>
        <p:spPr>
          <a:xfrm>
            <a:off x="1303800" y="1555675"/>
            <a:ext cx="7030500" cy="297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are building a supervised learning </a:t>
            </a:r>
            <a:r>
              <a:rPr lang="en"/>
              <a:t>regression</a:t>
            </a:r>
            <a:r>
              <a:rPr lang="en"/>
              <a:t> model to better understand which factors have the highest impact upon the wait time variable. With this model, we hope to be able to successfully analyze which feature of the metadata dataset that the wait time variable is most dependent 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Dashboard Blueprint</a:t>
            </a:r>
            <a:endParaRPr/>
          </a:p>
        </p:txBody>
      </p:sp>
      <p:sp>
        <p:nvSpPr>
          <p:cNvPr id="314" name="Google Shape;314;p19"/>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Interactive Elements:</a:t>
            </a:r>
            <a:endParaRPr/>
          </a:p>
          <a:p>
            <a:pPr indent="-311150" lvl="0" marL="457200" rtl="0" algn="l">
              <a:spcBef>
                <a:spcPts val="1200"/>
              </a:spcBef>
              <a:spcAft>
                <a:spcPts val="0"/>
              </a:spcAft>
              <a:buSzPts val="1300"/>
              <a:buChar char="●"/>
            </a:pPr>
            <a:r>
              <a:rPr lang="en"/>
              <a:t>Ruling Filters</a:t>
            </a:r>
            <a:endParaRPr/>
          </a:p>
          <a:p>
            <a:pPr indent="-298450" lvl="1" marL="914400" rtl="0" algn="l">
              <a:spcBef>
                <a:spcPts val="0"/>
              </a:spcBef>
              <a:spcAft>
                <a:spcPts val="0"/>
              </a:spcAft>
              <a:buSzPts val="1100"/>
              <a:buChar char="○"/>
            </a:pPr>
            <a:r>
              <a:rPr lang="en"/>
              <a:t>Date</a:t>
            </a:r>
            <a:endParaRPr/>
          </a:p>
          <a:p>
            <a:pPr indent="-298450" lvl="1" marL="914400" rtl="0" algn="l">
              <a:spcBef>
                <a:spcPts val="0"/>
              </a:spcBef>
              <a:spcAft>
                <a:spcPts val="0"/>
              </a:spcAft>
              <a:buSzPts val="1100"/>
              <a:buChar char="○"/>
            </a:pPr>
            <a:r>
              <a:rPr lang="en"/>
              <a:t>Ride</a:t>
            </a:r>
            <a:endParaRPr/>
          </a:p>
          <a:p>
            <a:pPr indent="-311150" lvl="0" marL="457200" rtl="0" algn="l">
              <a:spcBef>
                <a:spcPts val="0"/>
              </a:spcBef>
              <a:spcAft>
                <a:spcPts val="0"/>
              </a:spcAft>
              <a:buSzPts val="1300"/>
              <a:buChar char="●"/>
            </a:pPr>
            <a:r>
              <a:rPr lang="en"/>
              <a:t>Dependent Graphs</a:t>
            </a:r>
            <a:endParaRPr/>
          </a:p>
          <a:p>
            <a:pPr indent="-298450" lvl="1" marL="914400" rtl="0" algn="l">
              <a:spcBef>
                <a:spcPts val="0"/>
              </a:spcBef>
              <a:spcAft>
                <a:spcPts val="0"/>
              </a:spcAft>
              <a:buSzPts val="1100"/>
              <a:buChar char="○"/>
            </a:pPr>
            <a:r>
              <a:rPr lang="en"/>
              <a:t>Magic Kingdom Map </a:t>
            </a:r>
            <a:r>
              <a:rPr lang="en"/>
              <a:t>Bubble (Wait Times with tooltips)</a:t>
            </a:r>
            <a:endParaRPr/>
          </a:p>
          <a:p>
            <a:pPr indent="-298450" lvl="1" marL="914400" rtl="0" algn="l">
              <a:spcBef>
                <a:spcPts val="0"/>
              </a:spcBef>
              <a:spcAft>
                <a:spcPts val="0"/>
              </a:spcAft>
              <a:buSzPts val="1100"/>
              <a:buChar char="○"/>
            </a:pPr>
            <a:r>
              <a:rPr lang="en"/>
              <a:t>Temperature Gauge</a:t>
            </a:r>
            <a:endParaRPr/>
          </a:p>
          <a:p>
            <a:pPr indent="-298450" lvl="1" marL="914400" rtl="0" algn="l">
              <a:spcBef>
                <a:spcPts val="0"/>
              </a:spcBef>
              <a:spcAft>
                <a:spcPts val="0"/>
              </a:spcAft>
              <a:buSzPts val="1100"/>
              <a:buChar char="○"/>
            </a:pPr>
            <a:r>
              <a:rPr lang="en"/>
              <a:t>Precipitation Gauge</a:t>
            </a:r>
            <a:endParaRPr/>
          </a:p>
          <a:p>
            <a:pPr indent="-298450" lvl="1" marL="914400" rtl="0" algn="l">
              <a:spcBef>
                <a:spcPts val="0"/>
              </a:spcBef>
              <a:spcAft>
                <a:spcPts val="0"/>
              </a:spcAft>
              <a:buSzPts val="1100"/>
              <a:buChar char="○"/>
            </a:pPr>
            <a:r>
              <a:rPr lang="en"/>
              <a:t>Ride Wait Time Bar </a:t>
            </a:r>
            <a:endParaRPr/>
          </a:p>
          <a:p>
            <a:pPr indent="-311150" lvl="0" marL="457200" rtl="0" algn="l">
              <a:spcBef>
                <a:spcPts val="0"/>
              </a:spcBef>
              <a:spcAft>
                <a:spcPts val="0"/>
              </a:spcAft>
              <a:buSzPts val="1300"/>
              <a:buChar char="●"/>
            </a:pPr>
            <a:r>
              <a:rPr lang="en"/>
              <a:t>Dependent Legend </a:t>
            </a:r>
            <a:endParaRPr/>
          </a:p>
          <a:p>
            <a:pPr indent="-298450" lvl="1" marL="914400" rtl="0" algn="l">
              <a:spcBef>
                <a:spcPts val="0"/>
              </a:spcBef>
              <a:spcAft>
                <a:spcPts val="0"/>
              </a:spcAft>
              <a:buSzPts val="1100"/>
              <a:buChar char="○"/>
            </a:pPr>
            <a:r>
              <a:rPr lang="en"/>
              <a:t>Date</a:t>
            </a:r>
            <a:endParaRPr/>
          </a:p>
          <a:p>
            <a:pPr indent="-298450" lvl="1" marL="914400" rtl="0" algn="l">
              <a:spcBef>
                <a:spcPts val="0"/>
              </a:spcBef>
              <a:spcAft>
                <a:spcPts val="0"/>
              </a:spcAft>
              <a:buSzPts val="1100"/>
              <a:buChar char="○"/>
            </a:pPr>
            <a:r>
              <a:rPr lang="en"/>
              <a:t>Ride(s)</a:t>
            </a:r>
            <a:endParaRPr/>
          </a:p>
          <a:p>
            <a:pPr indent="-298450" lvl="1" marL="914400" rtl="0" algn="l">
              <a:spcBef>
                <a:spcPts val="0"/>
              </a:spcBef>
              <a:spcAft>
                <a:spcPts val="0"/>
              </a:spcAft>
              <a:buSzPts val="1100"/>
              <a:buChar char="○"/>
            </a:pPr>
            <a:r>
              <a:rPr lang="en"/>
              <a:t>Avg Temp</a:t>
            </a:r>
            <a:endParaRPr/>
          </a:p>
          <a:p>
            <a:pPr indent="-298450" lvl="1" marL="914400" rtl="0" algn="l">
              <a:spcBef>
                <a:spcPts val="0"/>
              </a:spcBef>
              <a:spcAft>
                <a:spcPts val="0"/>
              </a:spcAft>
              <a:buSzPts val="1100"/>
              <a:buChar char="○"/>
            </a:pPr>
            <a:r>
              <a:rPr lang="en"/>
              <a:t>Precipitation</a:t>
            </a:r>
            <a:endParaRPr/>
          </a:p>
          <a:p>
            <a:pPr indent="-298450" lvl="1" marL="914400" rtl="0" algn="l">
              <a:spcBef>
                <a:spcPts val="0"/>
              </a:spcBef>
              <a:spcAft>
                <a:spcPts val="0"/>
              </a:spcAft>
              <a:buSzPts val="1100"/>
              <a:buChar char="○"/>
            </a:pPr>
            <a:r>
              <a:rPr lang="en"/>
              <a:t>Local Schools in Session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Dashboard Blueprint	- Tools</a:t>
            </a:r>
            <a:endParaRPr/>
          </a:p>
        </p:txBody>
      </p:sp>
      <p:sp>
        <p:nvSpPr>
          <p:cNvPr id="320" name="Google Shape;320;p20"/>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JavaScript - background script for website usage</a:t>
            </a:r>
            <a:endParaRPr/>
          </a:p>
          <a:p>
            <a:pPr indent="-311150" lvl="0" marL="457200" rtl="0" algn="l">
              <a:spcBef>
                <a:spcPts val="0"/>
              </a:spcBef>
              <a:spcAft>
                <a:spcPts val="0"/>
              </a:spcAft>
              <a:buSzPts val="1300"/>
              <a:buChar char="●"/>
            </a:pPr>
            <a:r>
              <a:rPr lang="en"/>
              <a:t>HTML - website page design</a:t>
            </a:r>
            <a:endParaRPr/>
          </a:p>
          <a:p>
            <a:pPr indent="-311150" lvl="0" marL="457200" rtl="0" algn="l">
              <a:spcBef>
                <a:spcPts val="0"/>
              </a:spcBef>
              <a:spcAft>
                <a:spcPts val="0"/>
              </a:spcAft>
              <a:buSzPts val="1300"/>
              <a:buChar char="●"/>
            </a:pPr>
            <a:r>
              <a:rPr lang="en"/>
              <a:t>Flask app - web application framework</a:t>
            </a:r>
            <a:endParaRPr/>
          </a:p>
          <a:p>
            <a:pPr indent="-311150" lvl="0" marL="457200" rtl="0" algn="l">
              <a:spcBef>
                <a:spcPts val="0"/>
              </a:spcBef>
              <a:spcAft>
                <a:spcPts val="0"/>
              </a:spcAft>
              <a:buSzPts val="1300"/>
              <a:buChar char="●"/>
            </a:pPr>
            <a:r>
              <a:rPr lang="en"/>
              <a:t>MongoDB - database source of information for website</a:t>
            </a:r>
            <a:endParaRPr/>
          </a:p>
          <a:p>
            <a:pPr indent="-311150" lvl="0" marL="457200" rtl="0" algn="l">
              <a:spcBef>
                <a:spcPts val="0"/>
              </a:spcBef>
              <a:spcAft>
                <a:spcPts val="0"/>
              </a:spcAft>
              <a:buSzPts val="1300"/>
              <a:buChar char="●"/>
            </a:pPr>
            <a:r>
              <a:rPr lang="en"/>
              <a:t>CSS - style sheet for background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