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2" r:id="rId10"/>
    <p:sldId id="263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814"/>
    <a:srgbClr val="98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043CB-0D87-CE40-AAF5-264A32E453EB}" v="12" dt="2024-10-16T18:40:48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6"/>
    <p:restoredTop sz="94694"/>
  </p:normalViewPr>
  <p:slideViewPr>
    <p:cSldViewPr snapToGrid="0">
      <p:cViewPr varScale="1">
        <p:scale>
          <a:sx n="71" d="100"/>
          <a:sy n="71" d="100"/>
        </p:scale>
        <p:origin x="16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ta Davide" userId="118bfaef-65ae-456c-8f7c-d0f1821f35df" providerId="ADAL" clId="{583043CB-0D87-CE40-AAF5-264A32E453EB}"/>
    <pc:docChg chg="custSel addSld modSld">
      <pc:chgData name="Motta Davide" userId="118bfaef-65ae-456c-8f7c-d0f1821f35df" providerId="ADAL" clId="{583043CB-0D87-CE40-AAF5-264A32E453EB}" dt="2024-10-16T18:40:48.921" v="107"/>
      <pc:docMkLst>
        <pc:docMk/>
      </pc:docMkLst>
      <pc:sldChg chg="addSp delSp modSp mod">
        <pc:chgData name="Motta Davide" userId="118bfaef-65ae-456c-8f7c-d0f1821f35df" providerId="ADAL" clId="{583043CB-0D87-CE40-AAF5-264A32E453EB}" dt="2024-10-15T09:52:06.128" v="56" actId="790"/>
        <pc:sldMkLst>
          <pc:docMk/>
          <pc:sldMk cId="2558874853" sldId="263"/>
        </pc:sldMkLst>
        <pc:spChg chg="mod">
          <ac:chgData name="Motta Davide" userId="118bfaef-65ae-456c-8f7c-d0f1821f35df" providerId="ADAL" clId="{583043CB-0D87-CE40-AAF5-264A32E453EB}" dt="2024-10-15T09:52:06.128" v="56" actId="790"/>
          <ac:spMkLst>
            <pc:docMk/>
            <pc:sldMk cId="2558874853" sldId="263"/>
            <ac:spMk id="9" creationId="{42D1F06A-9C5C-33EC-FCF8-39D90BBC8E13}"/>
          </ac:spMkLst>
        </pc:spChg>
        <pc:spChg chg="mod">
          <ac:chgData name="Motta Davide" userId="118bfaef-65ae-456c-8f7c-d0f1821f35df" providerId="ADAL" clId="{583043CB-0D87-CE40-AAF5-264A32E453EB}" dt="2024-10-15T09:51:25.017" v="51" actId="20577"/>
          <ac:spMkLst>
            <pc:docMk/>
            <pc:sldMk cId="2558874853" sldId="263"/>
            <ac:spMk id="11" creationId="{B61FDDF0-B4A7-B47E-ED9F-4E669D1F51D7}"/>
          </ac:spMkLst>
        </pc:spChg>
        <pc:picChg chg="del">
          <ac:chgData name="Motta Davide" userId="118bfaef-65ae-456c-8f7c-d0f1821f35df" providerId="ADAL" clId="{583043CB-0D87-CE40-AAF5-264A32E453EB}" dt="2024-10-15T09:51:52.086" v="52" actId="478"/>
          <ac:picMkLst>
            <pc:docMk/>
            <pc:sldMk cId="2558874853" sldId="263"/>
            <ac:picMk id="2" creationId="{9D1D6112-EDDF-509B-5374-3CD417A4F3AC}"/>
          </ac:picMkLst>
        </pc:picChg>
        <pc:picChg chg="add mod">
          <ac:chgData name="Motta Davide" userId="118bfaef-65ae-456c-8f7c-d0f1821f35df" providerId="ADAL" clId="{583043CB-0D87-CE40-AAF5-264A32E453EB}" dt="2024-10-15T09:51:57.453" v="55" actId="1076"/>
          <ac:picMkLst>
            <pc:docMk/>
            <pc:sldMk cId="2558874853" sldId="263"/>
            <ac:picMk id="3" creationId="{3CBC75DF-8059-8494-C20A-84416149232F}"/>
          </ac:picMkLst>
        </pc:picChg>
      </pc:sldChg>
      <pc:sldChg chg="addSp delSp modSp mod">
        <pc:chgData name="Motta Davide" userId="118bfaef-65ae-456c-8f7c-d0f1821f35df" providerId="ADAL" clId="{583043CB-0D87-CE40-AAF5-264A32E453EB}" dt="2024-10-15T09:52:54.471" v="65" actId="1076"/>
        <pc:sldMkLst>
          <pc:docMk/>
          <pc:sldMk cId="2330530767" sldId="268"/>
        </pc:sldMkLst>
        <pc:spChg chg="mod">
          <ac:chgData name="Motta Davide" userId="118bfaef-65ae-456c-8f7c-d0f1821f35df" providerId="ADAL" clId="{583043CB-0D87-CE40-AAF5-264A32E453EB}" dt="2024-10-15T09:52:33.682" v="60" actId="20577"/>
          <ac:spMkLst>
            <pc:docMk/>
            <pc:sldMk cId="2330530767" sldId="268"/>
            <ac:spMk id="4" creationId="{D323FB84-250B-FA6E-1892-BD6317A2C18D}"/>
          </ac:spMkLst>
        </pc:spChg>
        <pc:spChg chg="mod">
          <ac:chgData name="Motta Davide" userId="118bfaef-65ae-456c-8f7c-d0f1821f35df" providerId="ADAL" clId="{583043CB-0D87-CE40-AAF5-264A32E453EB}" dt="2024-10-15T09:52:36.861" v="62" actId="20577"/>
          <ac:spMkLst>
            <pc:docMk/>
            <pc:sldMk cId="2330530767" sldId="268"/>
            <ac:spMk id="5" creationId="{F79D66EB-E672-01C9-ED00-E90FFDDDF8A8}"/>
          </ac:spMkLst>
        </pc:spChg>
        <pc:picChg chg="add mod">
          <ac:chgData name="Motta Davide" userId="118bfaef-65ae-456c-8f7c-d0f1821f35df" providerId="ADAL" clId="{583043CB-0D87-CE40-AAF5-264A32E453EB}" dt="2024-10-15T09:52:54.471" v="65" actId="1076"/>
          <ac:picMkLst>
            <pc:docMk/>
            <pc:sldMk cId="2330530767" sldId="268"/>
            <ac:picMk id="2" creationId="{2E984291-F00D-B40F-2174-94556AF15814}"/>
          </ac:picMkLst>
        </pc:picChg>
        <pc:picChg chg="del">
          <ac:chgData name="Motta Davide" userId="118bfaef-65ae-456c-8f7c-d0f1821f35df" providerId="ADAL" clId="{583043CB-0D87-CE40-AAF5-264A32E453EB}" dt="2024-10-15T09:52:38.392" v="63" actId="478"/>
          <ac:picMkLst>
            <pc:docMk/>
            <pc:sldMk cId="2330530767" sldId="268"/>
            <ac:picMk id="3" creationId="{B62CDB9F-E5D6-64F1-5F43-052ED3D99141}"/>
          </ac:picMkLst>
        </pc:picChg>
      </pc:sldChg>
      <pc:sldChg chg="addSp modSp mod modAnim">
        <pc:chgData name="Motta Davide" userId="118bfaef-65ae-456c-8f7c-d0f1821f35df" providerId="ADAL" clId="{583043CB-0D87-CE40-AAF5-264A32E453EB}" dt="2024-10-16T18:40:48.921" v="107"/>
        <pc:sldMkLst>
          <pc:docMk/>
          <pc:sldMk cId="3429196353" sldId="270"/>
        </pc:sldMkLst>
        <pc:spChg chg="add mod">
          <ac:chgData name="Motta Davide" userId="118bfaef-65ae-456c-8f7c-d0f1821f35df" providerId="ADAL" clId="{583043CB-0D87-CE40-AAF5-264A32E453EB}" dt="2024-10-16T18:39:51.389" v="104" actId="164"/>
          <ac:spMkLst>
            <pc:docMk/>
            <pc:sldMk cId="3429196353" sldId="270"/>
            <ac:spMk id="2" creationId="{0EB99344-E91C-D18A-B6EE-A9FB05F61941}"/>
          </ac:spMkLst>
        </pc:spChg>
        <pc:grpChg chg="add mod">
          <ac:chgData name="Motta Davide" userId="118bfaef-65ae-456c-8f7c-d0f1821f35df" providerId="ADAL" clId="{583043CB-0D87-CE40-AAF5-264A32E453EB}" dt="2024-10-16T18:39:51.389" v="104" actId="164"/>
          <ac:grpSpMkLst>
            <pc:docMk/>
            <pc:sldMk cId="3429196353" sldId="270"/>
            <ac:grpSpMk id="7" creationId="{8DDE9712-98AE-B513-AFDC-0FD5FAC61BF4}"/>
          </ac:grpSpMkLst>
        </pc:grpChg>
        <pc:picChg chg="add mod">
          <ac:chgData name="Motta Davide" userId="118bfaef-65ae-456c-8f7c-d0f1821f35df" providerId="ADAL" clId="{583043CB-0D87-CE40-AAF5-264A32E453EB}" dt="2024-10-16T18:39:51.389" v="104" actId="164"/>
          <ac:picMkLst>
            <pc:docMk/>
            <pc:sldMk cId="3429196353" sldId="270"/>
            <ac:picMk id="5" creationId="{38FCD4CD-9EA9-64E6-7438-765651004006}"/>
          </ac:picMkLst>
        </pc:picChg>
      </pc:sldChg>
      <pc:sldChg chg="delSp modSp add mod">
        <pc:chgData name="Motta Davide" userId="118bfaef-65ae-456c-8f7c-d0f1821f35df" providerId="ADAL" clId="{583043CB-0D87-CE40-AAF5-264A32E453EB}" dt="2024-10-16T17:31:40.123" v="73" actId="20577"/>
        <pc:sldMkLst>
          <pc:docMk/>
          <pc:sldMk cId="3510293252" sldId="271"/>
        </pc:sldMkLst>
        <pc:spChg chg="del mod">
          <ac:chgData name="Motta Davide" userId="118bfaef-65ae-456c-8f7c-d0f1821f35df" providerId="ADAL" clId="{583043CB-0D87-CE40-AAF5-264A32E453EB}" dt="2024-10-16T17:31:35.295" v="68" actId="478"/>
          <ac:spMkLst>
            <pc:docMk/>
            <pc:sldMk cId="3510293252" sldId="271"/>
            <ac:spMk id="3" creationId="{26B42C8C-AE8F-25C4-EF84-A87D49AA6717}"/>
          </ac:spMkLst>
        </pc:spChg>
        <pc:spChg chg="mod">
          <ac:chgData name="Motta Davide" userId="118bfaef-65ae-456c-8f7c-d0f1821f35df" providerId="ADAL" clId="{583043CB-0D87-CE40-AAF5-264A32E453EB}" dt="2024-10-16T17:31:40.123" v="73" actId="20577"/>
          <ac:spMkLst>
            <pc:docMk/>
            <pc:sldMk cId="3510293252" sldId="271"/>
            <ac:spMk id="6" creationId="{71339A37-D9D5-C934-6F6E-05CCC6FD55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7F22A-A18A-4680-FA90-F6936599D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8F9D19-E15A-C9CD-56F0-D0D03554D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7A1B0-4187-C69C-A617-24CFF66F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27156D-354F-5552-CC41-F80E2A70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24B505-084F-399F-0569-A4C6BA3E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11D8F-5AE7-8870-803A-D6059C21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1C5070-57E1-6EB3-A25F-12C902A64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E7BF5D-D440-5259-C1B8-4802A9EB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38C3B5-8D04-901F-2390-6BD641A9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2A82C-83B1-F7FB-55E7-A787EAE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09E0D48-95E6-A644-392F-30467F629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54DBF7-C2B2-475B-27B8-ED64F12CA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208312-AADE-4527-0427-5846E9EC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A75BB-A4BE-4C1A-E808-70D75722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8792A4-41BD-0E62-FA25-B9B6F65E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16B3-0857-D364-1BDD-FA68E35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FCD44-0F7F-F974-63BF-16886D43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39A657-75AB-D44B-BF9E-6392B513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5DC96C-B629-A724-6B59-BBC291AB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306F3-CC4C-FAA3-4621-98332923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DA63-A54F-21B8-7970-6909C33E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AE6190-C3D8-4D5E-11A5-E871BC09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4DEC8A-F043-293F-EF76-3D262DD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FB526-D9AE-7BB7-EE2E-EBC98A4C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8DD01B-98CC-4C8F-5B8D-4F8D07F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2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71071-D8F8-65DB-3707-55C3B8C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7E3CD3-7172-1C83-6FD4-32A4C33B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80E06B-B325-84A8-E763-D7375D7F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3FF1C2-8887-3BF4-DB5D-A7B34A7B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9C682B-5219-36F6-1554-F47E29A6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9B817B-40FB-2E0B-A01E-9B7AC6B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35A56-B13A-BD47-B2DE-C8564221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765D5A-F039-2C32-9831-F6543096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E3799F-CC29-BD27-4E12-2C93A932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FF9C94-8DE9-DA5C-8471-40D3C8DEA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DFAE33-9869-CA6C-CEED-6A43C6FC2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512C407-E5CB-F63E-866F-E1D17008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7A9DC7-FEED-AF4E-BF3A-0BCFB3A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2229B1-3247-BEFB-9C4A-14FC469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95DD-0200-E410-F7E8-008DD567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4474DF-9F5D-0592-2BC4-FBAA11A3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94B48E-0180-41BE-6E94-E4565BF6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270EB8-3703-B4F6-9A4A-CC52D004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62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8D74A28-ED71-96B4-B5C7-83EC4F40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8B28C7C-1141-998E-C79A-A8421342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B8AEE7-799F-46FC-0746-AA818D43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0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BF51A-634C-E386-67C0-28FF352A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F6374-0428-9ED6-4817-C2D178D5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952C2F-A5F8-8264-4462-7CF61E08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EDD003-0835-3E32-8C3D-89D2EAA3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01648-041A-2CB5-1CCF-C34AA382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201F10-5735-2A36-B309-BDFEEA8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D48DF-4D05-1E98-0301-534DAF8C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BE3C20-CF50-D169-ABC2-372B885C4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49E8F1-929C-DF70-5D32-26779E64E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CD426-AFDA-B43F-C00B-4D03E0EA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80CD85-5516-4597-1066-F0420237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EEABED-409D-AE55-AEFC-995F45EE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8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99D31A-CE82-CD74-1515-DBB0DD42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A524E9-C6CB-D51D-289B-6CB8B406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57E2E3-4B8C-64C5-3700-A19CBCE4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94720-2421-AF47-90E7-2E70E364456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F4263-6607-0124-DD7F-03B2FD7E2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0AEDB9-2D11-9031-8841-B4922DC9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E334A-F83B-E549-A03F-6C5FBAD6EF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8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9E1CA4-E85A-1328-64EE-F13FBDCA4D93}"/>
              </a:ext>
            </a:extLst>
          </p:cNvPr>
          <p:cNvSpPr txBox="1"/>
          <p:nvPr/>
        </p:nvSpPr>
        <p:spPr>
          <a:xfrm>
            <a:off x="548639" y="615141"/>
            <a:ext cx="6733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Stock Forecasting Project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72C2685E-20D2-5495-203A-41171016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F5F8F7-1CB4-4830-D18D-472A5D7D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7A5686-A2AD-79DC-0814-706F38A1D662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1DC1B192-DD21-DD05-AA75-11A1FDF2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9224C780-EDA9-94CA-07A9-9A9772CF8CF6}"/>
              </a:ext>
            </a:extLst>
          </p:cNvPr>
          <p:cNvGrpSpPr/>
          <p:nvPr/>
        </p:nvGrpSpPr>
        <p:grpSpPr>
          <a:xfrm>
            <a:off x="548639" y="1765299"/>
            <a:ext cx="2892830" cy="4165599"/>
            <a:chOff x="2942705" y="2460567"/>
            <a:chExt cx="2892830" cy="27598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2D1F06A-9C5C-33EC-FCF8-39D90BBC8E13}"/>
                </a:ext>
              </a:extLst>
            </p:cNvPr>
            <p:cNvSpPr txBox="1"/>
            <p:nvPr/>
          </p:nvSpPr>
          <p:spPr>
            <a:xfrm>
              <a:off x="3092335" y="3562816"/>
              <a:ext cx="2593570" cy="30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</a:rPr>
                <a:t>Overall </a:t>
              </a:r>
              <a:r>
                <a:rPr lang="it-IT" sz="2400" dirty="0" err="1">
                  <a:solidFill>
                    <a:schemeClr val="bg1"/>
                  </a:solidFill>
                </a:rPr>
                <a:t>Results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29152C06-880E-CBBA-16B5-27E0324E40C7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1FDDF0-B4A7-B47E-ED9F-4E669D1F51D7}"/>
              </a:ext>
            </a:extLst>
          </p:cNvPr>
          <p:cNvSpPr txBox="1"/>
          <p:nvPr/>
        </p:nvSpPr>
        <p:spPr>
          <a:xfrm>
            <a:off x="7281949" y="6076141"/>
            <a:ext cx="3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RMSE &lt; 19             R2 ~ 0.5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BC75DF-8059-8494-C20A-84416149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67" y="2015797"/>
            <a:ext cx="7772400" cy="32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7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8991A7-8464-21BD-AAA9-73499492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701AD7-B9F6-9A0F-8911-1A36E8B978B5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noProof="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E935B75A-6521-BFB2-7E13-6048D762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A5176300-A514-52A3-197B-29C8C940CB44}"/>
              </a:ext>
            </a:extLst>
          </p:cNvPr>
          <p:cNvGrpSpPr/>
          <p:nvPr/>
        </p:nvGrpSpPr>
        <p:grpSpPr>
          <a:xfrm>
            <a:off x="548639" y="1765299"/>
            <a:ext cx="2892830" cy="4165599"/>
            <a:chOff x="2942705" y="2460567"/>
            <a:chExt cx="2892830" cy="27598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A3611EE1-9210-174A-C752-BBC5B77B50FA}"/>
                </a:ext>
              </a:extLst>
            </p:cNvPr>
            <p:cNvSpPr txBox="1"/>
            <p:nvPr/>
          </p:nvSpPr>
          <p:spPr>
            <a:xfrm>
              <a:off x="3092335" y="3318123"/>
              <a:ext cx="2593570" cy="795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noProof="0" dirty="0">
                  <a:solidFill>
                    <a:schemeClr val="bg1"/>
                  </a:solidFill>
                </a:rPr>
                <a:t>Little overestimations on valuable items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C2B74C3-715D-B188-2ECE-7856E34FBD63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23FB84-250B-FA6E-1892-BD6317A2C18D}"/>
              </a:ext>
            </a:extLst>
          </p:cNvPr>
          <p:cNvSpPr txBox="1"/>
          <p:nvPr/>
        </p:nvSpPr>
        <p:spPr>
          <a:xfrm>
            <a:off x="6306670" y="559652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Real = ~123k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9D66EB-E672-01C9-ED00-E90FFDDDF8A8}"/>
              </a:ext>
            </a:extLst>
          </p:cNvPr>
          <p:cNvSpPr txBox="1"/>
          <p:nvPr/>
        </p:nvSpPr>
        <p:spPr>
          <a:xfrm>
            <a:off x="8476129" y="5596529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Prediction = ~</a:t>
            </a:r>
            <a:r>
              <a:rPr lang="en-GB" u="sng" dirty="0">
                <a:solidFill>
                  <a:schemeClr val="bg1"/>
                </a:solidFill>
              </a:rPr>
              <a:t>126k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984291-F00D-B40F-2174-94556AF1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67" y="1784964"/>
            <a:ext cx="7772400" cy="32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3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7AA44-A8BF-74BF-D24E-48DC47C7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26F438-0FD3-806A-238F-7154B6D5629D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noProof="0" dirty="0">
                <a:solidFill>
                  <a:schemeClr val="bg1"/>
                </a:solidFill>
              </a:rPr>
              <a:t>Next Steps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2F363278-3601-634A-B1D0-9634F8A0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4BDF56B4-5F3C-8F81-6D04-305FFED01333}"/>
              </a:ext>
            </a:extLst>
          </p:cNvPr>
          <p:cNvSpPr/>
          <p:nvPr/>
        </p:nvSpPr>
        <p:spPr>
          <a:xfrm>
            <a:off x="286872" y="1538470"/>
            <a:ext cx="3025517" cy="28556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Understating Data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0895DA6-3820-29A6-CDC0-7723C79F030B}"/>
              </a:ext>
            </a:extLst>
          </p:cNvPr>
          <p:cNvSpPr/>
          <p:nvPr/>
        </p:nvSpPr>
        <p:spPr>
          <a:xfrm>
            <a:off x="2694936" y="4395258"/>
            <a:ext cx="1705576" cy="1680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Needs</a:t>
            </a:r>
          </a:p>
        </p:txBody>
      </p:sp>
      <p:cxnSp>
        <p:nvCxnSpPr>
          <p:cNvPr id="15" name="Connettore 7 14">
            <a:extLst>
              <a:ext uri="{FF2B5EF4-FFF2-40B4-BE49-F238E27FC236}">
                <a16:creationId xmlns:a16="http://schemas.microsoft.com/office/drawing/2014/main" id="{0C8131F3-E8C7-0EBE-37E3-49E097A84904}"/>
              </a:ext>
            </a:extLst>
          </p:cNvPr>
          <p:cNvCxnSpPr>
            <a:cxnSpLocks/>
            <a:stCxn id="11" idx="4"/>
            <a:endCxn id="13" idx="2"/>
          </p:cNvCxnSpPr>
          <p:nvPr/>
        </p:nvCxnSpPr>
        <p:spPr>
          <a:xfrm rot="16200000" flipH="1">
            <a:off x="1826471" y="4367234"/>
            <a:ext cx="841625" cy="895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79EA0226-23C9-AA41-F3DD-AA76E0E53E1B}"/>
              </a:ext>
            </a:extLst>
          </p:cNvPr>
          <p:cNvSpPr/>
          <p:nvPr/>
        </p:nvSpPr>
        <p:spPr>
          <a:xfrm>
            <a:off x="3962400" y="2133971"/>
            <a:ext cx="2042331" cy="2012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Data Collection</a:t>
            </a:r>
          </a:p>
        </p:txBody>
      </p:sp>
      <p:cxnSp>
        <p:nvCxnSpPr>
          <p:cNvPr id="28" name="Connettore 7 27">
            <a:extLst>
              <a:ext uri="{FF2B5EF4-FFF2-40B4-BE49-F238E27FC236}">
                <a16:creationId xmlns:a16="http://schemas.microsoft.com/office/drawing/2014/main" id="{03F4187B-6208-135C-BFE0-FFEBF182F45D}"/>
              </a:ext>
            </a:extLst>
          </p:cNvPr>
          <p:cNvCxnSpPr>
            <a:cxnSpLocks/>
            <a:stCxn id="13" idx="7"/>
            <a:endCxn id="27" idx="4"/>
          </p:cNvCxnSpPr>
          <p:nvPr/>
        </p:nvCxnSpPr>
        <p:spPr>
          <a:xfrm rot="5400000" flipH="1" flipV="1">
            <a:off x="4319809" y="3977661"/>
            <a:ext cx="494684" cy="83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BC406161-35FC-11B4-2690-E502E880D0D8}"/>
              </a:ext>
            </a:extLst>
          </p:cNvPr>
          <p:cNvSpPr/>
          <p:nvPr/>
        </p:nvSpPr>
        <p:spPr>
          <a:xfrm>
            <a:off x="6953230" y="2782216"/>
            <a:ext cx="1824139" cy="1797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Model Selection</a:t>
            </a:r>
          </a:p>
        </p:txBody>
      </p:sp>
      <p:cxnSp>
        <p:nvCxnSpPr>
          <p:cNvPr id="36" name="Connettore 7 35">
            <a:extLst>
              <a:ext uri="{FF2B5EF4-FFF2-40B4-BE49-F238E27FC236}">
                <a16:creationId xmlns:a16="http://schemas.microsoft.com/office/drawing/2014/main" id="{3F904E93-80B0-093E-0236-753CE6632A06}"/>
              </a:ext>
            </a:extLst>
          </p:cNvPr>
          <p:cNvCxnSpPr>
            <a:cxnSpLocks/>
            <a:stCxn id="32" idx="6"/>
            <a:endCxn id="40" idx="4"/>
          </p:cNvCxnSpPr>
          <p:nvPr/>
        </p:nvCxnSpPr>
        <p:spPr>
          <a:xfrm flipV="1">
            <a:off x="8777369" y="3021385"/>
            <a:ext cx="1546903" cy="6596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e 39">
            <a:extLst>
              <a:ext uri="{FF2B5EF4-FFF2-40B4-BE49-F238E27FC236}">
                <a16:creationId xmlns:a16="http://schemas.microsoft.com/office/drawing/2014/main" id="{9D3931A1-7D3D-F0F3-F7CD-3ADDE4E77292}"/>
              </a:ext>
            </a:extLst>
          </p:cNvPr>
          <p:cNvSpPr/>
          <p:nvPr/>
        </p:nvSpPr>
        <p:spPr>
          <a:xfrm>
            <a:off x="9412202" y="1223682"/>
            <a:ext cx="1824139" cy="1797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EAA99C41-A390-A1A6-203B-C1F33AA61A63}"/>
              </a:ext>
            </a:extLst>
          </p:cNvPr>
          <p:cNvSpPr/>
          <p:nvPr/>
        </p:nvSpPr>
        <p:spPr>
          <a:xfrm>
            <a:off x="9412202" y="4394076"/>
            <a:ext cx="1824139" cy="1797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BI Tools</a:t>
            </a:r>
          </a:p>
        </p:txBody>
      </p:sp>
      <p:cxnSp>
        <p:nvCxnSpPr>
          <p:cNvPr id="42" name="Connettore 7 41">
            <a:extLst>
              <a:ext uri="{FF2B5EF4-FFF2-40B4-BE49-F238E27FC236}">
                <a16:creationId xmlns:a16="http://schemas.microsoft.com/office/drawing/2014/main" id="{5F28960D-9874-4F71-8F34-346626363B92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6004731" y="3140353"/>
            <a:ext cx="948499" cy="540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7 45">
            <a:extLst>
              <a:ext uri="{FF2B5EF4-FFF2-40B4-BE49-F238E27FC236}">
                <a16:creationId xmlns:a16="http://schemas.microsoft.com/office/drawing/2014/main" id="{F77116FA-62F1-39E6-1438-FEC6A2EC31D8}"/>
              </a:ext>
            </a:extLst>
          </p:cNvPr>
          <p:cNvCxnSpPr>
            <a:cxnSpLocks/>
            <a:stCxn id="32" idx="6"/>
            <a:endCxn id="41" idx="0"/>
          </p:cNvCxnSpPr>
          <p:nvPr/>
        </p:nvCxnSpPr>
        <p:spPr>
          <a:xfrm>
            <a:off x="8777369" y="3681068"/>
            <a:ext cx="1546903" cy="7130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e 64">
            <a:extLst>
              <a:ext uri="{FF2B5EF4-FFF2-40B4-BE49-F238E27FC236}">
                <a16:creationId xmlns:a16="http://schemas.microsoft.com/office/drawing/2014/main" id="{8D1AAE62-51AA-AB77-EE12-7994DE14FF2C}"/>
              </a:ext>
            </a:extLst>
          </p:cNvPr>
          <p:cNvSpPr/>
          <p:nvPr/>
        </p:nvSpPr>
        <p:spPr>
          <a:xfrm>
            <a:off x="5417996" y="4995622"/>
            <a:ext cx="1705576" cy="1680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New Analysis</a:t>
            </a:r>
          </a:p>
        </p:txBody>
      </p:sp>
      <p:cxnSp>
        <p:nvCxnSpPr>
          <p:cNvPr id="66" name="Connettore 7 65">
            <a:extLst>
              <a:ext uri="{FF2B5EF4-FFF2-40B4-BE49-F238E27FC236}">
                <a16:creationId xmlns:a16="http://schemas.microsoft.com/office/drawing/2014/main" id="{1D23F1E3-7D66-EA82-1448-77049C3B8A43}"/>
              </a:ext>
            </a:extLst>
          </p:cNvPr>
          <p:cNvCxnSpPr>
            <a:cxnSpLocks/>
            <a:stCxn id="13" idx="6"/>
            <a:endCxn id="65" idx="2"/>
          </p:cNvCxnSpPr>
          <p:nvPr/>
        </p:nvCxnSpPr>
        <p:spPr>
          <a:xfrm>
            <a:off x="4400512" y="5235700"/>
            <a:ext cx="1017484" cy="6003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0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97ABA-D349-DDE4-FC03-49F56B4B6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C075EB-54E0-DECF-16EF-5224CBE1B6FA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noProof="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BE73C294-8CFF-FAE3-6204-3DC3364C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A9FF32-589F-17EF-CD3C-E23CB0190F60}"/>
              </a:ext>
            </a:extLst>
          </p:cNvPr>
          <p:cNvSpPr txBox="1"/>
          <p:nvPr/>
        </p:nvSpPr>
        <p:spPr>
          <a:xfrm>
            <a:off x="548639" y="1775012"/>
            <a:ext cx="119840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Odd Data </a:t>
            </a:r>
            <a:r>
              <a:rPr lang="en-GB" sz="2000" dirty="0">
                <a:solidFill>
                  <a:schemeClr val="bg1"/>
                </a:solidFill>
              </a:rPr>
              <a:t>-&gt; Checking data collection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Data Driven Decision</a:t>
            </a:r>
            <a:r>
              <a:rPr lang="en-GB" sz="2000" dirty="0">
                <a:solidFill>
                  <a:schemeClr val="bg1"/>
                </a:solidFill>
              </a:rPr>
              <a:t> -&gt; Reducing guesswork, enhancing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AI + Knowledge: </a:t>
            </a:r>
            <a:r>
              <a:rPr lang="en-GB" sz="2000" dirty="0">
                <a:solidFill>
                  <a:schemeClr val="bg1"/>
                </a:solidFill>
              </a:rPr>
              <a:t>better warehouse management</a:t>
            </a:r>
            <a:endParaRPr lang="en-GB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DE9712-98AE-B513-AFDC-0FD5FAC61BF4}"/>
              </a:ext>
            </a:extLst>
          </p:cNvPr>
          <p:cNvGrpSpPr/>
          <p:nvPr/>
        </p:nvGrpSpPr>
        <p:grpSpPr>
          <a:xfrm>
            <a:off x="3991627" y="4294908"/>
            <a:ext cx="4208745" cy="1781233"/>
            <a:chOff x="3991627" y="4294908"/>
            <a:chExt cx="4208745" cy="1781233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EB99344-E91C-D18A-B6EE-A9FB05F61941}"/>
                </a:ext>
              </a:extLst>
            </p:cNvPr>
            <p:cNvSpPr txBox="1"/>
            <p:nvPr/>
          </p:nvSpPr>
          <p:spPr>
            <a:xfrm>
              <a:off x="3991627" y="4294908"/>
              <a:ext cx="42087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DATA + HUMAN</a:t>
              </a:r>
            </a:p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=</a:t>
              </a:r>
            </a:p>
            <a:p>
              <a:pPr algn="ctr"/>
              <a:endParaRPr lang="en-GB" sz="3200" dirty="0">
                <a:solidFill>
                  <a:schemeClr val="bg1"/>
                </a:solidFill>
              </a:endParaRPr>
            </a:p>
          </p:txBody>
        </p:sp>
        <p:pic>
          <p:nvPicPr>
            <p:cNvPr id="5" name="Elemento grafico 4" descr="Tendenza al rialzo con riempimento a tinta unita">
              <a:extLst>
                <a:ext uri="{FF2B5EF4-FFF2-40B4-BE49-F238E27FC236}">
                  <a16:creationId xmlns:a16="http://schemas.microsoft.com/office/drawing/2014/main" id="{38FCD4CD-9EA9-64E6-7438-7656510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26249" y="516174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19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DB37A-F8E8-1107-DC91-107B1CD56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339A37-D9D5-C934-6F6E-05CCC6FD5544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noProof="0">
                <a:solidFill>
                  <a:schemeClr val="bg1"/>
                </a:solidFill>
              </a:rPr>
              <a:t>Q &amp; A</a:t>
            </a:r>
            <a:endParaRPr lang="en-GB" sz="5400" b="1" noProof="0" dirty="0">
              <a:solidFill>
                <a:schemeClr val="bg1"/>
              </a:solidFill>
            </a:endParaRP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09E693C6-652C-9918-32DC-003EA0B6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1FC74-9711-E6C1-E64E-7DB26086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0452F4-CBDE-43F3-6FDA-E425A4A2798A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Table of Context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64800110-38BF-8F34-9862-71840C2A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9D76DA-CD4B-4B3F-BB36-F30B3E6E3D4C}"/>
              </a:ext>
            </a:extLst>
          </p:cNvPr>
          <p:cNvSpPr txBox="1"/>
          <p:nvPr/>
        </p:nvSpPr>
        <p:spPr>
          <a:xfrm>
            <a:off x="814647" y="1845425"/>
            <a:ext cx="26434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Goal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First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B3F975-41BE-B27A-3D13-881F9CF2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F7D7E9-554F-D348-2A10-C92C8607CFF3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CC47EC2A-9226-2179-1232-B893E07D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02694495-6CF7-8751-9CC1-9B48CD308B80}"/>
              </a:ext>
            </a:extLst>
          </p:cNvPr>
          <p:cNvGrpSpPr/>
          <p:nvPr/>
        </p:nvGrpSpPr>
        <p:grpSpPr>
          <a:xfrm>
            <a:off x="2853805" y="2049087"/>
            <a:ext cx="2892830" cy="2759826"/>
            <a:chOff x="2942705" y="2460567"/>
            <a:chExt cx="2892830" cy="275982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ECB6980-F6A1-A59E-8500-64867F3BB0F6}"/>
                </a:ext>
              </a:extLst>
            </p:cNvPr>
            <p:cNvSpPr txBox="1"/>
            <p:nvPr/>
          </p:nvSpPr>
          <p:spPr>
            <a:xfrm>
              <a:off x="3108961" y="3873731"/>
              <a:ext cx="2593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Increasing stock availability</a:t>
              </a:r>
            </a:p>
          </p:txBody>
        </p:sp>
        <p:pic>
          <p:nvPicPr>
            <p:cNvPr id="8" name="Elemento grafico 7" descr="Piano di sopra con riempimento a tinta unita">
              <a:extLst>
                <a:ext uri="{FF2B5EF4-FFF2-40B4-BE49-F238E27FC236}">
                  <a16:creationId xmlns:a16="http://schemas.microsoft.com/office/drawing/2014/main" id="{1926D9E8-0C14-05CC-3A7A-253A655BD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15294" y="2822171"/>
              <a:ext cx="914400" cy="914400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E7CB0960-3F95-D36E-9898-C0CF97B8B21B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9EE0A451-8740-411A-E1D2-2CE9FC47C001}"/>
              </a:ext>
            </a:extLst>
          </p:cNvPr>
          <p:cNvGrpSpPr/>
          <p:nvPr/>
        </p:nvGrpSpPr>
        <p:grpSpPr>
          <a:xfrm>
            <a:off x="6586220" y="2049087"/>
            <a:ext cx="2892830" cy="2759826"/>
            <a:chOff x="2942705" y="2460567"/>
            <a:chExt cx="2892830" cy="2759826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01027D7-6C73-4D76-92F1-F8097ABE62ED}"/>
                </a:ext>
              </a:extLst>
            </p:cNvPr>
            <p:cNvSpPr txBox="1"/>
            <p:nvPr/>
          </p:nvSpPr>
          <p:spPr>
            <a:xfrm>
              <a:off x="3108961" y="3873731"/>
              <a:ext cx="2593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Decreasing leftovers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F3440CBE-D3A6-116E-D1AA-C64FE2E40457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Elemento grafico 16" descr="Grafico a barre con andamento discendente con riempimento a tinta unita">
            <a:extLst>
              <a:ext uri="{FF2B5EF4-FFF2-40B4-BE49-F238E27FC236}">
                <a16:creationId xmlns:a16="http://schemas.microsoft.com/office/drawing/2014/main" id="{6780FBF9-B8D5-2E20-B43F-BF22ADF85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2061" y="2410691"/>
            <a:ext cx="914400" cy="9144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23268EB-F970-B868-6288-8475C24602C1}"/>
              </a:ext>
            </a:extLst>
          </p:cNvPr>
          <p:cNvSpPr txBox="1"/>
          <p:nvPr/>
        </p:nvSpPr>
        <p:spPr>
          <a:xfrm>
            <a:off x="4584700" y="5170517"/>
            <a:ext cx="3022600" cy="369332"/>
          </a:xfrm>
          <a:prstGeom prst="rect">
            <a:avLst/>
          </a:prstGeom>
          <a:solidFill>
            <a:srgbClr val="980B0A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!Focus on valuable items</a:t>
            </a:r>
          </a:p>
        </p:txBody>
      </p:sp>
    </p:spTree>
    <p:extLst>
      <p:ext uri="{BB962C8B-B14F-4D97-AF65-F5344CB8AC3E}">
        <p14:creationId xmlns:p14="http://schemas.microsoft.com/office/powerpoint/2010/main" val="234654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5AF3F-104A-C024-EE39-21DEE187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545B40-319F-29DA-2FF2-D8A3C1346F9B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First Insights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72845864-FAF8-B23B-61E8-CFAD3AB6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3472A7-48FE-E56A-14A2-2D1349C00DEF}"/>
              </a:ext>
            </a:extLst>
          </p:cNvPr>
          <p:cNvSpPr txBox="1"/>
          <p:nvPr/>
        </p:nvSpPr>
        <p:spPr>
          <a:xfrm>
            <a:off x="548638" y="2046317"/>
            <a:ext cx="4264661" cy="369332"/>
          </a:xfrm>
          <a:prstGeom prst="rect">
            <a:avLst/>
          </a:prstGeom>
          <a:solidFill>
            <a:srgbClr val="9F78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!Data suitable for Demand Forecasting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ECA15-8A07-4244-9C1B-5831667FFE52}"/>
              </a:ext>
            </a:extLst>
          </p:cNvPr>
          <p:cNvSpPr txBox="1"/>
          <p:nvPr/>
        </p:nvSpPr>
        <p:spPr>
          <a:xfrm>
            <a:off x="7404100" y="2496857"/>
            <a:ext cx="41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Goal = Demand + Internal Knowledge</a:t>
            </a:r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70D9C028-2AB7-7649-7890-60E7A2A8E67F}"/>
              </a:ext>
            </a:extLst>
          </p:cNvPr>
          <p:cNvSpPr/>
          <p:nvPr/>
        </p:nvSpPr>
        <p:spPr>
          <a:xfrm rot="808692">
            <a:off x="5689600" y="2086149"/>
            <a:ext cx="1155700" cy="2896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FCD89A4E-8381-3D07-EFC3-B24B4AE6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40155"/>
              </p:ext>
            </p:extLst>
          </p:nvPr>
        </p:nvGraphicFramePr>
        <p:xfrm>
          <a:off x="1028700" y="3722658"/>
          <a:ext cx="10134600" cy="2653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105">
                  <a:extLst>
                    <a:ext uri="{9D8B030D-6E8A-4147-A177-3AD203B41FA5}">
                      <a16:colId xmlns:a16="http://schemas.microsoft.com/office/drawing/2014/main" val="3495924883"/>
                    </a:ext>
                  </a:extLst>
                </a:gridCol>
                <a:gridCol w="1056944">
                  <a:extLst>
                    <a:ext uri="{9D8B030D-6E8A-4147-A177-3AD203B41FA5}">
                      <a16:colId xmlns:a16="http://schemas.microsoft.com/office/drawing/2014/main" val="3783886772"/>
                    </a:ext>
                  </a:extLst>
                </a:gridCol>
                <a:gridCol w="3085133">
                  <a:extLst>
                    <a:ext uri="{9D8B030D-6E8A-4147-A177-3AD203B41FA5}">
                      <a16:colId xmlns:a16="http://schemas.microsoft.com/office/drawing/2014/main" val="2432511903"/>
                    </a:ext>
                  </a:extLst>
                </a:gridCol>
                <a:gridCol w="609409">
                  <a:extLst>
                    <a:ext uri="{9D8B030D-6E8A-4147-A177-3AD203B41FA5}">
                      <a16:colId xmlns:a16="http://schemas.microsoft.com/office/drawing/2014/main" val="2792503786"/>
                    </a:ext>
                  </a:extLst>
                </a:gridCol>
                <a:gridCol w="1764747">
                  <a:extLst>
                    <a:ext uri="{9D8B030D-6E8A-4147-A177-3AD203B41FA5}">
                      <a16:colId xmlns:a16="http://schemas.microsoft.com/office/drawing/2014/main" val="3636532255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2365667230"/>
                    </a:ext>
                  </a:extLst>
                </a:gridCol>
                <a:gridCol w="850634">
                  <a:extLst>
                    <a:ext uri="{9D8B030D-6E8A-4147-A177-3AD203B41FA5}">
                      <a16:colId xmlns:a16="http://schemas.microsoft.com/office/drawing/2014/main" val="740702035"/>
                    </a:ext>
                  </a:extLst>
                </a:gridCol>
                <a:gridCol w="1409259">
                  <a:extLst>
                    <a:ext uri="{9D8B030D-6E8A-4147-A177-3AD203B41FA5}">
                      <a16:colId xmlns:a16="http://schemas.microsoft.com/office/drawing/2014/main" val="203862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Invoice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StockCode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Description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Quantity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InvoiceDate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Price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Customer ID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Country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139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85048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15CM CHRISTMAS GLASS BALL 20 LIGHTS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6,95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114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79323P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PINK CHERRY LIGHTS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6,75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688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79323W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 WHITE CHERRY LIGHTS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6,75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489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22041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RECORD FRAME 7" SINGLE SIZE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2,1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06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21232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STRAWBERRY CERAMIC TRINKET BOX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1,25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853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22064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PINK DOUGHNUT TRINKET POT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1,65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3306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21871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SAVE THE PLANET MUG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1,25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1639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21523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FANCY FONT HOME SWEET HOME DOORMAT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5,95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506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22350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CAT BOWL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2,55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5996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22349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DOG BOWL , CHASING BALL DESIGN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3,75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5564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22195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HEART MEASURING SPOONS LARGE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1,65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069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22353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LUNCHBOX WITH CUTLERY FAIRY CAKES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07:46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2,55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United Kingdom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737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489436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48173C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DOOR MAT BLACK FLOCK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01/12/09 09:06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5,95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100" u="none" strike="noStrike">
                          <a:effectLst/>
                        </a:rPr>
                        <a:t>13078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 dirty="0">
                          <a:effectLst/>
                        </a:rPr>
                        <a:t>United Kingdom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20924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221AAB-0C77-0B93-7B2E-A32DA88BD91E}"/>
              </a:ext>
            </a:extLst>
          </p:cNvPr>
          <p:cNvSpPr txBox="1"/>
          <p:nvPr/>
        </p:nvSpPr>
        <p:spPr>
          <a:xfrm>
            <a:off x="548638" y="2919598"/>
            <a:ext cx="4264661" cy="369332"/>
          </a:xfrm>
          <a:prstGeom prst="rect">
            <a:avLst/>
          </a:prstGeom>
          <a:solidFill>
            <a:srgbClr val="9F78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!Odd Data &amp; Missing Variables</a:t>
            </a:r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A67730D9-53A4-1E3C-66C0-CB202129D9C9}"/>
              </a:ext>
            </a:extLst>
          </p:cNvPr>
          <p:cNvSpPr/>
          <p:nvPr/>
        </p:nvSpPr>
        <p:spPr>
          <a:xfrm rot="20816356">
            <a:off x="5689600" y="2959430"/>
            <a:ext cx="1155700" cy="2896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4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D1B54-0603-6845-EC8E-3D1B109C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F2E92A-A91A-1241-834E-1C9325C5A771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First Insights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0DD916BE-FF78-99AD-1001-380D9CAD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B23DBE0-2EAA-B3C7-F70A-FA82C1D2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94" y="1714500"/>
            <a:ext cx="7366000" cy="4165600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8B3E0164-A20D-DB75-0237-94BBD79E4EEF}"/>
              </a:ext>
            </a:extLst>
          </p:cNvPr>
          <p:cNvGrpSpPr/>
          <p:nvPr/>
        </p:nvGrpSpPr>
        <p:grpSpPr>
          <a:xfrm>
            <a:off x="548639" y="1765299"/>
            <a:ext cx="2892830" cy="4165599"/>
            <a:chOff x="2942705" y="2460567"/>
            <a:chExt cx="2892830" cy="2759826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7D12885-7A73-46FA-1EDB-48B89CB766F2}"/>
                </a:ext>
              </a:extLst>
            </p:cNvPr>
            <p:cNvSpPr txBox="1"/>
            <p:nvPr/>
          </p:nvSpPr>
          <p:spPr>
            <a:xfrm>
              <a:off x="3092335" y="3080004"/>
              <a:ext cx="2593570" cy="152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Rollercoaster Behaviour</a:t>
              </a:r>
            </a:p>
            <a:p>
              <a:pPr algn="ctr"/>
              <a:endParaRPr lang="en-GB" sz="2400" dirty="0">
                <a:solidFill>
                  <a:schemeClr val="bg1"/>
                </a:solidFill>
              </a:endParaRPr>
            </a:p>
            <a:p>
              <a:pPr algn="ctr"/>
              <a:endParaRPr lang="en-GB" sz="2400" dirty="0">
                <a:solidFill>
                  <a:schemeClr val="bg1"/>
                </a:solidFill>
              </a:endParaRPr>
            </a:p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Peaks before Christmas period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EC8B66EC-9916-E225-63BE-6ACB97192CA6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16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6DC31-1005-B0C6-71CF-6F2E89C3E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310C10-9916-3498-68E0-696E17930306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First Insights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B8924CF2-1413-53CD-1CF7-44F5D73F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58E89732-BDF4-97C2-A504-204A73A59ED4}"/>
              </a:ext>
            </a:extLst>
          </p:cNvPr>
          <p:cNvGrpSpPr/>
          <p:nvPr/>
        </p:nvGrpSpPr>
        <p:grpSpPr>
          <a:xfrm>
            <a:off x="548639" y="1765299"/>
            <a:ext cx="2892830" cy="4165599"/>
            <a:chOff x="2942705" y="2460567"/>
            <a:chExt cx="2892830" cy="2759826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F8BC0428-A516-589B-09A1-D567C02347A1}"/>
                </a:ext>
              </a:extLst>
            </p:cNvPr>
            <p:cNvSpPr txBox="1"/>
            <p:nvPr/>
          </p:nvSpPr>
          <p:spPr>
            <a:xfrm>
              <a:off x="3092335" y="3307887"/>
              <a:ext cx="2593570" cy="103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Peak on Thursday</a:t>
              </a:r>
            </a:p>
            <a:p>
              <a:pPr algn="ctr"/>
              <a:endParaRPr lang="en-GB" sz="2400" dirty="0">
                <a:solidFill>
                  <a:schemeClr val="bg1"/>
                </a:solidFill>
              </a:endParaRPr>
            </a:p>
            <a:p>
              <a:pPr algn="ctr"/>
              <a:endParaRPr lang="en-GB" sz="2400" dirty="0">
                <a:solidFill>
                  <a:schemeClr val="bg1"/>
                </a:solidFill>
              </a:endParaRPr>
            </a:p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Drop on Saturday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F4B59F3C-EFF9-F5B3-DCD4-28FA43DF0012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BB25A3DA-BCB0-FBE0-39E3-A9398A19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61" y="1765299"/>
            <a:ext cx="7366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7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75CA7-FB2D-91EA-BE7A-2D9191E4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64A9E1-C98F-4E6D-49E9-D0C7B4EF3432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First Insights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E00AC98C-8921-D1BE-6FE0-9A46C124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965918BF-CBD2-5AC5-7738-EC160020C5F4}"/>
              </a:ext>
            </a:extLst>
          </p:cNvPr>
          <p:cNvGrpSpPr/>
          <p:nvPr/>
        </p:nvGrpSpPr>
        <p:grpSpPr>
          <a:xfrm>
            <a:off x="548639" y="1765299"/>
            <a:ext cx="2892830" cy="4165599"/>
            <a:chOff x="2942705" y="2460567"/>
            <a:chExt cx="2892830" cy="2759826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31105CD-9C52-03A5-0D19-467265FB35B0}"/>
                </a:ext>
              </a:extLst>
            </p:cNvPr>
            <p:cNvSpPr txBox="1"/>
            <p:nvPr/>
          </p:nvSpPr>
          <p:spPr>
            <a:xfrm>
              <a:off x="3092335" y="3562816"/>
              <a:ext cx="2593570" cy="55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Most Ordered Products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631702FB-3130-EE5F-0571-067268650C4A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4C11705-0B0B-7659-968D-A7563770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2" y="1491412"/>
            <a:ext cx="6441140" cy="49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2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ED85F-1189-D4E0-4E84-78F704AC4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87ED24-5584-2F7C-AEC2-B039FA01BACC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First Insights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FC6A9846-6E17-D8EF-BE39-E1675507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AC54DA5E-2CE5-FA2C-13CC-8A289E80C390}"/>
              </a:ext>
            </a:extLst>
          </p:cNvPr>
          <p:cNvGrpSpPr/>
          <p:nvPr/>
        </p:nvGrpSpPr>
        <p:grpSpPr>
          <a:xfrm>
            <a:off x="548639" y="1765299"/>
            <a:ext cx="2892830" cy="4165599"/>
            <a:chOff x="2942705" y="2460567"/>
            <a:chExt cx="2892830" cy="2759826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9FB55D9-C64D-A6B9-632A-D007CEAC9E53}"/>
                </a:ext>
              </a:extLst>
            </p:cNvPr>
            <p:cNvSpPr txBox="1"/>
            <p:nvPr/>
          </p:nvSpPr>
          <p:spPr>
            <a:xfrm>
              <a:off x="3092335" y="3562816"/>
              <a:ext cx="2593570" cy="55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Big </a:t>
              </a:r>
              <a:r>
                <a:rPr lang="it-IT" sz="2400" dirty="0">
                  <a:solidFill>
                    <a:schemeClr val="bg1"/>
                  </a:solidFill>
                </a:rPr>
                <a:t>Spender </a:t>
              </a:r>
            </a:p>
            <a:p>
              <a:pPr algn="ctr"/>
              <a:r>
                <a:rPr lang="it-IT" sz="2400" dirty="0">
                  <a:solidFill>
                    <a:schemeClr val="bg1"/>
                  </a:solidFill>
                </a:rPr>
                <a:t>Customers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35CE8EC-9DFB-952A-4065-5D427F8BECE3}"/>
                </a:ext>
              </a:extLst>
            </p:cNvPr>
            <p:cNvSpPr/>
            <p:nvPr/>
          </p:nvSpPr>
          <p:spPr>
            <a:xfrm>
              <a:off x="2942705" y="2460567"/>
              <a:ext cx="2892830" cy="275982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B0B9B6A-9449-D43F-ED84-D8BAA792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08" y="1603725"/>
            <a:ext cx="6634175" cy="44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8B4AB-0747-3669-90AA-C759B24B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3F6304-48D1-1E60-E2E1-993A23AEAED0}"/>
              </a:ext>
            </a:extLst>
          </p:cNvPr>
          <p:cNvSpPr txBox="1"/>
          <p:nvPr/>
        </p:nvSpPr>
        <p:spPr>
          <a:xfrm>
            <a:off x="548639" y="615141"/>
            <a:ext cx="673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Model Selection</a:t>
            </a:r>
          </a:p>
        </p:txBody>
      </p:sp>
      <p:pic>
        <p:nvPicPr>
          <p:cNvPr id="12" name="Immagine 11" descr="Immagine che contiene Simmetria, simbolo, modello, Elementi grafici&#10;&#10;Descrizione generata automaticamente">
            <a:extLst>
              <a:ext uri="{FF2B5EF4-FFF2-40B4-BE49-F238E27FC236}">
                <a16:creationId xmlns:a16="http://schemas.microsoft.com/office/drawing/2014/main" id="{21EA81FA-AEDF-92C7-D310-E570BA13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85" y="6076141"/>
            <a:ext cx="600364" cy="600364"/>
          </a:xfrm>
          <a:prstGeom prst="rect">
            <a:avLst/>
          </a:prstGeom>
        </p:spPr>
      </p:pic>
      <p:pic>
        <p:nvPicPr>
          <p:cNvPr id="3" name="Immagine 2" descr="Immagine che contiene Policromia, schermata, Elementi grafici, cerchio&#10;&#10;Descrizione generata automaticamente">
            <a:extLst>
              <a:ext uri="{FF2B5EF4-FFF2-40B4-BE49-F238E27FC236}">
                <a16:creationId xmlns:a16="http://schemas.microsoft.com/office/drawing/2014/main" id="{F2016231-EF6F-A1F1-F621-CB80F64F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0" y="2487254"/>
            <a:ext cx="1692794" cy="169279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59148F-01BF-9436-8118-F07E83B3AA75}"/>
              </a:ext>
            </a:extLst>
          </p:cNvPr>
          <p:cNvSpPr txBox="1"/>
          <p:nvPr/>
        </p:nvSpPr>
        <p:spPr>
          <a:xfrm>
            <a:off x="548639" y="184092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CatBoost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8DF9A7-C706-5187-1DD4-8ECFE255F193}"/>
              </a:ext>
            </a:extLst>
          </p:cNvPr>
          <p:cNvSpPr txBox="1"/>
          <p:nvPr/>
        </p:nvSpPr>
        <p:spPr>
          <a:xfrm>
            <a:off x="548639" y="2789705"/>
            <a:ext cx="546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Handles </a:t>
            </a: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categorical</a:t>
            </a: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 </a:t>
            </a: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dat</a:t>
            </a:r>
            <a:endParaRPr lang="it-IT" dirty="0">
              <a:solidFill>
                <a:schemeClr val="bg1"/>
              </a:solidFill>
              <a:effectLst/>
              <a:latin typeface=".SF NS"/>
            </a:endParaRPr>
          </a:p>
          <a:p>
            <a:endParaRPr lang="it-IT" dirty="0">
              <a:solidFill>
                <a:schemeClr val="bg1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Robust</a:t>
            </a: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 to </a:t>
            </a: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outliers</a:t>
            </a:r>
            <a:endParaRPr lang="it-IT" dirty="0">
              <a:solidFill>
                <a:schemeClr val="bg1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Often</a:t>
            </a: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 </a:t>
            </a: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outperforms</a:t>
            </a: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 </a:t>
            </a: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other</a:t>
            </a: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 models on </a:t>
            </a:r>
            <a:r>
              <a:rPr lang="it-IT" dirty="0" err="1">
                <a:solidFill>
                  <a:schemeClr val="bg1"/>
                </a:solidFill>
                <a:effectLst/>
                <a:latin typeface=".SF NS"/>
              </a:rPr>
              <a:t>structured</a:t>
            </a: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  <a:latin typeface=".SF NS"/>
              </a:rPr>
              <a:t>Easy way to weight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150050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346</Words>
  <Application>Microsoft Macintosh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.SF NS</vt:lpstr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Motta Davide</dc:creator>
  <cp:lastModifiedBy>Motta Davide</cp:lastModifiedBy>
  <cp:revision>1</cp:revision>
  <dcterms:created xsi:type="dcterms:W3CDTF">2024-10-14T19:36:01Z</dcterms:created>
  <dcterms:modified xsi:type="dcterms:W3CDTF">2024-10-16T18:40:58Z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9a4386-74b9-4603-ae20-950a659f9b6e_Enabled">
    <vt:lpwstr>true</vt:lpwstr>
  </property>
  <property fmtid="{D5CDD505-2E9C-101B-9397-08002B2CF9AE}" pid="3" name="MSIP_Label_2e9a4386-74b9-4603-ae20-950a659f9b6e_SetDate">
    <vt:lpwstr>2024-10-14T21:49:44Z</vt:lpwstr>
  </property>
  <property fmtid="{D5CDD505-2E9C-101B-9397-08002B2CF9AE}" pid="4" name="MSIP_Label_2e9a4386-74b9-4603-ae20-950a659f9b6e_Method">
    <vt:lpwstr>Standard</vt:lpwstr>
  </property>
  <property fmtid="{D5CDD505-2E9C-101B-9397-08002B2CF9AE}" pid="5" name="MSIP_Label_2e9a4386-74b9-4603-ae20-950a659f9b6e_Name">
    <vt:lpwstr>Internal Use Only</vt:lpwstr>
  </property>
  <property fmtid="{D5CDD505-2E9C-101B-9397-08002B2CF9AE}" pid="6" name="MSIP_Label_2e9a4386-74b9-4603-ae20-950a659f9b6e_SiteId">
    <vt:lpwstr>c7d1a8f7-0546-4a0c-8cf5-3ddaebf97d51</vt:lpwstr>
  </property>
  <property fmtid="{D5CDD505-2E9C-101B-9397-08002B2CF9AE}" pid="7" name="MSIP_Label_2e9a4386-74b9-4603-ae20-950a659f9b6e_ActionId">
    <vt:lpwstr>85571a39-5254-4fdc-b0d8-3214bddab04c</vt:lpwstr>
  </property>
  <property fmtid="{D5CDD505-2E9C-101B-9397-08002B2CF9AE}" pid="8" name="MSIP_Label_2e9a4386-74b9-4603-ae20-950a659f9b6e_ContentBits">
    <vt:lpwstr>0</vt:lpwstr>
  </property>
</Properties>
</file>