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21"/>
  </p:notesMasterIdLst>
  <p:sldIdLst>
    <p:sldId id="256" r:id="rId2"/>
    <p:sldId id="257" r:id="rId3"/>
    <p:sldId id="258" r:id="rId4"/>
    <p:sldId id="260"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D08B-6929-4D90-A8F1-C4D8F2EC4A0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E8065E-64D6-41B2-9D03-830F00CC416F}">
      <dgm:prSet/>
      <dgm:spPr/>
      <dgm:t>
        <a:bodyPr/>
        <a:lstStyle/>
        <a:p>
          <a:pPr>
            <a:lnSpc>
              <a:spcPct val="100000"/>
            </a:lnSpc>
          </a:pPr>
          <a:r>
            <a:rPr lang="en-US" b="1" dirty="0"/>
            <a:t>Data Silo:</a:t>
          </a:r>
          <a:r>
            <a:rPr lang="en-US" dirty="0"/>
            <a:t> </a:t>
          </a:r>
          <a:r>
            <a:rPr lang="en-US" dirty="0" err="1"/>
            <a:t>Vacat’s</a:t>
          </a:r>
          <a:r>
            <a:rPr lang="en-US" dirty="0"/>
            <a:t> current data sources are PostgreSQL, Salesforce, and ERP systems. These sources are independent of each other making data inaccuracy and duplication a threat.</a:t>
          </a:r>
        </a:p>
      </dgm:t>
    </dgm:pt>
    <dgm:pt modelId="{CCDCA71C-F25D-4AC2-B605-F106CEF85D28}" type="parTrans" cxnId="{25FD4333-58F2-40E0-B083-391D35A06274}">
      <dgm:prSet/>
      <dgm:spPr/>
      <dgm:t>
        <a:bodyPr/>
        <a:lstStyle/>
        <a:p>
          <a:endParaRPr lang="en-US"/>
        </a:p>
      </dgm:t>
    </dgm:pt>
    <dgm:pt modelId="{B1CA98D9-2EF9-4D03-8F6B-D83EFA444CEC}" type="sibTrans" cxnId="{25FD4333-58F2-40E0-B083-391D35A06274}">
      <dgm:prSet/>
      <dgm:spPr/>
      <dgm:t>
        <a:bodyPr/>
        <a:lstStyle/>
        <a:p>
          <a:endParaRPr lang="en-US"/>
        </a:p>
      </dgm:t>
    </dgm:pt>
    <dgm:pt modelId="{D2CBA985-BFDD-4362-B916-E692CA38054F}">
      <dgm:prSet/>
      <dgm:spPr/>
      <dgm:t>
        <a:bodyPr/>
        <a:lstStyle/>
        <a:p>
          <a:pPr>
            <a:lnSpc>
              <a:spcPct val="100000"/>
            </a:lnSpc>
          </a:pPr>
          <a:r>
            <a:rPr lang="en-US" b="1"/>
            <a:t>No insight from data:</a:t>
          </a:r>
          <a:r>
            <a:rPr lang="en-US"/>
            <a:t> Because of the disparate data sources, Vacat is unable to generate real-time insight data, making it difficult to drive growth via informed decision-making.</a:t>
          </a:r>
        </a:p>
      </dgm:t>
    </dgm:pt>
    <dgm:pt modelId="{752300F5-D3A1-43A7-9EB0-2CBAF2B78A0D}" type="parTrans" cxnId="{3E5E9F03-D77A-4FB1-BECC-239925BE2C43}">
      <dgm:prSet/>
      <dgm:spPr/>
      <dgm:t>
        <a:bodyPr/>
        <a:lstStyle/>
        <a:p>
          <a:endParaRPr lang="en-US"/>
        </a:p>
      </dgm:t>
    </dgm:pt>
    <dgm:pt modelId="{C6D8B41F-8538-434F-844E-5D26A5296885}" type="sibTrans" cxnId="{3E5E9F03-D77A-4FB1-BECC-239925BE2C43}">
      <dgm:prSet/>
      <dgm:spPr/>
      <dgm:t>
        <a:bodyPr/>
        <a:lstStyle/>
        <a:p>
          <a:endParaRPr lang="en-US"/>
        </a:p>
      </dgm:t>
    </dgm:pt>
    <dgm:pt modelId="{30886ED5-D41E-4543-95A8-7C51B995F41F}" type="pres">
      <dgm:prSet presAssocID="{D679D08B-6929-4D90-A8F1-C4D8F2EC4A09}" presName="root" presStyleCnt="0">
        <dgm:presLayoutVars>
          <dgm:dir/>
          <dgm:resizeHandles val="exact"/>
        </dgm:presLayoutVars>
      </dgm:prSet>
      <dgm:spPr/>
    </dgm:pt>
    <dgm:pt modelId="{66E6D993-5EF7-402C-8E47-A988255835F3}" type="pres">
      <dgm:prSet presAssocID="{D0E8065E-64D6-41B2-9D03-830F00CC416F}" presName="compNode" presStyleCnt="0"/>
      <dgm:spPr/>
    </dgm:pt>
    <dgm:pt modelId="{472D3586-D32A-47DE-A45C-CC85F54B0BB3}" type="pres">
      <dgm:prSet presAssocID="{D0E8065E-64D6-41B2-9D03-830F00CC416F}" presName="bgRect" presStyleLbl="bgShp" presStyleIdx="0" presStyleCnt="2"/>
      <dgm:spPr/>
    </dgm:pt>
    <dgm:pt modelId="{D3AEC183-5293-4FAE-AF2E-3261AA5ECB3A}" type="pres">
      <dgm:prSet presAssocID="{D0E8065E-64D6-41B2-9D03-830F00CC416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EE02C71-FC2C-4330-8B43-6413FC4357C2}" type="pres">
      <dgm:prSet presAssocID="{D0E8065E-64D6-41B2-9D03-830F00CC416F}" presName="spaceRect" presStyleCnt="0"/>
      <dgm:spPr/>
    </dgm:pt>
    <dgm:pt modelId="{47B12E26-1E86-403F-B196-76D33914A78C}" type="pres">
      <dgm:prSet presAssocID="{D0E8065E-64D6-41B2-9D03-830F00CC416F}" presName="parTx" presStyleLbl="revTx" presStyleIdx="0" presStyleCnt="2">
        <dgm:presLayoutVars>
          <dgm:chMax val="0"/>
          <dgm:chPref val="0"/>
        </dgm:presLayoutVars>
      </dgm:prSet>
      <dgm:spPr/>
    </dgm:pt>
    <dgm:pt modelId="{7585B270-7815-4ABD-BDD4-DAC900F411E2}" type="pres">
      <dgm:prSet presAssocID="{B1CA98D9-2EF9-4D03-8F6B-D83EFA444CEC}" presName="sibTrans" presStyleCnt="0"/>
      <dgm:spPr/>
    </dgm:pt>
    <dgm:pt modelId="{17378386-E543-445F-9F44-4B524F7BF530}" type="pres">
      <dgm:prSet presAssocID="{D2CBA985-BFDD-4362-B916-E692CA38054F}" presName="compNode" presStyleCnt="0"/>
      <dgm:spPr/>
    </dgm:pt>
    <dgm:pt modelId="{21393652-69CF-497C-9B5F-A3FC5A0850F5}" type="pres">
      <dgm:prSet presAssocID="{D2CBA985-BFDD-4362-B916-E692CA38054F}" presName="bgRect" presStyleLbl="bgShp" presStyleIdx="1" presStyleCnt="2"/>
      <dgm:spPr/>
    </dgm:pt>
    <dgm:pt modelId="{14FFA825-BB0C-4834-8B6D-53231B17D989}" type="pres">
      <dgm:prSet presAssocID="{D2CBA985-BFDD-4362-B916-E692CA38054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1317CAB5-B322-4681-9242-8491C2200A87}" type="pres">
      <dgm:prSet presAssocID="{D2CBA985-BFDD-4362-B916-E692CA38054F}" presName="spaceRect" presStyleCnt="0"/>
      <dgm:spPr/>
    </dgm:pt>
    <dgm:pt modelId="{AC782764-6D2B-4986-945E-EFE3A2B34F15}" type="pres">
      <dgm:prSet presAssocID="{D2CBA985-BFDD-4362-B916-E692CA38054F}" presName="parTx" presStyleLbl="revTx" presStyleIdx="1" presStyleCnt="2">
        <dgm:presLayoutVars>
          <dgm:chMax val="0"/>
          <dgm:chPref val="0"/>
        </dgm:presLayoutVars>
      </dgm:prSet>
      <dgm:spPr/>
    </dgm:pt>
  </dgm:ptLst>
  <dgm:cxnLst>
    <dgm:cxn modelId="{3E5E9F03-D77A-4FB1-BECC-239925BE2C43}" srcId="{D679D08B-6929-4D90-A8F1-C4D8F2EC4A09}" destId="{D2CBA985-BFDD-4362-B916-E692CA38054F}" srcOrd="1" destOrd="0" parTransId="{752300F5-D3A1-43A7-9EB0-2CBAF2B78A0D}" sibTransId="{C6D8B41F-8538-434F-844E-5D26A5296885}"/>
    <dgm:cxn modelId="{25FD4333-58F2-40E0-B083-391D35A06274}" srcId="{D679D08B-6929-4D90-A8F1-C4D8F2EC4A09}" destId="{D0E8065E-64D6-41B2-9D03-830F00CC416F}" srcOrd="0" destOrd="0" parTransId="{CCDCA71C-F25D-4AC2-B605-F106CEF85D28}" sibTransId="{B1CA98D9-2EF9-4D03-8F6B-D83EFA444CEC}"/>
    <dgm:cxn modelId="{88F75B41-65B7-40F7-AEF6-E8EE5D272AD6}" type="presOf" srcId="{D0E8065E-64D6-41B2-9D03-830F00CC416F}" destId="{47B12E26-1E86-403F-B196-76D33914A78C}" srcOrd="0" destOrd="0" presId="urn:microsoft.com/office/officeart/2018/2/layout/IconVerticalSolidList"/>
    <dgm:cxn modelId="{44955E95-F666-44AC-846D-61E46FEF4082}" type="presOf" srcId="{D679D08B-6929-4D90-A8F1-C4D8F2EC4A09}" destId="{30886ED5-D41E-4543-95A8-7C51B995F41F}" srcOrd="0" destOrd="0" presId="urn:microsoft.com/office/officeart/2018/2/layout/IconVerticalSolidList"/>
    <dgm:cxn modelId="{091387CB-D50A-4BA1-B79C-16D0E85ED4CC}" type="presOf" srcId="{D2CBA985-BFDD-4362-B916-E692CA38054F}" destId="{AC782764-6D2B-4986-945E-EFE3A2B34F15}" srcOrd="0" destOrd="0" presId="urn:microsoft.com/office/officeart/2018/2/layout/IconVerticalSolidList"/>
    <dgm:cxn modelId="{BAC2E9BE-40B1-47DA-9766-B6664E1C1426}" type="presParOf" srcId="{30886ED5-D41E-4543-95A8-7C51B995F41F}" destId="{66E6D993-5EF7-402C-8E47-A988255835F3}" srcOrd="0" destOrd="0" presId="urn:microsoft.com/office/officeart/2018/2/layout/IconVerticalSolidList"/>
    <dgm:cxn modelId="{4488F21C-E005-4CF6-A9D1-7618294E681D}" type="presParOf" srcId="{66E6D993-5EF7-402C-8E47-A988255835F3}" destId="{472D3586-D32A-47DE-A45C-CC85F54B0BB3}" srcOrd="0" destOrd="0" presId="urn:microsoft.com/office/officeart/2018/2/layout/IconVerticalSolidList"/>
    <dgm:cxn modelId="{DB1DBF23-E56E-4B0E-A453-F1AFFC8CE169}" type="presParOf" srcId="{66E6D993-5EF7-402C-8E47-A988255835F3}" destId="{D3AEC183-5293-4FAE-AF2E-3261AA5ECB3A}" srcOrd="1" destOrd="0" presId="urn:microsoft.com/office/officeart/2018/2/layout/IconVerticalSolidList"/>
    <dgm:cxn modelId="{37A8B2EE-6E94-4906-8381-D75DEAE62EC6}" type="presParOf" srcId="{66E6D993-5EF7-402C-8E47-A988255835F3}" destId="{7EE02C71-FC2C-4330-8B43-6413FC4357C2}" srcOrd="2" destOrd="0" presId="urn:microsoft.com/office/officeart/2018/2/layout/IconVerticalSolidList"/>
    <dgm:cxn modelId="{FD0A08EB-9136-4AB8-A925-2752650BEA89}" type="presParOf" srcId="{66E6D993-5EF7-402C-8E47-A988255835F3}" destId="{47B12E26-1E86-403F-B196-76D33914A78C}" srcOrd="3" destOrd="0" presId="urn:microsoft.com/office/officeart/2018/2/layout/IconVerticalSolidList"/>
    <dgm:cxn modelId="{344975D6-95F0-4CEC-ADF2-8FCF035BA855}" type="presParOf" srcId="{30886ED5-D41E-4543-95A8-7C51B995F41F}" destId="{7585B270-7815-4ABD-BDD4-DAC900F411E2}" srcOrd="1" destOrd="0" presId="urn:microsoft.com/office/officeart/2018/2/layout/IconVerticalSolidList"/>
    <dgm:cxn modelId="{44B4D79A-256D-4BBD-89B1-3440DF9D30BD}" type="presParOf" srcId="{30886ED5-D41E-4543-95A8-7C51B995F41F}" destId="{17378386-E543-445F-9F44-4B524F7BF530}" srcOrd="2" destOrd="0" presId="urn:microsoft.com/office/officeart/2018/2/layout/IconVerticalSolidList"/>
    <dgm:cxn modelId="{A9D89350-A906-41AA-9561-CDC10BBAFF95}" type="presParOf" srcId="{17378386-E543-445F-9F44-4B524F7BF530}" destId="{21393652-69CF-497C-9B5F-A3FC5A0850F5}" srcOrd="0" destOrd="0" presId="urn:microsoft.com/office/officeart/2018/2/layout/IconVerticalSolidList"/>
    <dgm:cxn modelId="{568052AD-4207-438C-B8B7-B6598A1A8C76}" type="presParOf" srcId="{17378386-E543-445F-9F44-4B524F7BF530}" destId="{14FFA825-BB0C-4834-8B6D-53231B17D989}" srcOrd="1" destOrd="0" presId="urn:microsoft.com/office/officeart/2018/2/layout/IconVerticalSolidList"/>
    <dgm:cxn modelId="{64E9FF93-3AF0-41A4-86A6-8995D0DADAC7}" type="presParOf" srcId="{17378386-E543-445F-9F44-4B524F7BF530}" destId="{1317CAB5-B322-4681-9242-8491C2200A87}" srcOrd="2" destOrd="0" presId="urn:microsoft.com/office/officeart/2018/2/layout/IconVerticalSolidList"/>
    <dgm:cxn modelId="{C153C586-5764-456B-8E5C-CCC41534A388}" type="presParOf" srcId="{17378386-E543-445F-9F44-4B524F7BF530}" destId="{AC782764-6D2B-4986-945E-EFE3A2B34F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EE413-F1F2-440F-9ED7-4D9FBA911B3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0A82F8B-07EC-481D-A24F-4CCCD8049254}">
      <dgm:prSet/>
      <dgm:spPr/>
      <dgm:t>
        <a:bodyPr/>
        <a:lstStyle/>
        <a:p>
          <a:pPr algn="l"/>
          <a:endParaRPr lang="en-US" dirty="0"/>
        </a:p>
      </dgm:t>
    </dgm:pt>
    <dgm:pt modelId="{78D83751-D487-455B-AC48-C905E8271EDA}" type="sibTrans" cxnId="{1A96C8C2-4773-4067-A494-AFB20AA32E8E}">
      <dgm:prSet/>
      <dgm:spPr/>
      <dgm:t>
        <a:bodyPr/>
        <a:lstStyle/>
        <a:p>
          <a:endParaRPr lang="en-US"/>
        </a:p>
      </dgm:t>
    </dgm:pt>
    <dgm:pt modelId="{1DF5B6CB-EED1-4AC0-B261-6DA048A3595A}" type="parTrans" cxnId="{1A96C8C2-4773-4067-A494-AFB20AA32E8E}">
      <dgm:prSet/>
      <dgm:spPr/>
      <dgm:t>
        <a:bodyPr/>
        <a:lstStyle/>
        <a:p>
          <a:endParaRPr lang="en-US"/>
        </a:p>
      </dgm:t>
    </dgm:pt>
    <dgm:pt modelId="{A4EA8264-F8DE-4BB9-8E87-A7E22BEEB3D1}" type="pres">
      <dgm:prSet presAssocID="{0B8EE413-F1F2-440F-9ED7-4D9FBA911B3B}" presName="outerComposite" presStyleCnt="0">
        <dgm:presLayoutVars>
          <dgm:chMax val="5"/>
          <dgm:dir/>
          <dgm:resizeHandles val="exact"/>
        </dgm:presLayoutVars>
      </dgm:prSet>
      <dgm:spPr/>
    </dgm:pt>
    <dgm:pt modelId="{15CD8E20-AD29-4C27-BB0A-9F58C29AF436}" type="pres">
      <dgm:prSet presAssocID="{0B8EE413-F1F2-440F-9ED7-4D9FBA911B3B}" presName="dummyMaxCanvas" presStyleCnt="0">
        <dgm:presLayoutVars/>
      </dgm:prSet>
      <dgm:spPr/>
    </dgm:pt>
    <dgm:pt modelId="{375743A3-2F5C-474F-9F8A-37E11B426E7F}" type="pres">
      <dgm:prSet presAssocID="{0B8EE413-F1F2-440F-9ED7-4D9FBA911B3B}" presName="OneNode_1" presStyleLbl="node1" presStyleIdx="0" presStyleCnt="1" custScaleY="163550" custLinFactNeighborY="-18718">
        <dgm:presLayoutVars>
          <dgm:bulletEnabled val="1"/>
        </dgm:presLayoutVars>
      </dgm:prSet>
      <dgm:spPr/>
    </dgm:pt>
  </dgm:ptLst>
  <dgm:cxnLst>
    <dgm:cxn modelId="{24AA2F9D-2CEA-44FC-A029-E7059067CDC2}" type="presOf" srcId="{60A82F8B-07EC-481D-A24F-4CCCD8049254}" destId="{375743A3-2F5C-474F-9F8A-37E11B426E7F}" srcOrd="0" destOrd="0" presId="urn:microsoft.com/office/officeart/2005/8/layout/vProcess5"/>
    <dgm:cxn modelId="{61F7ABC0-167B-4934-9343-DAE92AC99CAD}" type="presOf" srcId="{0B8EE413-F1F2-440F-9ED7-4D9FBA911B3B}" destId="{A4EA8264-F8DE-4BB9-8E87-A7E22BEEB3D1}" srcOrd="0" destOrd="0" presId="urn:microsoft.com/office/officeart/2005/8/layout/vProcess5"/>
    <dgm:cxn modelId="{1A96C8C2-4773-4067-A494-AFB20AA32E8E}" srcId="{0B8EE413-F1F2-440F-9ED7-4D9FBA911B3B}" destId="{60A82F8B-07EC-481D-A24F-4CCCD8049254}" srcOrd="0" destOrd="0" parTransId="{1DF5B6CB-EED1-4AC0-B261-6DA048A3595A}" sibTransId="{78D83751-D487-455B-AC48-C905E8271EDA}"/>
    <dgm:cxn modelId="{84D88A72-136B-492B-8E2D-77698DCFC546}" type="presParOf" srcId="{A4EA8264-F8DE-4BB9-8E87-A7E22BEEB3D1}" destId="{15CD8E20-AD29-4C27-BB0A-9F58C29AF436}" srcOrd="0" destOrd="0" presId="urn:microsoft.com/office/officeart/2005/8/layout/vProcess5"/>
    <dgm:cxn modelId="{52558B1B-8744-4C80-830B-82DE57E4ADEE}" type="presParOf" srcId="{A4EA8264-F8DE-4BB9-8E87-A7E22BEEB3D1}" destId="{375743A3-2F5C-474F-9F8A-37E11B426E7F}"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8EE413-F1F2-440F-9ED7-4D9FBA911B3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0A82F8B-07EC-481D-A24F-4CCCD8049254}">
      <dgm:prSet custT="1"/>
      <dgm:spPr/>
      <dgm:t>
        <a:bodyPr/>
        <a:lstStyle/>
        <a:p>
          <a:r>
            <a:rPr lang="en-US" sz="2000" dirty="0">
              <a:solidFill>
                <a:schemeClr val="tx1"/>
              </a:solidFill>
            </a:rPr>
            <a:t>To perform data analysis to generate insight from data, and track and monitor KPI metrics, we will;</a:t>
          </a:r>
        </a:p>
      </dgm:t>
    </dgm:pt>
    <dgm:pt modelId="{1DF5B6CB-EED1-4AC0-B261-6DA048A3595A}" type="parTrans" cxnId="{1A96C8C2-4773-4067-A494-AFB20AA32E8E}">
      <dgm:prSet/>
      <dgm:spPr/>
      <dgm:t>
        <a:bodyPr/>
        <a:lstStyle/>
        <a:p>
          <a:endParaRPr lang="en-US"/>
        </a:p>
      </dgm:t>
    </dgm:pt>
    <dgm:pt modelId="{78D83751-D487-455B-AC48-C905E8271EDA}" type="sibTrans" cxnId="{1A96C8C2-4773-4067-A494-AFB20AA32E8E}">
      <dgm:prSet/>
      <dgm:spPr/>
      <dgm:t>
        <a:bodyPr/>
        <a:lstStyle/>
        <a:p>
          <a:endParaRPr lang="en-US"/>
        </a:p>
      </dgm:t>
    </dgm:pt>
    <dgm:pt modelId="{3CE1A082-5F89-4718-ABBF-E02929FBC875}">
      <dgm:prSet custT="1"/>
      <dgm:spPr/>
      <dgm:t>
        <a:bodyPr/>
        <a:lstStyle/>
        <a:p>
          <a:r>
            <a:rPr lang="en-US" sz="2000" dirty="0">
              <a:solidFill>
                <a:schemeClr val="tx1"/>
              </a:solidFill>
            </a:rPr>
            <a:t>Write SQL queries to extract all required columns and tables in the relational database</a:t>
          </a:r>
        </a:p>
      </dgm:t>
    </dgm:pt>
    <dgm:pt modelId="{8C5E43CF-DBC8-464B-B249-D0FCBF7F2CDB}" type="parTrans" cxnId="{877F9549-A8F6-4ACF-8AC7-27EF6F876AB1}">
      <dgm:prSet/>
      <dgm:spPr/>
      <dgm:t>
        <a:bodyPr/>
        <a:lstStyle/>
        <a:p>
          <a:endParaRPr lang="en-US"/>
        </a:p>
      </dgm:t>
    </dgm:pt>
    <dgm:pt modelId="{2FE2F670-3FEC-47F3-89F0-CA38EC6DBC8C}" type="sibTrans" cxnId="{877F9549-A8F6-4ACF-8AC7-27EF6F876AB1}">
      <dgm:prSet/>
      <dgm:spPr/>
      <dgm:t>
        <a:bodyPr/>
        <a:lstStyle/>
        <a:p>
          <a:endParaRPr lang="en-US"/>
        </a:p>
      </dgm:t>
    </dgm:pt>
    <dgm:pt modelId="{D32674B8-3DB8-415A-AEEE-A8FD44535C73}">
      <dgm:prSet custT="1"/>
      <dgm:spPr/>
      <dgm:t>
        <a:bodyPr/>
        <a:lstStyle/>
        <a:p>
          <a:r>
            <a:rPr lang="en-US" sz="2000" dirty="0">
              <a:solidFill>
                <a:schemeClr val="tx1"/>
              </a:solidFill>
            </a:rPr>
            <a:t>Transform the extracted data with Power Query</a:t>
          </a:r>
        </a:p>
      </dgm:t>
    </dgm:pt>
    <dgm:pt modelId="{7F86C070-2959-4E9B-83CD-682A164C4EAA}" type="parTrans" cxnId="{94DA95F0-2460-4F65-A06B-F472D50F5E19}">
      <dgm:prSet/>
      <dgm:spPr/>
      <dgm:t>
        <a:bodyPr/>
        <a:lstStyle/>
        <a:p>
          <a:endParaRPr lang="en-US"/>
        </a:p>
      </dgm:t>
    </dgm:pt>
    <dgm:pt modelId="{B73CDB90-626C-4AF6-97E1-E3BB34B4E8A2}" type="sibTrans" cxnId="{94DA95F0-2460-4F65-A06B-F472D50F5E19}">
      <dgm:prSet/>
      <dgm:spPr/>
      <dgm:t>
        <a:bodyPr/>
        <a:lstStyle/>
        <a:p>
          <a:endParaRPr lang="en-US"/>
        </a:p>
      </dgm:t>
    </dgm:pt>
    <dgm:pt modelId="{0AC41B3A-19C5-445C-AE29-BA401BF1D34A}">
      <dgm:prSet custT="1"/>
      <dgm:spPr/>
      <dgm:t>
        <a:bodyPr/>
        <a:lstStyle/>
        <a:p>
          <a:r>
            <a:rPr lang="en-US" sz="2000" dirty="0">
              <a:solidFill>
                <a:schemeClr val="tx1"/>
              </a:solidFill>
            </a:rPr>
            <a:t>Load the transformed data into </a:t>
          </a:r>
          <a:r>
            <a:rPr lang="en-US" sz="2000" dirty="0" err="1">
              <a:solidFill>
                <a:schemeClr val="tx1"/>
              </a:solidFill>
            </a:rPr>
            <a:t>PowerBi</a:t>
          </a:r>
          <a:r>
            <a:rPr lang="en-US" sz="2000" dirty="0">
              <a:solidFill>
                <a:schemeClr val="tx1"/>
              </a:solidFill>
            </a:rPr>
            <a:t>  </a:t>
          </a:r>
        </a:p>
      </dgm:t>
    </dgm:pt>
    <dgm:pt modelId="{34D11C03-3878-4DAB-9C89-B081D3921B98}" type="parTrans" cxnId="{48AB25F3-55D3-42F8-A4E9-33822B4189A4}">
      <dgm:prSet/>
      <dgm:spPr/>
      <dgm:t>
        <a:bodyPr/>
        <a:lstStyle/>
        <a:p>
          <a:endParaRPr lang="en-US"/>
        </a:p>
      </dgm:t>
    </dgm:pt>
    <dgm:pt modelId="{CD890968-3655-414F-A800-3A20384A4AF5}" type="sibTrans" cxnId="{48AB25F3-55D3-42F8-A4E9-33822B4189A4}">
      <dgm:prSet/>
      <dgm:spPr/>
      <dgm:t>
        <a:bodyPr/>
        <a:lstStyle/>
        <a:p>
          <a:endParaRPr lang="en-US"/>
        </a:p>
      </dgm:t>
    </dgm:pt>
    <dgm:pt modelId="{40FB0714-08B3-4C55-8B51-1C104200407B}">
      <dgm:prSet custT="1"/>
      <dgm:spPr/>
      <dgm:t>
        <a:bodyPr/>
        <a:lstStyle/>
        <a:p>
          <a:r>
            <a:rPr lang="en-US" sz="2000" dirty="0">
              <a:solidFill>
                <a:schemeClr val="tx1"/>
              </a:solidFill>
            </a:rPr>
            <a:t>Build a data model for efficient data analysis and create relationships among the tables. </a:t>
          </a:r>
        </a:p>
      </dgm:t>
    </dgm:pt>
    <dgm:pt modelId="{20E0DD67-32C0-42D4-8513-45B6AA80F198}" type="parTrans" cxnId="{B4E750D1-7DDB-4FBB-88A4-E39D84440300}">
      <dgm:prSet/>
      <dgm:spPr/>
      <dgm:t>
        <a:bodyPr/>
        <a:lstStyle/>
        <a:p>
          <a:endParaRPr lang="en-US"/>
        </a:p>
      </dgm:t>
    </dgm:pt>
    <dgm:pt modelId="{71602298-118C-4FD4-9AED-23BF3DECC772}" type="sibTrans" cxnId="{B4E750D1-7DDB-4FBB-88A4-E39D84440300}">
      <dgm:prSet/>
      <dgm:spPr/>
      <dgm:t>
        <a:bodyPr/>
        <a:lstStyle/>
        <a:p>
          <a:endParaRPr lang="en-US"/>
        </a:p>
      </dgm:t>
    </dgm:pt>
    <dgm:pt modelId="{A4EA8264-F8DE-4BB9-8E87-A7E22BEEB3D1}" type="pres">
      <dgm:prSet presAssocID="{0B8EE413-F1F2-440F-9ED7-4D9FBA911B3B}" presName="outerComposite" presStyleCnt="0">
        <dgm:presLayoutVars>
          <dgm:chMax val="5"/>
          <dgm:dir/>
          <dgm:resizeHandles val="exact"/>
        </dgm:presLayoutVars>
      </dgm:prSet>
      <dgm:spPr/>
    </dgm:pt>
    <dgm:pt modelId="{15CD8E20-AD29-4C27-BB0A-9F58C29AF436}" type="pres">
      <dgm:prSet presAssocID="{0B8EE413-F1F2-440F-9ED7-4D9FBA911B3B}" presName="dummyMaxCanvas" presStyleCnt="0">
        <dgm:presLayoutVars/>
      </dgm:prSet>
      <dgm:spPr/>
    </dgm:pt>
    <dgm:pt modelId="{375743A3-2F5C-474F-9F8A-37E11B426E7F}" type="pres">
      <dgm:prSet presAssocID="{0B8EE413-F1F2-440F-9ED7-4D9FBA911B3B}" presName="OneNode_1" presStyleLbl="node1" presStyleIdx="0" presStyleCnt="1" custScaleY="163550" custLinFactNeighborY="-18718">
        <dgm:presLayoutVars>
          <dgm:bulletEnabled val="1"/>
        </dgm:presLayoutVars>
      </dgm:prSet>
      <dgm:spPr/>
    </dgm:pt>
  </dgm:ptLst>
  <dgm:cxnLst>
    <dgm:cxn modelId="{F41DF119-A14F-4194-8DD5-C607F5654B14}" type="presOf" srcId="{3CE1A082-5F89-4718-ABBF-E02929FBC875}" destId="{375743A3-2F5C-474F-9F8A-37E11B426E7F}" srcOrd="0" destOrd="1" presId="urn:microsoft.com/office/officeart/2005/8/layout/vProcess5"/>
    <dgm:cxn modelId="{877F9549-A8F6-4ACF-8AC7-27EF6F876AB1}" srcId="{60A82F8B-07EC-481D-A24F-4CCCD8049254}" destId="{3CE1A082-5F89-4718-ABBF-E02929FBC875}" srcOrd="0" destOrd="0" parTransId="{8C5E43CF-DBC8-464B-B249-D0FCBF7F2CDB}" sibTransId="{2FE2F670-3FEC-47F3-89F0-CA38EC6DBC8C}"/>
    <dgm:cxn modelId="{3297E86B-B3E9-4DD4-9035-52651CFA0951}" type="presOf" srcId="{40FB0714-08B3-4C55-8B51-1C104200407B}" destId="{375743A3-2F5C-474F-9F8A-37E11B426E7F}" srcOrd="0" destOrd="4" presId="urn:microsoft.com/office/officeart/2005/8/layout/vProcess5"/>
    <dgm:cxn modelId="{60BE664D-B924-407A-96DE-FA845F91AF8A}" type="presOf" srcId="{0AC41B3A-19C5-445C-AE29-BA401BF1D34A}" destId="{375743A3-2F5C-474F-9F8A-37E11B426E7F}" srcOrd="0" destOrd="3" presId="urn:microsoft.com/office/officeart/2005/8/layout/vProcess5"/>
    <dgm:cxn modelId="{24AA2F9D-2CEA-44FC-A029-E7059067CDC2}" type="presOf" srcId="{60A82F8B-07EC-481D-A24F-4CCCD8049254}" destId="{375743A3-2F5C-474F-9F8A-37E11B426E7F}" srcOrd="0" destOrd="0" presId="urn:microsoft.com/office/officeart/2005/8/layout/vProcess5"/>
    <dgm:cxn modelId="{61F7ABC0-167B-4934-9343-DAE92AC99CAD}" type="presOf" srcId="{0B8EE413-F1F2-440F-9ED7-4D9FBA911B3B}" destId="{A4EA8264-F8DE-4BB9-8E87-A7E22BEEB3D1}" srcOrd="0" destOrd="0" presId="urn:microsoft.com/office/officeart/2005/8/layout/vProcess5"/>
    <dgm:cxn modelId="{1A96C8C2-4773-4067-A494-AFB20AA32E8E}" srcId="{0B8EE413-F1F2-440F-9ED7-4D9FBA911B3B}" destId="{60A82F8B-07EC-481D-A24F-4CCCD8049254}" srcOrd="0" destOrd="0" parTransId="{1DF5B6CB-EED1-4AC0-B261-6DA048A3595A}" sibTransId="{78D83751-D487-455B-AC48-C905E8271EDA}"/>
    <dgm:cxn modelId="{B4E750D1-7DDB-4FBB-88A4-E39D84440300}" srcId="{60A82F8B-07EC-481D-A24F-4CCCD8049254}" destId="{40FB0714-08B3-4C55-8B51-1C104200407B}" srcOrd="3" destOrd="0" parTransId="{20E0DD67-32C0-42D4-8513-45B6AA80F198}" sibTransId="{71602298-118C-4FD4-9AED-23BF3DECC772}"/>
    <dgm:cxn modelId="{F6D50AE8-E5B9-4BA1-830B-471CFEE836DA}" type="presOf" srcId="{D32674B8-3DB8-415A-AEEE-A8FD44535C73}" destId="{375743A3-2F5C-474F-9F8A-37E11B426E7F}" srcOrd="0" destOrd="2" presId="urn:microsoft.com/office/officeart/2005/8/layout/vProcess5"/>
    <dgm:cxn modelId="{94DA95F0-2460-4F65-A06B-F472D50F5E19}" srcId="{60A82F8B-07EC-481D-A24F-4CCCD8049254}" destId="{D32674B8-3DB8-415A-AEEE-A8FD44535C73}" srcOrd="1" destOrd="0" parTransId="{7F86C070-2959-4E9B-83CD-682A164C4EAA}" sibTransId="{B73CDB90-626C-4AF6-97E1-E3BB34B4E8A2}"/>
    <dgm:cxn modelId="{48AB25F3-55D3-42F8-A4E9-33822B4189A4}" srcId="{60A82F8B-07EC-481D-A24F-4CCCD8049254}" destId="{0AC41B3A-19C5-445C-AE29-BA401BF1D34A}" srcOrd="2" destOrd="0" parTransId="{34D11C03-3878-4DAB-9C89-B081D3921B98}" sibTransId="{CD890968-3655-414F-A800-3A20384A4AF5}"/>
    <dgm:cxn modelId="{84D88A72-136B-492B-8E2D-77698DCFC546}" type="presParOf" srcId="{A4EA8264-F8DE-4BB9-8E87-A7E22BEEB3D1}" destId="{15CD8E20-AD29-4C27-BB0A-9F58C29AF436}" srcOrd="0" destOrd="0" presId="urn:microsoft.com/office/officeart/2005/8/layout/vProcess5"/>
    <dgm:cxn modelId="{52558B1B-8744-4C80-830B-82DE57E4ADEE}" type="presParOf" srcId="{A4EA8264-F8DE-4BB9-8E87-A7E22BEEB3D1}" destId="{375743A3-2F5C-474F-9F8A-37E11B426E7F}" srcOrd="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6D8CCA-7D64-45C6-89BC-C387B01EC28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A541F2-0827-4279-86DB-0FBDF124CE6A}">
      <dgm:prSet/>
      <dgm:spPr/>
      <dgm:t>
        <a:bodyPr/>
        <a:lstStyle/>
        <a:p>
          <a:pPr>
            <a:lnSpc>
              <a:spcPct val="100000"/>
            </a:lnSpc>
          </a:pPr>
          <a:r>
            <a:rPr lang="en-US"/>
            <a:t>Create primary and secondary metrics by applying statistical calculations using DAX functions.</a:t>
          </a:r>
        </a:p>
      </dgm:t>
    </dgm:pt>
    <dgm:pt modelId="{A18CC8EE-0E8D-4C2C-B51A-4944C60EECB6}" type="parTrans" cxnId="{C160272E-B59B-4719-ABD3-C91D26CDFFF5}">
      <dgm:prSet/>
      <dgm:spPr/>
      <dgm:t>
        <a:bodyPr/>
        <a:lstStyle/>
        <a:p>
          <a:endParaRPr lang="en-US"/>
        </a:p>
      </dgm:t>
    </dgm:pt>
    <dgm:pt modelId="{ABDF7CFE-3EAE-4BBB-84EF-0664276A2C6F}" type="sibTrans" cxnId="{C160272E-B59B-4719-ABD3-C91D26CDFFF5}">
      <dgm:prSet/>
      <dgm:spPr/>
      <dgm:t>
        <a:bodyPr/>
        <a:lstStyle/>
        <a:p>
          <a:endParaRPr lang="en-US"/>
        </a:p>
      </dgm:t>
    </dgm:pt>
    <dgm:pt modelId="{6E46C45F-2099-44F1-93A5-194F087F239E}">
      <dgm:prSet/>
      <dgm:spPr/>
      <dgm:t>
        <a:bodyPr/>
        <a:lstStyle/>
        <a:p>
          <a:pPr>
            <a:lnSpc>
              <a:spcPct val="100000"/>
            </a:lnSpc>
          </a:pPr>
          <a:r>
            <a:rPr lang="en-US"/>
            <a:t>Perform exploratory data analysis to identify trends, patterns, and relationships, and forecast future sales.</a:t>
          </a:r>
        </a:p>
      </dgm:t>
    </dgm:pt>
    <dgm:pt modelId="{D6BEECF7-C8C7-4249-963F-6475BEF83619}" type="parTrans" cxnId="{12141849-3CB2-4FE6-91EF-16CC9C58EDF4}">
      <dgm:prSet/>
      <dgm:spPr/>
      <dgm:t>
        <a:bodyPr/>
        <a:lstStyle/>
        <a:p>
          <a:endParaRPr lang="en-US"/>
        </a:p>
      </dgm:t>
    </dgm:pt>
    <dgm:pt modelId="{165A49AE-6766-46D0-AF40-C15835F3E0E1}" type="sibTrans" cxnId="{12141849-3CB2-4FE6-91EF-16CC9C58EDF4}">
      <dgm:prSet/>
      <dgm:spPr/>
      <dgm:t>
        <a:bodyPr/>
        <a:lstStyle/>
        <a:p>
          <a:endParaRPr lang="en-US"/>
        </a:p>
      </dgm:t>
    </dgm:pt>
    <dgm:pt modelId="{D2BEF02A-968E-4344-95C7-9D6249A867B2}">
      <dgm:prSet/>
      <dgm:spPr/>
      <dgm:t>
        <a:bodyPr/>
        <a:lstStyle/>
        <a:p>
          <a:pPr>
            <a:lnSpc>
              <a:spcPct val="100000"/>
            </a:lnSpc>
          </a:pPr>
          <a:r>
            <a:rPr lang="en-US"/>
            <a:t>Create visualization from insights generated from the data analysis.</a:t>
          </a:r>
        </a:p>
      </dgm:t>
    </dgm:pt>
    <dgm:pt modelId="{F48A15CB-7332-410A-A131-8E75AC2FB784}" type="parTrans" cxnId="{E6693100-6053-437F-AF98-96B5824CDA15}">
      <dgm:prSet/>
      <dgm:spPr/>
      <dgm:t>
        <a:bodyPr/>
        <a:lstStyle/>
        <a:p>
          <a:endParaRPr lang="en-US"/>
        </a:p>
      </dgm:t>
    </dgm:pt>
    <dgm:pt modelId="{251E9C1D-00B2-46D2-81C2-8990390278CA}" type="sibTrans" cxnId="{E6693100-6053-437F-AF98-96B5824CDA15}">
      <dgm:prSet/>
      <dgm:spPr/>
      <dgm:t>
        <a:bodyPr/>
        <a:lstStyle/>
        <a:p>
          <a:endParaRPr lang="en-US"/>
        </a:p>
      </dgm:t>
    </dgm:pt>
    <dgm:pt modelId="{BD792327-AF94-4E31-8D36-59CACEFC7637}">
      <dgm:prSet/>
      <dgm:spPr/>
      <dgm:t>
        <a:bodyPr/>
        <a:lstStyle/>
        <a:p>
          <a:pPr>
            <a:lnSpc>
              <a:spcPct val="100000"/>
            </a:lnSpc>
          </a:pPr>
          <a:r>
            <a:rPr lang="en-US"/>
            <a:t>Develop an interactive dashboard that shows the summary of all KPIs, product analysis, customer analysis, order analysis, and sales analysis</a:t>
          </a:r>
        </a:p>
      </dgm:t>
    </dgm:pt>
    <dgm:pt modelId="{2239770A-AB17-4094-8D1F-E70108659BC8}" type="parTrans" cxnId="{7EB77D86-88D5-47E3-BC79-A832E107B769}">
      <dgm:prSet/>
      <dgm:spPr/>
      <dgm:t>
        <a:bodyPr/>
        <a:lstStyle/>
        <a:p>
          <a:endParaRPr lang="en-US"/>
        </a:p>
      </dgm:t>
    </dgm:pt>
    <dgm:pt modelId="{F1FF4F6F-01BF-4CFA-997F-205E8811F329}" type="sibTrans" cxnId="{7EB77D86-88D5-47E3-BC79-A832E107B769}">
      <dgm:prSet/>
      <dgm:spPr/>
      <dgm:t>
        <a:bodyPr/>
        <a:lstStyle/>
        <a:p>
          <a:endParaRPr lang="en-US"/>
        </a:p>
      </dgm:t>
    </dgm:pt>
    <dgm:pt modelId="{289EDAF0-0B7D-44FC-A02F-03E9E215757D}" type="pres">
      <dgm:prSet presAssocID="{906D8CCA-7D64-45C6-89BC-C387B01EC287}" presName="root" presStyleCnt="0">
        <dgm:presLayoutVars>
          <dgm:dir/>
          <dgm:resizeHandles val="exact"/>
        </dgm:presLayoutVars>
      </dgm:prSet>
      <dgm:spPr/>
    </dgm:pt>
    <dgm:pt modelId="{0287C9A9-82EC-46DE-9DD1-833D6999AFAA}" type="pres">
      <dgm:prSet presAssocID="{B1A541F2-0827-4279-86DB-0FBDF124CE6A}" presName="compNode" presStyleCnt="0"/>
      <dgm:spPr/>
    </dgm:pt>
    <dgm:pt modelId="{BF2A7790-D3BF-4646-923A-340793B9B52B}" type="pres">
      <dgm:prSet presAssocID="{B1A541F2-0827-4279-86DB-0FBDF124CE6A}" presName="bgRect" presStyleLbl="bgShp" presStyleIdx="0" presStyleCnt="4"/>
      <dgm:spPr/>
    </dgm:pt>
    <dgm:pt modelId="{17E6D6C2-1131-4E46-B18F-1B6BBB810246}" type="pres">
      <dgm:prSet presAssocID="{B1A541F2-0827-4279-86DB-0FBDF124CE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B04F4F5-C9EC-453F-AD70-EFC1A9166C86}" type="pres">
      <dgm:prSet presAssocID="{B1A541F2-0827-4279-86DB-0FBDF124CE6A}" presName="spaceRect" presStyleCnt="0"/>
      <dgm:spPr/>
    </dgm:pt>
    <dgm:pt modelId="{2D9A0AC7-4564-47E9-82F8-46BC0BB985F3}" type="pres">
      <dgm:prSet presAssocID="{B1A541F2-0827-4279-86DB-0FBDF124CE6A}" presName="parTx" presStyleLbl="revTx" presStyleIdx="0" presStyleCnt="4">
        <dgm:presLayoutVars>
          <dgm:chMax val="0"/>
          <dgm:chPref val="0"/>
        </dgm:presLayoutVars>
      </dgm:prSet>
      <dgm:spPr/>
    </dgm:pt>
    <dgm:pt modelId="{58137593-5C13-499C-B45F-B7371F882F9A}" type="pres">
      <dgm:prSet presAssocID="{ABDF7CFE-3EAE-4BBB-84EF-0664276A2C6F}" presName="sibTrans" presStyleCnt="0"/>
      <dgm:spPr/>
    </dgm:pt>
    <dgm:pt modelId="{260AB538-7E72-4E72-BB97-03CFB3198DC7}" type="pres">
      <dgm:prSet presAssocID="{6E46C45F-2099-44F1-93A5-194F087F239E}" presName="compNode" presStyleCnt="0"/>
      <dgm:spPr/>
    </dgm:pt>
    <dgm:pt modelId="{74B446EB-EE19-4682-B57A-67E6B3E6C3BC}" type="pres">
      <dgm:prSet presAssocID="{6E46C45F-2099-44F1-93A5-194F087F239E}" presName="bgRect" presStyleLbl="bgShp" presStyleIdx="1" presStyleCnt="4"/>
      <dgm:spPr/>
    </dgm:pt>
    <dgm:pt modelId="{F12DE2F2-8EAF-4FDC-A400-CA20DE6D6510}" type="pres">
      <dgm:prSet presAssocID="{6E46C45F-2099-44F1-93A5-194F087F239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09BD1664-E45D-4448-953A-4CFF2C01071E}" type="pres">
      <dgm:prSet presAssocID="{6E46C45F-2099-44F1-93A5-194F087F239E}" presName="spaceRect" presStyleCnt="0"/>
      <dgm:spPr/>
    </dgm:pt>
    <dgm:pt modelId="{9ECFBA5E-074C-485A-8185-7863DFABB515}" type="pres">
      <dgm:prSet presAssocID="{6E46C45F-2099-44F1-93A5-194F087F239E}" presName="parTx" presStyleLbl="revTx" presStyleIdx="1" presStyleCnt="4">
        <dgm:presLayoutVars>
          <dgm:chMax val="0"/>
          <dgm:chPref val="0"/>
        </dgm:presLayoutVars>
      </dgm:prSet>
      <dgm:spPr/>
    </dgm:pt>
    <dgm:pt modelId="{3925A86A-AC0F-44DF-A44C-BDCA66D0262C}" type="pres">
      <dgm:prSet presAssocID="{165A49AE-6766-46D0-AF40-C15835F3E0E1}" presName="sibTrans" presStyleCnt="0"/>
      <dgm:spPr/>
    </dgm:pt>
    <dgm:pt modelId="{5261BB22-6C27-4AE0-ABA9-2A7E773B6404}" type="pres">
      <dgm:prSet presAssocID="{D2BEF02A-968E-4344-95C7-9D6249A867B2}" presName="compNode" presStyleCnt="0"/>
      <dgm:spPr/>
    </dgm:pt>
    <dgm:pt modelId="{F37F1491-507C-4D74-A534-E48E70B20F56}" type="pres">
      <dgm:prSet presAssocID="{D2BEF02A-968E-4344-95C7-9D6249A867B2}" presName="bgRect" presStyleLbl="bgShp" presStyleIdx="2" presStyleCnt="4"/>
      <dgm:spPr/>
    </dgm:pt>
    <dgm:pt modelId="{6198768A-C97D-4C18-B3D6-06110AF71537}" type="pres">
      <dgm:prSet presAssocID="{D2BEF02A-968E-4344-95C7-9D6249A867B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D491524A-E619-4956-A111-504565CF017D}" type="pres">
      <dgm:prSet presAssocID="{D2BEF02A-968E-4344-95C7-9D6249A867B2}" presName="spaceRect" presStyleCnt="0"/>
      <dgm:spPr/>
    </dgm:pt>
    <dgm:pt modelId="{7807BEE2-9FF9-4AE3-B45A-D836F0F37F33}" type="pres">
      <dgm:prSet presAssocID="{D2BEF02A-968E-4344-95C7-9D6249A867B2}" presName="parTx" presStyleLbl="revTx" presStyleIdx="2" presStyleCnt="4">
        <dgm:presLayoutVars>
          <dgm:chMax val="0"/>
          <dgm:chPref val="0"/>
        </dgm:presLayoutVars>
      </dgm:prSet>
      <dgm:spPr/>
    </dgm:pt>
    <dgm:pt modelId="{9B1EB6FA-84F5-4E0A-8E7B-6DF0E90BF56B}" type="pres">
      <dgm:prSet presAssocID="{251E9C1D-00B2-46D2-81C2-8990390278CA}" presName="sibTrans" presStyleCnt="0"/>
      <dgm:spPr/>
    </dgm:pt>
    <dgm:pt modelId="{056023A8-000B-4DE8-81F0-9A84B4951212}" type="pres">
      <dgm:prSet presAssocID="{BD792327-AF94-4E31-8D36-59CACEFC7637}" presName="compNode" presStyleCnt="0"/>
      <dgm:spPr/>
    </dgm:pt>
    <dgm:pt modelId="{2F99756B-5A4F-4D5D-8A6D-5897C813E921}" type="pres">
      <dgm:prSet presAssocID="{BD792327-AF94-4E31-8D36-59CACEFC7637}" presName="bgRect" presStyleLbl="bgShp" presStyleIdx="3" presStyleCnt="4"/>
      <dgm:spPr/>
    </dgm:pt>
    <dgm:pt modelId="{82791B30-76E9-4338-82E4-F7B901A25A0D}" type="pres">
      <dgm:prSet presAssocID="{BD792327-AF94-4E31-8D36-59CACEFC76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5D5EBF35-07CD-4A49-BB40-D6A613BDA73F}" type="pres">
      <dgm:prSet presAssocID="{BD792327-AF94-4E31-8D36-59CACEFC7637}" presName="spaceRect" presStyleCnt="0"/>
      <dgm:spPr/>
    </dgm:pt>
    <dgm:pt modelId="{7E5511B5-4BDF-47D5-AA94-D64F0EC6F231}" type="pres">
      <dgm:prSet presAssocID="{BD792327-AF94-4E31-8D36-59CACEFC7637}" presName="parTx" presStyleLbl="revTx" presStyleIdx="3" presStyleCnt="4">
        <dgm:presLayoutVars>
          <dgm:chMax val="0"/>
          <dgm:chPref val="0"/>
        </dgm:presLayoutVars>
      </dgm:prSet>
      <dgm:spPr/>
    </dgm:pt>
  </dgm:ptLst>
  <dgm:cxnLst>
    <dgm:cxn modelId="{E6693100-6053-437F-AF98-96B5824CDA15}" srcId="{906D8CCA-7D64-45C6-89BC-C387B01EC287}" destId="{D2BEF02A-968E-4344-95C7-9D6249A867B2}" srcOrd="2" destOrd="0" parTransId="{F48A15CB-7332-410A-A131-8E75AC2FB784}" sibTransId="{251E9C1D-00B2-46D2-81C2-8990390278CA}"/>
    <dgm:cxn modelId="{BDE08207-FD6C-4608-9EF4-B0C0AEC64BF1}" type="presOf" srcId="{6E46C45F-2099-44F1-93A5-194F087F239E}" destId="{9ECFBA5E-074C-485A-8185-7863DFABB515}" srcOrd="0" destOrd="0" presId="urn:microsoft.com/office/officeart/2018/2/layout/IconVerticalSolidList"/>
    <dgm:cxn modelId="{C160272E-B59B-4719-ABD3-C91D26CDFFF5}" srcId="{906D8CCA-7D64-45C6-89BC-C387B01EC287}" destId="{B1A541F2-0827-4279-86DB-0FBDF124CE6A}" srcOrd="0" destOrd="0" parTransId="{A18CC8EE-0E8D-4C2C-B51A-4944C60EECB6}" sibTransId="{ABDF7CFE-3EAE-4BBB-84EF-0664276A2C6F}"/>
    <dgm:cxn modelId="{12141849-3CB2-4FE6-91EF-16CC9C58EDF4}" srcId="{906D8CCA-7D64-45C6-89BC-C387B01EC287}" destId="{6E46C45F-2099-44F1-93A5-194F087F239E}" srcOrd="1" destOrd="0" parTransId="{D6BEECF7-C8C7-4249-963F-6475BEF83619}" sibTransId="{165A49AE-6766-46D0-AF40-C15835F3E0E1}"/>
    <dgm:cxn modelId="{6F441073-5598-4E25-A117-0C4561A9B9D9}" type="presOf" srcId="{906D8CCA-7D64-45C6-89BC-C387B01EC287}" destId="{289EDAF0-0B7D-44FC-A02F-03E9E215757D}" srcOrd="0" destOrd="0" presId="urn:microsoft.com/office/officeart/2018/2/layout/IconVerticalSolidList"/>
    <dgm:cxn modelId="{CACDF783-C32C-44C3-9516-BDFF8E5427A8}" type="presOf" srcId="{B1A541F2-0827-4279-86DB-0FBDF124CE6A}" destId="{2D9A0AC7-4564-47E9-82F8-46BC0BB985F3}" srcOrd="0" destOrd="0" presId="urn:microsoft.com/office/officeart/2018/2/layout/IconVerticalSolidList"/>
    <dgm:cxn modelId="{7EB77D86-88D5-47E3-BC79-A832E107B769}" srcId="{906D8CCA-7D64-45C6-89BC-C387B01EC287}" destId="{BD792327-AF94-4E31-8D36-59CACEFC7637}" srcOrd="3" destOrd="0" parTransId="{2239770A-AB17-4094-8D1F-E70108659BC8}" sibTransId="{F1FF4F6F-01BF-4CFA-997F-205E8811F329}"/>
    <dgm:cxn modelId="{DEC5FF91-E4D7-454D-9541-24827EF50D97}" type="presOf" srcId="{BD792327-AF94-4E31-8D36-59CACEFC7637}" destId="{7E5511B5-4BDF-47D5-AA94-D64F0EC6F231}" srcOrd="0" destOrd="0" presId="urn:microsoft.com/office/officeart/2018/2/layout/IconVerticalSolidList"/>
    <dgm:cxn modelId="{D33F2EBE-D3D4-43B5-B974-14CAC083AC65}" type="presOf" srcId="{D2BEF02A-968E-4344-95C7-9D6249A867B2}" destId="{7807BEE2-9FF9-4AE3-B45A-D836F0F37F33}" srcOrd="0" destOrd="0" presId="urn:microsoft.com/office/officeart/2018/2/layout/IconVerticalSolidList"/>
    <dgm:cxn modelId="{594B6E36-91FE-40B0-A27E-DACB609F73C5}" type="presParOf" srcId="{289EDAF0-0B7D-44FC-A02F-03E9E215757D}" destId="{0287C9A9-82EC-46DE-9DD1-833D6999AFAA}" srcOrd="0" destOrd="0" presId="urn:microsoft.com/office/officeart/2018/2/layout/IconVerticalSolidList"/>
    <dgm:cxn modelId="{78A5F332-8888-455D-B0F6-E1645A52A722}" type="presParOf" srcId="{0287C9A9-82EC-46DE-9DD1-833D6999AFAA}" destId="{BF2A7790-D3BF-4646-923A-340793B9B52B}" srcOrd="0" destOrd="0" presId="urn:microsoft.com/office/officeart/2018/2/layout/IconVerticalSolidList"/>
    <dgm:cxn modelId="{5819BFE3-0150-4D10-A643-5754602A2983}" type="presParOf" srcId="{0287C9A9-82EC-46DE-9DD1-833D6999AFAA}" destId="{17E6D6C2-1131-4E46-B18F-1B6BBB810246}" srcOrd="1" destOrd="0" presId="urn:microsoft.com/office/officeart/2018/2/layout/IconVerticalSolidList"/>
    <dgm:cxn modelId="{AA4D74A8-1C77-485D-900D-400B774C4F62}" type="presParOf" srcId="{0287C9A9-82EC-46DE-9DD1-833D6999AFAA}" destId="{CB04F4F5-C9EC-453F-AD70-EFC1A9166C86}" srcOrd="2" destOrd="0" presId="urn:microsoft.com/office/officeart/2018/2/layout/IconVerticalSolidList"/>
    <dgm:cxn modelId="{38FABF55-6156-4210-8FC6-8AEF805777EA}" type="presParOf" srcId="{0287C9A9-82EC-46DE-9DD1-833D6999AFAA}" destId="{2D9A0AC7-4564-47E9-82F8-46BC0BB985F3}" srcOrd="3" destOrd="0" presId="urn:microsoft.com/office/officeart/2018/2/layout/IconVerticalSolidList"/>
    <dgm:cxn modelId="{38078F2B-11BB-4AB0-889E-BB2470A99AF9}" type="presParOf" srcId="{289EDAF0-0B7D-44FC-A02F-03E9E215757D}" destId="{58137593-5C13-499C-B45F-B7371F882F9A}" srcOrd="1" destOrd="0" presId="urn:microsoft.com/office/officeart/2018/2/layout/IconVerticalSolidList"/>
    <dgm:cxn modelId="{DF640E06-3C31-4414-8A5E-A43D4C0516B5}" type="presParOf" srcId="{289EDAF0-0B7D-44FC-A02F-03E9E215757D}" destId="{260AB538-7E72-4E72-BB97-03CFB3198DC7}" srcOrd="2" destOrd="0" presId="urn:microsoft.com/office/officeart/2018/2/layout/IconVerticalSolidList"/>
    <dgm:cxn modelId="{79A52143-F30D-4882-A842-54DB4FCA7CBB}" type="presParOf" srcId="{260AB538-7E72-4E72-BB97-03CFB3198DC7}" destId="{74B446EB-EE19-4682-B57A-67E6B3E6C3BC}" srcOrd="0" destOrd="0" presId="urn:microsoft.com/office/officeart/2018/2/layout/IconVerticalSolidList"/>
    <dgm:cxn modelId="{14EA5DE7-F35C-4AA4-B7B8-7D2F800DAB86}" type="presParOf" srcId="{260AB538-7E72-4E72-BB97-03CFB3198DC7}" destId="{F12DE2F2-8EAF-4FDC-A400-CA20DE6D6510}" srcOrd="1" destOrd="0" presId="urn:microsoft.com/office/officeart/2018/2/layout/IconVerticalSolidList"/>
    <dgm:cxn modelId="{596AF511-4F31-4B12-B28D-9E25D7F88B10}" type="presParOf" srcId="{260AB538-7E72-4E72-BB97-03CFB3198DC7}" destId="{09BD1664-E45D-4448-953A-4CFF2C01071E}" srcOrd="2" destOrd="0" presId="urn:microsoft.com/office/officeart/2018/2/layout/IconVerticalSolidList"/>
    <dgm:cxn modelId="{35153379-1479-4718-8D63-3D11F2BF111A}" type="presParOf" srcId="{260AB538-7E72-4E72-BB97-03CFB3198DC7}" destId="{9ECFBA5E-074C-485A-8185-7863DFABB515}" srcOrd="3" destOrd="0" presId="urn:microsoft.com/office/officeart/2018/2/layout/IconVerticalSolidList"/>
    <dgm:cxn modelId="{AB51153A-AB98-4CBD-B258-377588C355E2}" type="presParOf" srcId="{289EDAF0-0B7D-44FC-A02F-03E9E215757D}" destId="{3925A86A-AC0F-44DF-A44C-BDCA66D0262C}" srcOrd="3" destOrd="0" presId="urn:microsoft.com/office/officeart/2018/2/layout/IconVerticalSolidList"/>
    <dgm:cxn modelId="{5F99625D-99A6-461C-B97D-283D1A561BAA}" type="presParOf" srcId="{289EDAF0-0B7D-44FC-A02F-03E9E215757D}" destId="{5261BB22-6C27-4AE0-ABA9-2A7E773B6404}" srcOrd="4" destOrd="0" presId="urn:microsoft.com/office/officeart/2018/2/layout/IconVerticalSolidList"/>
    <dgm:cxn modelId="{1A06030B-FF7E-42F8-BA1F-27EFB5EF3882}" type="presParOf" srcId="{5261BB22-6C27-4AE0-ABA9-2A7E773B6404}" destId="{F37F1491-507C-4D74-A534-E48E70B20F56}" srcOrd="0" destOrd="0" presId="urn:microsoft.com/office/officeart/2018/2/layout/IconVerticalSolidList"/>
    <dgm:cxn modelId="{BACACFD7-CFED-4841-BF7F-1662FB2FD485}" type="presParOf" srcId="{5261BB22-6C27-4AE0-ABA9-2A7E773B6404}" destId="{6198768A-C97D-4C18-B3D6-06110AF71537}" srcOrd="1" destOrd="0" presId="urn:microsoft.com/office/officeart/2018/2/layout/IconVerticalSolidList"/>
    <dgm:cxn modelId="{4B4DDF29-595D-49BC-9E5F-C060F67360D4}" type="presParOf" srcId="{5261BB22-6C27-4AE0-ABA9-2A7E773B6404}" destId="{D491524A-E619-4956-A111-504565CF017D}" srcOrd="2" destOrd="0" presId="urn:microsoft.com/office/officeart/2018/2/layout/IconVerticalSolidList"/>
    <dgm:cxn modelId="{9A812400-C766-45AA-A4F1-E3C7FC842B75}" type="presParOf" srcId="{5261BB22-6C27-4AE0-ABA9-2A7E773B6404}" destId="{7807BEE2-9FF9-4AE3-B45A-D836F0F37F33}" srcOrd="3" destOrd="0" presId="urn:microsoft.com/office/officeart/2018/2/layout/IconVerticalSolidList"/>
    <dgm:cxn modelId="{3329B80A-A698-4AB6-8A32-79361CB1AF90}" type="presParOf" srcId="{289EDAF0-0B7D-44FC-A02F-03E9E215757D}" destId="{9B1EB6FA-84F5-4E0A-8E7B-6DF0E90BF56B}" srcOrd="5" destOrd="0" presId="urn:microsoft.com/office/officeart/2018/2/layout/IconVerticalSolidList"/>
    <dgm:cxn modelId="{96E66630-B26A-49A6-8C36-C75AC24ACAAF}" type="presParOf" srcId="{289EDAF0-0B7D-44FC-A02F-03E9E215757D}" destId="{056023A8-000B-4DE8-81F0-9A84B4951212}" srcOrd="6" destOrd="0" presId="urn:microsoft.com/office/officeart/2018/2/layout/IconVerticalSolidList"/>
    <dgm:cxn modelId="{44088E37-E39F-4BE1-B31B-79ED519D57AB}" type="presParOf" srcId="{056023A8-000B-4DE8-81F0-9A84B4951212}" destId="{2F99756B-5A4F-4D5D-8A6D-5897C813E921}" srcOrd="0" destOrd="0" presId="urn:microsoft.com/office/officeart/2018/2/layout/IconVerticalSolidList"/>
    <dgm:cxn modelId="{37FABB2A-BF75-4499-9B1F-0F92D9C1C8AA}" type="presParOf" srcId="{056023A8-000B-4DE8-81F0-9A84B4951212}" destId="{82791B30-76E9-4338-82E4-F7B901A25A0D}" srcOrd="1" destOrd="0" presId="urn:microsoft.com/office/officeart/2018/2/layout/IconVerticalSolidList"/>
    <dgm:cxn modelId="{E1F969C9-9AF9-4B3D-A636-1F4E5B1E18CB}" type="presParOf" srcId="{056023A8-000B-4DE8-81F0-9A84B4951212}" destId="{5D5EBF35-07CD-4A49-BB40-D6A613BDA73F}" srcOrd="2" destOrd="0" presId="urn:microsoft.com/office/officeart/2018/2/layout/IconVerticalSolidList"/>
    <dgm:cxn modelId="{EA5C3182-8163-4AD9-B6CA-C49A3248523E}" type="presParOf" srcId="{056023A8-000B-4DE8-81F0-9A84B4951212}" destId="{7E5511B5-4BDF-47D5-AA94-D64F0EC6F23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D3586-D32A-47DE-A45C-CC85F54B0BB3}">
      <dsp:nvSpPr>
        <dsp:cNvPr id="0" name=""/>
        <dsp:cNvSpPr/>
      </dsp:nvSpPr>
      <dsp:spPr>
        <a:xfrm>
          <a:off x="0" y="484366"/>
          <a:ext cx="8506500" cy="8942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AEC183-5293-4FAE-AF2E-3261AA5ECB3A}">
      <dsp:nvSpPr>
        <dsp:cNvPr id="0" name=""/>
        <dsp:cNvSpPr/>
      </dsp:nvSpPr>
      <dsp:spPr>
        <a:xfrm>
          <a:off x="270499" y="685564"/>
          <a:ext cx="491817" cy="491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12E26-1E86-403F-B196-76D33914A78C}">
      <dsp:nvSpPr>
        <dsp:cNvPr id="0" name=""/>
        <dsp:cNvSpPr/>
      </dsp:nvSpPr>
      <dsp:spPr>
        <a:xfrm>
          <a:off x="1032817" y="484366"/>
          <a:ext cx="7473682" cy="8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8" tIns="94638" rIns="94638" bIns="94638" numCol="1" spcCol="1270" anchor="ctr" anchorCtr="0">
          <a:noAutofit/>
        </a:bodyPr>
        <a:lstStyle/>
        <a:p>
          <a:pPr marL="0" lvl="0" indent="0" algn="l" defTabSz="666750">
            <a:lnSpc>
              <a:spcPct val="100000"/>
            </a:lnSpc>
            <a:spcBef>
              <a:spcPct val="0"/>
            </a:spcBef>
            <a:spcAft>
              <a:spcPct val="35000"/>
            </a:spcAft>
            <a:buNone/>
          </a:pPr>
          <a:r>
            <a:rPr lang="en-US" sz="1500" b="1" kern="1200" dirty="0"/>
            <a:t>Data Silo:</a:t>
          </a:r>
          <a:r>
            <a:rPr lang="en-US" sz="1500" kern="1200" dirty="0"/>
            <a:t> </a:t>
          </a:r>
          <a:r>
            <a:rPr lang="en-US" sz="1500" kern="1200" dirty="0" err="1"/>
            <a:t>Vacat’s</a:t>
          </a:r>
          <a:r>
            <a:rPr lang="en-US" sz="1500" kern="1200" dirty="0"/>
            <a:t> current data sources are PostgreSQL, Salesforce, and ERP systems. These sources are independent of each other making data inaccuracy and duplication a threat.</a:t>
          </a:r>
        </a:p>
      </dsp:txBody>
      <dsp:txXfrm>
        <a:off x="1032817" y="484366"/>
        <a:ext cx="7473682" cy="894214"/>
      </dsp:txXfrm>
    </dsp:sp>
    <dsp:sp modelId="{21393652-69CF-497C-9B5F-A3FC5A0850F5}">
      <dsp:nvSpPr>
        <dsp:cNvPr id="0" name=""/>
        <dsp:cNvSpPr/>
      </dsp:nvSpPr>
      <dsp:spPr>
        <a:xfrm>
          <a:off x="0" y="1602134"/>
          <a:ext cx="8506500" cy="8942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FA825-BB0C-4834-8B6D-53231B17D989}">
      <dsp:nvSpPr>
        <dsp:cNvPr id="0" name=""/>
        <dsp:cNvSpPr/>
      </dsp:nvSpPr>
      <dsp:spPr>
        <a:xfrm>
          <a:off x="270499" y="1803332"/>
          <a:ext cx="491817" cy="491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782764-6D2B-4986-945E-EFE3A2B34F15}">
      <dsp:nvSpPr>
        <dsp:cNvPr id="0" name=""/>
        <dsp:cNvSpPr/>
      </dsp:nvSpPr>
      <dsp:spPr>
        <a:xfrm>
          <a:off x="1032817" y="1602134"/>
          <a:ext cx="7473682" cy="8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8" tIns="94638" rIns="94638" bIns="94638" numCol="1" spcCol="1270" anchor="ctr" anchorCtr="0">
          <a:noAutofit/>
        </a:bodyPr>
        <a:lstStyle/>
        <a:p>
          <a:pPr marL="0" lvl="0" indent="0" algn="l" defTabSz="666750">
            <a:lnSpc>
              <a:spcPct val="100000"/>
            </a:lnSpc>
            <a:spcBef>
              <a:spcPct val="0"/>
            </a:spcBef>
            <a:spcAft>
              <a:spcPct val="35000"/>
            </a:spcAft>
            <a:buNone/>
          </a:pPr>
          <a:r>
            <a:rPr lang="en-US" sz="1500" b="1" kern="1200"/>
            <a:t>No insight from data:</a:t>
          </a:r>
          <a:r>
            <a:rPr lang="en-US" sz="1500" kern="1200"/>
            <a:t> Because of the disparate data sources, Vacat is unable to generate real-time insight data, making it difficult to drive growth via informed decision-making.</a:t>
          </a:r>
        </a:p>
      </dsp:txBody>
      <dsp:txXfrm>
        <a:off x="1032817" y="1602134"/>
        <a:ext cx="7473682" cy="894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743A3-2F5C-474F-9F8A-37E11B426E7F}">
      <dsp:nvSpPr>
        <dsp:cNvPr id="0" name=""/>
        <dsp:cNvSpPr/>
      </dsp:nvSpPr>
      <dsp:spPr>
        <a:xfrm>
          <a:off x="0" y="0"/>
          <a:ext cx="8506500" cy="324785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n-US" sz="6500" kern="1200" dirty="0"/>
        </a:p>
      </dsp:txBody>
      <dsp:txXfrm>
        <a:off x="95126" y="95126"/>
        <a:ext cx="8316248" cy="3057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743A3-2F5C-474F-9F8A-37E11B426E7F}">
      <dsp:nvSpPr>
        <dsp:cNvPr id="0" name=""/>
        <dsp:cNvSpPr/>
      </dsp:nvSpPr>
      <dsp:spPr>
        <a:xfrm>
          <a:off x="0" y="0"/>
          <a:ext cx="8506500" cy="324785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To perform data analysis to generate insight from data, and track and monitor KPI metrics, we will;</a:t>
          </a:r>
        </a:p>
        <a:p>
          <a:pPr marL="228600" lvl="1" indent="-228600" algn="l" defTabSz="889000">
            <a:lnSpc>
              <a:spcPct val="90000"/>
            </a:lnSpc>
            <a:spcBef>
              <a:spcPct val="0"/>
            </a:spcBef>
            <a:spcAft>
              <a:spcPct val="15000"/>
            </a:spcAft>
            <a:buChar char="•"/>
          </a:pPr>
          <a:r>
            <a:rPr lang="en-US" sz="2000" kern="1200" dirty="0">
              <a:solidFill>
                <a:schemeClr val="tx1"/>
              </a:solidFill>
            </a:rPr>
            <a:t>Write SQL queries to extract all required columns and tables in the relational database</a:t>
          </a:r>
        </a:p>
        <a:p>
          <a:pPr marL="228600" lvl="1" indent="-228600" algn="l" defTabSz="889000">
            <a:lnSpc>
              <a:spcPct val="90000"/>
            </a:lnSpc>
            <a:spcBef>
              <a:spcPct val="0"/>
            </a:spcBef>
            <a:spcAft>
              <a:spcPct val="15000"/>
            </a:spcAft>
            <a:buChar char="•"/>
          </a:pPr>
          <a:r>
            <a:rPr lang="en-US" sz="2000" kern="1200" dirty="0">
              <a:solidFill>
                <a:schemeClr val="tx1"/>
              </a:solidFill>
            </a:rPr>
            <a:t>Transform the extracted data with Power Query</a:t>
          </a:r>
        </a:p>
        <a:p>
          <a:pPr marL="228600" lvl="1" indent="-228600" algn="l" defTabSz="889000">
            <a:lnSpc>
              <a:spcPct val="90000"/>
            </a:lnSpc>
            <a:spcBef>
              <a:spcPct val="0"/>
            </a:spcBef>
            <a:spcAft>
              <a:spcPct val="15000"/>
            </a:spcAft>
            <a:buChar char="•"/>
          </a:pPr>
          <a:r>
            <a:rPr lang="en-US" sz="2000" kern="1200" dirty="0">
              <a:solidFill>
                <a:schemeClr val="tx1"/>
              </a:solidFill>
            </a:rPr>
            <a:t>Load the transformed data into </a:t>
          </a:r>
          <a:r>
            <a:rPr lang="en-US" sz="2000" kern="1200" dirty="0" err="1">
              <a:solidFill>
                <a:schemeClr val="tx1"/>
              </a:solidFill>
            </a:rPr>
            <a:t>PowerBi</a:t>
          </a:r>
          <a:r>
            <a:rPr lang="en-US" sz="2000" kern="1200" dirty="0">
              <a:solidFill>
                <a:schemeClr val="tx1"/>
              </a:solidFill>
            </a:rPr>
            <a:t>  </a:t>
          </a:r>
        </a:p>
        <a:p>
          <a:pPr marL="228600" lvl="1" indent="-228600" algn="l" defTabSz="889000">
            <a:lnSpc>
              <a:spcPct val="90000"/>
            </a:lnSpc>
            <a:spcBef>
              <a:spcPct val="0"/>
            </a:spcBef>
            <a:spcAft>
              <a:spcPct val="15000"/>
            </a:spcAft>
            <a:buChar char="•"/>
          </a:pPr>
          <a:r>
            <a:rPr lang="en-US" sz="2000" kern="1200" dirty="0">
              <a:solidFill>
                <a:schemeClr val="tx1"/>
              </a:solidFill>
            </a:rPr>
            <a:t>Build a data model for efficient data analysis and create relationships among the tables. </a:t>
          </a:r>
        </a:p>
      </dsp:txBody>
      <dsp:txXfrm>
        <a:off x="95126" y="95126"/>
        <a:ext cx="8316248" cy="30576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A7790-D3BF-4646-923A-340793B9B52B}">
      <dsp:nvSpPr>
        <dsp:cNvPr id="0" name=""/>
        <dsp:cNvSpPr/>
      </dsp:nvSpPr>
      <dsp:spPr>
        <a:xfrm>
          <a:off x="0" y="1648"/>
          <a:ext cx="8506500" cy="835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6D6C2-1131-4E46-B18F-1B6BBB810246}">
      <dsp:nvSpPr>
        <dsp:cNvPr id="0" name=""/>
        <dsp:cNvSpPr/>
      </dsp:nvSpPr>
      <dsp:spPr>
        <a:xfrm>
          <a:off x="252724" y="189625"/>
          <a:ext cx="459499" cy="4594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A0AC7-4564-47E9-82F8-46BC0BB985F3}">
      <dsp:nvSpPr>
        <dsp:cNvPr id="0" name=""/>
        <dsp:cNvSpPr/>
      </dsp:nvSpPr>
      <dsp:spPr>
        <a:xfrm>
          <a:off x="964948" y="1648"/>
          <a:ext cx="7541551"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marL="0" lvl="0" indent="0" algn="l" defTabSz="889000">
            <a:lnSpc>
              <a:spcPct val="100000"/>
            </a:lnSpc>
            <a:spcBef>
              <a:spcPct val="0"/>
            </a:spcBef>
            <a:spcAft>
              <a:spcPct val="35000"/>
            </a:spcAft>
            <a:buNone/>
          </a:pPr>
          <a:r>
            <a:rPr lang="en-US" sz="2000" kern="1200"/>
            <a:t>Create primary and secondary metrics by applying statistical calculations using DAX functions.</a:t>
          </a:r>
        </a:p>
      </dsp:txBody>
      <dsp:txXfrm>
        <a:off x="964948" y="1648"/>
        <a:ext cx="7541551" cy="835453"/>
      </dsp:txXfrm>
    </dsp:sp>
    <dsp:sp modelId="{74B446EB-EE19-4682-B57A-67E6B3E6C3BC}">
      <dsp:nvSpPr>
        <dsp:cNvPr id="0" name=""/>
        <dsp:cNvSpPr/>
      </dsp:nvSpPr>
      <dsp:spPr>
        <a:xfrm>
          <a:off x="0" y="1045965"/>
          <a:ext cx="8506500" cy="835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2DE2F2-8EAF-4FDC-A400-CA20DE6D6510}">
      <dsp:nvSpPr>
        <dsp:cNvPr id="0" name=""/>
        <dsp:cNvSpPr/>
      </dsp:nvSpPr>
      <dsp:spPr>
        <a:xfrm>
          <a:off x="252724" y="1233942"/>
          <a:ext cx="459499" cy="4594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CFBA5E-074C-485A-8185-7863DFABB515}">
      <dsp:nvSpPr>
        <dsp:cNvPr id="0" name=""/>
        <dsp:cNvSpPr/>
      </dsp:nvSpPr>
      <dsp:spPr>
        <a:xfrm>
          <a:off x="964948" y="1045965"/>
          <a:ext cx="7541551"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marL="0" lvl="0" indent="0" algn="l" defTabSz="889000">
            <a:lnSpc>
              <a:spcPct val="100000"/>
            </a:lnSpc>
            <a:spcBef>
              <a:spcPct val="0"/>
            </a:spcBef>
            <a:spcAft>
              <a:spcPct val="35000"/>
            </a:spcAft>
            <a:buNone/>
          </a:pPr>
          <a:r>
            <a:rPr lang="en-US" sz="2000" kern="1200"/>
            <a:t>Perform exploratory data analysis to identify trends, patterns, and relationships, and forecast future sales.</a:t>
          </a:r>
        </a:p>
      </dsp:txBody>
      <dsp:txXfrm>
        <a:off x="964948" y="1045965"/>
        <a:ext cx="7541551" cy="835453"/>
      </dsp:txXfrm>
    </dsp:sp>
    <dsp:sp modelId="{F37F1491-507C-4D74-A534-E48E70B20F56}">
      <dsp:nvSpPr>
        <dsp:cNvPr id="0" name=""/>
        <dsp:cNvSpPr/>
      </dsp:nvSpPr>
      <dsp:spPr>
        <a:xfrm>
          <a:off x="0" y="2090281"/>
          <a:ext cx="8506500" cy="835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8768A-C97D-4C18-B3D6-06110AF71537}">
      <dsp:nvSpPr>
        <dsp:cNvPr id="0" name=""/>
        <dsp:cNvSpPr/>
      </dsp:nvSpPr>
      <dsp:spPr>
        <a:xfrm>
          <a:off x="252724" y="2278258"/>
          <a:ext cx="459499" cy="4594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07BEE2-9FF9-4AE3-B45A-D836F0F37F33}">
      <dsp:nvSpPr>
        <dsp:cNvPr id="0" name=""/>
        <dsp:cNvSpPr/>
      </dsp:nvSpPr>
      <dsp:spPr>
        <a:xfrm>
          <a:off x="964948" y="2090281"/>
          <a:ext cx="7541551"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marL="0" lvl="0" indent="0" algn="l" defTabSz="889000">
            <a:lnSpc>
              <a:spcPct val="100000"/>
            </a:lnSpc>
            <a:spcBef>
              <a:spcPct val="0"/>
            </a:spcBef>
            <a:spcAft>
              <a:spcPct val="35000"/>
            </a:spcAft>
            <a:buNone/>
          </a:pPr>
          <a:r>
            <a:rPr lang="en-US" sz="2000" kern="1200"/>
            <a:t>Create visualization from insights generated from the data analysis.</a:t>
          </a:r>
        </a:p>
      </dsp:txBody>
      <dsp:txXfrm>
        <a:off x="964948" y="2090281"/>
        <a:ext cx="7541551" cy="835453"/>
      </dsp:txXfrm>
    </dsp:sp>
    <dsp:sp modelId="{2F99756B-5A4F-4D5D-8A6D-5897C813E921}">
      <dsp:nvSpPr>
        <dsp:cNvPr id="0" name=""/>
        <dsp:cNvSpPr/>
      </dsp:nvSpPr>
      <dsp:spPr>
        <a:xfrm>
          <a:off x="0" y="3134598"/>
          <a:ext cx="8506500" cy="8354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91B30-76E9-4338-82E4-F7B901A25A0D}">
      <dsp:nvSpPr>
        <dsp:cNvPr id="0" name=""/>
        <dsp:cNvSpPr/>
      </dsp:nvSpPr>
      <dsp:spPr>
        <a:xfrm>
          <a:off x="252724" y="3322575"/>
          <a:ext cx="459499" cy="4594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511B5-4BDF-47D5-AA94-D64F0EC6F231}">
      <dsp:nvSpPr>
        <dsp:cNvPr id="0" name=""/>
        <dsp:cNvSpPr/>
      </dsp:nvSpPr>
      <dsp:spPr>
        <a:xfrm>
          <a:off x="964948" y="3134598"/>
          <a:ext cx="7541551" cy="835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marL="0" lvl="0" indent="0" algn="l" defTabSz="889000">
            <a:lnSpc>
              <a:spcPct val="100000"/>
            </a:lnSpc>
            <a:spcBef>
              <a:spcPct val="0"/>
            </a:spcBef>
            <a:spcAft>
              <a:spcPct val="35000"/>
            </a:spcAft>
            <a:buNone/>
          </a:pPr>
          <a:r>
            <a:rPr lang="en-US" sz="2000" kern="1200"/>
            <a:t>Develop an interactive dashboard that shows the summary of all KPIs, product analysis, customer analysis, order analysis, and sales analysis</a:t>
          </a:r>
        </a:p>
      </dsp:txBody>
      <dsp:txXfrm>
        <a:off x="964948" y="3134598"/>
        <a:ext cx="7541551" cy="8354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449b948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e449b948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d2b76490c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d2b76490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eb50f890c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eb50f890c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d2b76490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d2b76490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eb50f890c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eb50f890c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d2b76490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d2b76490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b50f890c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b50f890c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d2b76490c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d2b76490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d2b76490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ed2b76490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eb50f890c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eb50f890c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b50f890c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b50f890c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449b948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449b948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449b9482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449b9482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449b9482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449b948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449b9482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449b948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430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d2b7649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d2b7649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449b9482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449b9482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449b94825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449b9482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449b9482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449b9482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6320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17276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196871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344054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6827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51083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20801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4393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8/14/2024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5414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D0DF5E60-9974-AC48-9591-99C2BB44B7CF}" type="datetimeFigureOut">
              <a:rPr lang="en-US" smtClean="0"/>
              <a:pPr/>
              <a:t>8/14/2024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3261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85794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09B482E8-6E0E-1B4F-B1FD-C69DB9E858D9}" type="datetimeFigureOut">
              <a:rPr lang="en-US" smtClean="0"/>
              <a:pPr/>
              <a:t>8/14/2024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11005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00100" y="1172271"/>
            <a:ext cx="7543800" cy="85725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700" dirty="0"/>
              <a:t>Vacat E-Commerce Analysis Project</a:t>
            </a:r>
            <a:endParaRPr sz="4700"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endParaRPr sz="1300" dirty="0"/>
          </a:p>
          <a:p>
            <a:pPr marL="0" lvl="0" indent="0" algn="ctr" rtl="0">
              <a:spcBef>
                <a:spcPts val="0"/>
              </a:spcBef>
              <a:spcAft>
                <a:spcPts val="0"/>
              </a:spcAft>
              <a:buNone/>
            </a:pPr>
            <a:endParaRPr sz="1300" dirty="0"/>
          </a:p>
          <a:p>
            <a:pPr marL="0" lvl="0" indent="0" algn="ctr" rtl="0">
              <a:spcBef>
                <a:spcPts val="0"/>
              </a:spcBef>
              <a:spcAft>
                <a:spcPts val="0"/>
              </a:spcAft>
              <a:buNone/>
            </a:pPr>
            <a:r>
              <a:rPr lang="en" sz="1300" dirty="0"/>
              <a:t>By</a:t>
            </a:r>
            <a:endParaRPr sz="1300" dirty="0"/>
          </a:p>
          <a:p>
            <a:pPr marL="0" lvl="0" indent="0" algn="ctr" rtl="0">
              <a:spcBef>
                <a:spcPts val="0"/>
              </a:spcBef>
              <a:spcAft>
                <a:spcPts val="0"/>
              </a:spcAft>
              <a:buNone/>
            </a:pPr>
            <a:r>
              <a:rPr lang="en" sz="1300" dirty="0"/>
              <a:t>Motunrayo Akinsanya</a:t>
            </a:r>
          </a:p>
          <a:p>
            <a:pPr marL="0" lvl="0" indent="0" algn="ctr" rtl="0">
              <a:spcBef>
                <a:spcPts val="0"/>
              </a:spcBef>
              <a:spcAft>
                <a:spcPts val="0"/>
              </a:spcAft>
              <a:buNone/>
            </a:pPr>
            <a:endParaRPr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subTitle" idx="1"/>
          </p:nvPr>
        </p:nvSpPr>
        <p:spPr>
          <a:xfrm>
            <a:off x="152400" y="0"/>
            <a:ext cx="87156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500" b="1">
                <a:solidFill>
                  <a:srgbClr val="0B5394"/>
                </a:solidFill>
              </a:rPr>
              <a:t>Order Analysis Insight</a:t>
            </a:r>
            <a:endParaRPr sz="3500" b="1">
              <a:solidFill>
                <a:srgbClr val="0B5394"/>
              </a:solidFill>
            </a:endParaRPr>
          </a:p>
          <a:p>
            <a:pPr marL="0" lvl="0" indent="0" algn="ctr" rtl="0">
              <a:lnSpc>
                <a:spcPct val="115000"/>
              </a:lnSpc>
              <a:spcBef>
                <a:spcPts val="0"/>
              </a:spcBef>
              <a:spcAft>
                <a:spcPts val="0"/>
              </a:spcAft>
              <a:buNone/>
            </a:pPr>
            <a:endParaRPr sz="4800">
              <a:solidFill>
                <a:schemeClr val="dk1"/>
              </a:solidFill>
              <a:latin typeface="Georgia"/>
              <a:ea typeface="Georgia"/>
              <a:cs typeface="Georgia"/>
              <a:sym typeface="Georgia"/>
            </a:endParaRPr>
          </a:p>
        </p:txBody>
      </p:sp>
      <p:sp>
        <p:nvSpPr>
          <p:cNvPr id="109" name="Google Shape;109;p22"/>
          <p:cNvSpPr txBox="1"/>
          <p:nvPr/>
        </p:nvSpPr>
        <p:spPr>
          <a:xfrm>
            <a:off x="5188050" y="785100"/>
            <a:ext cx="3868500" cy="3965320"/>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All same-day orders were shipped early. </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Ship mode for 60% of the total order was Standard Class while 5% were Same Day.</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60% of the first class orders were shipped late while 61% of second class orders were shipped late.</a:t>
            </a:r>
            <a:endParaRPr sz="29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10" name="Google Shape;110;p22"/>
          <p:cNvPicPr preferRelativeResize="0"/>
          <p:nvPr/>
        </p:nvPicPr>
        <p:blipFill>
          <a:blip r:embed="rId3">
            <a:alphaModFix/>
          </a:blip>
          <a:stretch>
            <a:fillRect/>
          </a:stretch>
        </p:blipFill>
        <p:spPr>
          <a:xfrm>
            <a:off x="197175" y="785100"/>
            <a:ext cx="4799975" cy="3965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subTitle" idx="1"/>
          </p:nvPr>
        </p:nvSpPr>
        <p:spPr>
          <a:xfrm>
            <a:off x="97575" y="0"/>
            <a:ext cx="89592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500" b="1">
                <a:solidFill>
                  <a:srgbClr val="0B5394"/>
                </a:solidFill>
              </a:rPr>
              <a:t>Customer Analysis Insight</a:t>
            </a:r>
            <a:endParaRPr sz="3500">
              <a:solidFill>
                <a:srgbClr val="0B5394"/>
              </a:solidFill>
              <a:latin typeface="Georgia"/>
              <a:ea typeface="Georgia"/>
              <a:cs typeface="Georgia"/>
              <a:sym typeface="Georgia"/>
            </a:endParaRPr>
          </a:p>
        </p:txBody>
      </p:sp>
      <p:sp>
        <p:nvSpPr>
          <p:cNvPr id="116" name="Google Shape;116;p23"/>
          <p:cNvSpPr txBox="1"/>
          <p:nvPr/>
        </p:nvSpPr>
        <p:spPr>
          <a:xfrm>
            <a:off x="5209042" y="785101"/>
            <a:ext cx="3699000" cy="3932986"/>
          </a:xfrm>
          <a:prstGeom prst="rect">
            <a:avLst/>
          </a:prstGeom>
          <a:solidFill>
            <a:schemeClr val="lt2"/>
          </a:solidFill>
          <a:ln>
            <a:noFill/>
          </a:ln>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dk1"/>
              </a:buClr>
              <a:buSzPts val="1900"/>
              <a:buChar char="●"/>
            </a:pPr>
            <a:r>
              <a:rPr lang="en" sz="1900" dirty="0">
                <a:solidFill>
                  <a:schemeClr val="dk1"/>
                </a:solidFill>
              </a:rPr>
              <a:t>The total count of customers was 8001. 55% of the population are Millennials and Gen X while silent generation made up less than 5%.</a:t>
            </a:r>
            <a:endParaRPr sz="1900" dirty="0">
              <a:solidFill>
                <a:schemeClr val="dk1"/>
              </a:solidFill>
            </a:endParaRPr>
          </a:p>
          <a:p>
            <a:pPr marL="457200" lvl="0" indent="-361950" algn="l" rtl="0">
              <a:lnSpc>
                <a:spcPct val="150000"/>
              </a:lnSpc>
              <a:spcBef>
                <a:spcPts val="0"/>
              </a:spcBef>
              <a:spcAft>
                <a:spcPts val="0"/>
              </a:spcAft>
              <a:buClr>
                <a:schemeClr val="dk1"/>
              </a:buClr>
              <a:buSzPts val="2100"/>
              <a:buChar char="●"/>
            </a:pPr>
            <a:r>
              <a:rPr lang="en" sz="1900" dirty="0">
                <a:solidFill>
                  <a:schemeClr val="dk1"/>
                </a:solidFill>
              </a:rPr>
              <a:t>29% of the orders were made by millennials, generating the highest sales among the age category.</a:t>
            </a:r>
            <a:endParaRPr sz="2100" dirty="0">
              <a:solidFill>
                <a:schemeClr val="dk1"/>
              </a:solidFill>
            </a:endParaRPr>
          </a:p>
          <a:p>
            <a:pPr marL="457200" lvl="0" indent="0" algn="l" rtl="0">
              <a:lnSpc>
                <a:spcPct val="125000"/>
              </a:lnSpc>
              <a:spcBef>
                <a:spcPts val="0"/>
              </a:spcBef>
              <a:spcAft>
                <a:spcPts val="0"/>
              </a:spcAft>
              <a:buNone/>
            </a:pPr>
            <a:endParaRPr sz="1600" dirty="0">
              <a:solidFill>
                <a:schemeClr val="dk1"/>
              </a:solidFill>
            </a:endParaRPr>
          </a:p>
          <a:p>
            <a:pPr marL="457200" lvl="0" indent="0" algn="l" rtl="0">
              <a:lnSpc>
                <a:spcPct val="125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2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2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17" name="Google Shape;117;p23"/>
          <p:cNvPicPr preferRelativeResize="0"/>
          <p:nvPr/>
        </p:nvPicPr>
        <p:blipFill>
          <a:blip r:embed="rId3">
            <a:alphaModFix/>
          </a:blip>
          <a:stretch>
            <a:fillRect/>
          </a:stretch>
        </p:blipFill>
        <p:spPr>
          <a:xfrm>
            <a:off x="318590" y="785100"/>
            <a:ext cx="4597325" cy="39329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subTitle" idx="1"/>
          </p:nvPr>
        </p:nvSpPr>
        <p:spPr>
          <a:xfrm>
            <a:off x="97575" y="0"/>
            <a:ext cx="89592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500" b="1">
                <a:solidFill>
                  <a:srgbClr val="0B5394"/>
                </a:solidFill>
              </a:rPr>
              <a:t>Customer Analysis Insight</a:t>
            </a:r>
            <a:endParaRPr sz="3500">
              <a:solidFill>
                <a:srgbClr val="0B5394"/>
              </a:solidFill>
              <a:latin typeface="Georgia"/>
              <a:ea typeface="Georgia"/>
              <a:cs typeface="Georgia"/>
              <a:sym typeface="Georgia"/>
            </a:endParaRPr>
          </a:p>
        </p:txBody>
      </p:sp>
      <p:sp>
        <p:nvSpPr>
          <p:cNvPr id="123" name="Google Shape;123;p24"/>
          <p:cNvSpPr txBox="1"/>
          <p:nvPr/>
        </p:nvSpPr>
        <p:spPr>
          <a:xfrm>
            <a:off x="5188050" y="916300"/>
            <a:ext cx="3447000" cy="3834120"/>
          </a:xfrm>
          <a:prstGeom prst="rect">
            <a:avLst/>
          </a:prstGeom>
          <a:solidFill>
            <a:schemeClr val="lt2"/>
          </a:solidFill>
          <a:ln>
            <a:noFill/>
          </a:ln>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chemeClr val="dk1"/>
              </a:buClr>
              <a:buSzPts val="1700"/>
              <a:buChar char="●"/>
            </a:pPr>
            <a:r>
              <a:rPr lang="en" sz="1700" dirty="0">
                <a:solidFill>
                  <a:schemeClr val="dk1"/>
                </a:solidFill>
              </a:rPr>
              <a:t>California has the highest count of customers at 127, and Oklahoma and Nevada have the lowest count of customers at 1 each.</a:t>
            </a:r>
            <a:endParaRPr sz="1700" dirty="0">
              <a:solidFill>
                <a:schemeClr val="dk1"/>
              </a:solidFill>
            </a:endParaRPr>
          </a:p>
          <a:p>
            <a:pPr marL="457200" lvl="0" indent="-336550" algn="l" rtl="0">
              <a:lnSpc>
                <a:spcPct val="150000"/>
              </a:lnSpc>
              <a:spcBef>
                <a:spcPts val="0"/>
              </a:spcBef>
              <a:spcAft>
                <a:spcPts val="0"/>
              </a:spcAft>
              <a:buClr>
                <a:schemeClr val="dk1"/>
              </a:buClr>
              <a:buSzPts val="1700"/>
              <a:buChar char="●"/>
            </a:pPr>
            <a:r>
              <a:rPr lang="en" sz="1900" dirty="0">
                <a:solidFill>
                  <a:schemeClr val="dk1"/>
                </a:solidFill>
              </a:rPr>
              <a:t>52% of the customers fall under the consumer segment, 30% Corporate, and 18% Home office. </a:t>
            </a:r>
            <a:endParaRPr sz="1700" dirty="0">
              <a:solidFill>
                <a:schemeClr val="dk1"/>
              </a:solidFill>
            </a:endParaRPr>
          </a:p>
          <a:p>
            <a:pPr marL="457200" lvl="0" indent="0" algn="l" rtl="0">
              <a:lnSpc>
                <a:spcPct val="125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2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2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24" name="Google Shape;124;p24"/>
          <p:cNvPicPr preferRelativeResize="0"/>
          <p:nvPr/>
        </p:nvPicPr>
        <p:blipFill>
          <a:blip r:embed="rId3">
            <a:alphaModFix/>
          </a:blip>
          <a:stretch>
            <a:fillRect/>
          </a:stretch>
        </p:blipFill>
        <p:spPr>
          <a:xfrm>
            <a:off x="597775" y="1372875"/>
            <a:ext cx="4027425" cy="268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0"/>
              </a:spcAft>
              <a:buClr>
                <a:schemeClr val="dk1"/>
              </a:buClr>
              <a:buSzPts val="275"/>
              <a:buFont typeface="Arial"/>
              <a:buNone/>
            </a:pPr>
            <a:r>
              <a:rPr lang="en" sz="14153" b="1">
                <a:solidFill>
                  <a:srgbClr val="0B5394"/>
                </a:solidFill>
              </a:rPr>
              <a:t>Sales Analysis and Forecast Insight</a:t>
            </a:r>
            <a:endParaRPr sz="14153" b="1">
              <a:solidFill>
                <a:srgbClr val="0B5394"/>
              </a:solidFill>
            </a:endParaRPr>
          </a:p>
          <a:p>
            <a:pPr marL="0" lvl="0" indent="0" algn="ctr" rtl="0">
              <a:lnSpc>
                <a:spcPct val="115000"/>
              </a:lnSpc>
              <a:spcBef>
                <a:spcPts val="0"/>
              </a:spcBef>
              <a:spcAft>
                <a:spcPts val="0"/>
              </a:spcAft>
              <a:buNone/>
            </a:pPr>
            <a:endParaRPr sz="4800">
              <a:solidFill>
                <a:schemeClr val="dk1"/>
              </a:solidFill>
              <a:latin typeface="Georgia"/>
              <a:ea typeface="Georgia"/>
              <a:cs typeface="Georgia"/>
              <a:sym typeface="Georgia"/>
            </a:endParaRPr>
          </a:p>
        </p:txBody>
      </p:sp>
      <p:sp>
        <p:nvSpPr>
          <p:cNvPr id="130" name="Google Shape;130;p25"/>
          <p:cNvSpPr txBox="1"/>
          <p:nvPr/>
        </p:nvSpPr>
        <p:spPr>
          <a:xfrm>
            <a:off x="5527400" y="785100"/>
            <a:ext cx="3529200" cy="3928149"/>
          </a:xfrm>
          <a:prstGeom prst="rect">
            <a:avLst/>
          </a:prstGeom>
          <a:solidFill>
            <a:schemeClr val="lt2"/>
          </a:solid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The 2018 sales forecast predicts a sales drop to $164,700.71 in Q1, a rise to $191,723.34 in Q2, a rise to $225,051.33 in Q3, and a rise to $298,367.79 in Q4.</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The year-on-year change in sales for 2016 was 29% and 20% for 2017.</a:t>
            </a:r>
            <a:endParaRPr sz="1800" dirty="0">
              <a:solidFill>
                <a:schemeClr val="dk1"/>
              </a:solidFill>
            </a:endParaRPr>
          </a:p>
          <a:p>
            <a:pPr marL="457200" lvl="0" indent="0" algn="l" rtl="0">
              <a:lnSpc>
                <a:spcPct val="150000"/>
              </a:lnSpc>
              <a:spcBef>
                <a:spcPts val="0"/>
              </a:spcBef>
              <a:spcAft>
                <a:spcPts val="0"/>
              </a:spcAft>
              <a:buNone/>
            </a:pPr>
            <a:endParaRPr sz="1500" dirty="0">
              <a:solidFill>
                <a:schemeClr val="dk1"/>
              </a:solidFill>
              <a:latin typeface="Georgia"/>
              <a:ea typeface="Georgia"/>
              <a:cs typeface="Georgia"/>
              <a:sym typeface="Georgia"/>
            </a:endParaRPr>
          </a:p>
        </p:txBody>
      </p:sp>
      <p:pic>
        <p:nvPicPr>
          <p:cNvPr id="131" name="Google Shape;131;p25"/>
          <p:cNvPicPr preferRelativeResize="0"/>
          <p:nvPr/>
        </p:nvPicPr>
        <p:blipFill>
          <a:blip r:embed="rId3">
            <a:alphaModFix/>
          </a:blip>
          <a:stretch>
            <a:fillRect/>
          </a:stretch>
        </p:blipFill>
        <p:spPr>
          <a:xfrm>
            <a:off x="152400" y="785100"/>
            <a:ext cx="5162900" cy="39281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0"/>
              </a:spcAft>
              <a:buNone/>
            </a:pPr>
            <a:r>
              <a:rPr lang="en" sz="14153" b="1">
                <a:solidFill>
                  <a:srgbClr val="0B5394"/>
                </a:solidFill>
              </a:rPr>
              <a:t>Sales Analysis and Forecast Insight</a:t>
            </a:r>
            <a:endParaRPr sz="14153" b="1">
              <a:solidFill>
                <a:srgbClr val="0B5394"/>
              </a:solidFill>
            </a:endParaRPr>
          </a:p>
          <a:p>
            <a:pPr marL="0" lvl="0" indent="0" algn="ctr" rtl="0">
              <a:lnSpc>
                <a:spcPct val="115000"/>
              </a:lnSpc>
              <a:spcBef>
                <a:spcPts val="0"/>
              </a:spcBef>
              <a:spcAft>
                <a:spcPts val="0"/>
              </a:spcAft>
              <a:buNone/>
            </a:pPr>
            <a:endParaRPr sz="4800">
              <a:solidFill>
                <a:srgbClr val="0B5394"/>
              </a:solidFill>
              <a:latin typeface="Georgia"/>
              <a:ea typeface="Georgia"/>
              <a:cs typeface="Georgia"/>
              <a:sym typeface="Georgia"/>
            </a:endParaRPr>
          </a:p>
        </p:txBody>
      </p:sp>
      <p:sp>
        <p:nvSpPr>
          <p:cNvPr id="137" name="Google Shape;137;p26"/>
          <p:cNvSpPr txBox="1"/>
          <p:nvPr/>
        </p:nvSpPr>
        <p:spPr>
          <a:xfrm>
            <a:off x="5601650" y="785100"/>
            <a:ext cx="3455100" cy="3935583"/>
          </a:xfrm>
          <a:prstGeom prst="rect">
            <a:avLst/>
          </a:prstGeom>
          <a:solidFill>
            <a:schemeClr val="lt2"/>
          </a:solid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sz="1800">
                <a:solidFill>
                  <a:schemeClr val="dk1"/>
                </a:solidFill>
              </a:rPr>
              <a:t>The Central region had the highest average profit margin at 14%, while the South region had the lowest at 7%.</a:t>
            </a:r>
            <a:endParaRPr sz="180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a:solidFill>
                  <a:schemeClr val="dk1"/>
                </a:solidFill>
              </a:rPr>
              <a:t>The drop in sales in Q1 of 2016  and Q2 of 2017 was a result of a 60% and 29% drop in the quantity of products ordered</a:t>
            </a:r>
            <a:endParaRPr sz="1800">
              <a:solidFill>
                <a:schemeClr val="dk1"/>
              </a:solidFill>
              <a:latin typeface="Georgia"/>
              <a:ea typeface="Georgia"/>
              <a:cs typeface="Georgia"/>
              <a:sym typeface="Georgia"/>
            </a:endParaRPr>
          </a:p>
        </p:txBody>
      </p:sp>
      <p:pic>
        <p:nvPicPr>
          <p:cNvPr id="138" name="Google Shape;138;p26"/>
          <p:cNvPicPr preferRelativeResize="0"/>
          <p:nvPr/>
        </p:nvPicPr>
        <p:blipFill>
          <a:blip r:embed="rId3">
            <a:alphaModFix/>
          </a:blip>
          <a:stretch>
            <a:fillRect/>
          </a:stretch>
        </p:blipFill>
        <p:spPr>
          <a:xfrm>
            <a:off x="152400" y="863250"/>
            <a:ext cx="5226526" cy="38574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0"/>
              </a:spcAft>
              <a:buClr>
                <a:schemeClr val="dk1"/>
              </a:buClr>
              <a:buSzPts val="1100"/>
              <a:buFont typeface="Arial"/>
              <a:buNone/>
            </a:pPr>
            <a:r>
              <a:rPr lang="en" sz="3500" b="1">
                <a:solidFill>
                  <a:schemeClr val="dk1"/>
                </a:solidFill>
              </a:rPr>
              <a:t>Product Analysis Insight</a:t>
            </a:r>
            <a:endParaRPr sz="3500" b="1">
              <a:solidFill>
                <a:schemeClr val="dk1"/>
              </a:solidFill>
            </a:endParaRPr>
          </a:p>
        </p:txBody>
      </p:sp>
      <p:sp>
        <p:nvSpPr>
          <p:cNvPr id="144" name="Google Shape;144;p27"/>
          <p:cNvSpPr txBox="1"/>
          <p:nvPr/>
        </p:nvSpPr>
        <p:spPr>
          <a:xfrm>
            <a:off x="5601650" y="785099"/>
            <a:ext cx="3455100" cy="3950451"/>
          </a:xfrm>
          <a:prstGeom prst="rect">
            <a:avLst/>
          </a:prstGeom>
          <a:solidFill>
            <a:schemeClr val="lt2"/>
          </a:solid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Copiers have the highest profit margin of 38% while Tables, Bookcases, and Supplies have a negative average profit margin of negative (6.4)%.  </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Tables were sold at a loss in all regions though it recorded a high sales of $160,877.</a:t>
            </a:r>
            <a:endParaRPr sz="1800" dirty="0">
              <a:solidFill>
                <a:schemeClr val="dk1"/>
              </a:solidFill>
            </a:endParaRPr>
          </a:p>
          <a:p>
            <a:pPr marL="457200" lvl="0" indent="0" algn="l" rtl="0">
              <a:lnSpc>
                <a:spcPct val="115000"/>
              </a:lnSpc>
              <a:spcBef>
                <a:spcPts val="0"/>
              </a:spcBef>
              <a:spcAft>
                <a:spcPts val="0"/>
              </a:spcAft>
              <a:buNone/>
            </a:pPr>
            <a:endParaRPr sz="900" dirty="0">
              <a:solidFill>
                <a:schemeClr val="dk1"/>
              </a:solidFill>
            </a:endParaRPr>
          </a:p>
          <a:p>
            <a:pPr marL="1371600" lvl="0" indent="0" algn="l" rtl="0">
              <a:lnSpc>
                <a:spcPct val="115000"/>
              </a:lnSpc>
              <a:spcBef>
                <a:spcPts val="0"/>
              </a:spcBef>
              <a:spcAft>
                <a:spcPts val="0"/>
              </a:spcAft>
              <a:buNone/>
            </a:pPr>
            <a:endParaRPr sz="21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6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300" dirty="0">
              <a:solidFill>
                <a:schemeClr val="dk2"/>
              </a:solidFill>
              <a:latin typeface="Georgia"/>
              <a:ea typeface="Georgia"/>
              <a:cs typeface="Georgia"/>
              <a:sym typeface="Georgia"/>
            </a:endParaRPr>
          </a:p>
        </p:txBody>
      </p:sp>
      <p:pic>
        <p:nvPicPr>
          <p:cNvPr id="145" name="Google Shape;145;p27"/>
          <p:cNvPicPr preferRelativeResize="0"/>
          <p:nvPr/>
        </p:nvPicPr>
        <p:blipFill>
          <a:blip r:embed="rId3">
            <a:alphaModFix/>
          </a:blip>
          <a:stretch>
            <a:fillRect/>
          </a:stretch>
        </p:blipFill>
        <p:spPr>
          <a:xfrm>
            <a:off x="396350" y="937500"/>
            <a:ext cx="4887150" cy="366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0"/>
              </a:spcAft>
              <a:buNone/>
            </a:pPr>
            <a:r>
              <a:rPr lang="en" sz="3500" b="1">
                <a:solidFill>
                  <a:schemeClr val="dk1"/>
                </a:solidFill>
              </a:rPr>
              <a:t>Product Analysis Insight</a:t>
            </a:r>
            <a:endParaRPr sz="3500" b="1">
              <a:solidFill>
                <a:schemeClr val="dk1"/>
              </a:solidFill>
            </a:endParaRPr>
          </a:p>
        </p:txBody>
      </p:sp>
      <p:sp>
        <p:nvSpPr>
          <p:cNvPr id="151" name="Google Shape;151;p28"/>
          <p:cNvSpPr txBox="1"/>
          <p:nvPr/>
        </p:nvSpPr>
        <p:spPr>
          <a:xfrm>
            <a:off x="5380881" y="785100"/>
            <a:ext cx="3497400" cy="3957885"/>
          </a:xfrm>
          <a:prstGeom prst="rect">
            <a:avLst/>
          </a:prstGeom>
          <a:solidFill>
            <a:schemeClr val="lt2"/>
          </a:solid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endParaRPr sz="11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Bookcases were sold at a loss in all regions except the Central region which recorded a gross profit of $690. </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Supplies were also sold at a loss in all regions except for the East region which recorded a gross profit of $79.</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Chairs had the highest sales, making up 13.8% of the total sales.</a:t>
            </a:r>
            <a:endParaRPr sz="1800" dirty="0">
              <a:solidFill>
                <a:schemeClr val="dk1"/>
              </a:solidFill>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52" name="Google Shape;152;p28"/>
          <p:cNvPicPr preferRelativeResize="0"/>
          <p:nvPr/>
        </p:nvPicPr>
        <p:blipFill>
          <a:blip r:embed="rId3">
            <a:alphaModFix/>
          </a:blip>
          <a:stretch>
            <a:fillRect/>
          </a:stretch>
        </p:blipFill>
        <p:spPr>
          <a:xfrm>
            <a:off x="396350" y="1022326"/>
            <a:ext cx="4812900" cy="37206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0"/>
              </a:spcAft>
              <a:buNone/>
            </a:pPr>
            <a:r>
              <a:rPr lang="en" sz="3500" b="1" dirty="0">
                <a:solidFill>
                  <a:schemeClr val="dk1"/>
                </a:solidFill>
              </a:rPr>
              <a:t>Product Analysis Insight</a:t>
            </a:r>
            <a:endParaRPr sz="3500" b="1" dirty="0">
              <a:solidFill>
                <a:schemeClr val="dk1"/>
              </a:solidFill>
            </a:endParaRPr>
          </a:p>
        </p:txBody>
      </p:sp>
      <p:sp>
        <p:nvSpPr>
          <p:cNvPr id="158" name="Google Shape;158;p29"/>
          <p:cNvSpPr txBox="1"/>
          <p:nvPr/>
        </p:nvSpPr>
        <p:spPr>
          <a:xfrm>
            <a:off x="5834950" y="704175"/>
            <a:ext cx="3221700" cy="4053679"/>
          </a:xfrm>
          <a:prstGeom prst="rect">
            <a:avLst/>
          </a:prstGeom>
          <a:solidFill>
            <a:schemeClr val="lt2"/>
          </a:solidFill>
          <a:ln>
            <a:noFill/>
          </a:ln>
        </p:spPr>
        <p:txBody>
          <a:bodyPr spcFirstLastPara="1" wrap="square" lIns="91425" tIns="91425" rIns="91425" bIns="91425" anchor="t" anchorCtr="0">
            <a:noAutofit/>
          </a:bodyPr>
          <a:lstStyle/>
          <a:p>
            <a:pPr marL="914400" lvl="0" indent="0" algn="l" rtl="0">
              <a:lnSpc>
                <a:spcPct val="115000"/>
              </a:lnSpc>
              <a:spcBef>
                <a:spcPts val="0"/>
              </a:spcBef>
              <a:spcAft>
                <a:spcPts val="0"/>
              </a:spcAft>
              <a:buNone/>
            </a:pPr>
            <a:r>
              <a:rPr lang="en" sz="1100" dirty="0">
                <a:solidFill>
                  <a:schemeClr val="dk1"/>
                </a:solidFill>
              </a:rPr>
              <a:t>.</a:t>
            </a:r>
            <a:endParaRPr sz="11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Binders are the most ordered product with a total count of 1043 orders.</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Product category- Technology accounted for 36.4% of the total sales, followed by furniture at 32.3% and office supplies at 31.3%</a:t>
            </a:r>
            <a:endParaRPr sz="29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59" name="Google Shape;159;p29"/>
          <p:cNvPicPr preferRelativeResize="0"/>
          <p:nvPr/>
        </p:nvPicPr>
        <p:blipFill>
          <a:blip r:embed="rId3">
            <a:alphaModFix/>
          </a:blip>
          <a:stretch>
            <a:fillRect/>
          </a:stretch>
        </p:blipFill>
        <p:spPr>
          <a:xfrm>
            <a:off x="396350" y="1382925"/>
            <a:ext cx="4467225" cy="322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subTitle" idx="1"/>
          </p:nvPr>
        </p:nvSpPr>
        <p:spPr>
          <a:xfrm>
            <a:off x="152400" y="0"/>
            <a:ext cx="89043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500" dirty="0">
                <a:solidFill>
                  <a:schemeClr val="dk1"/>
                </a:solidFill>
                <a:latin typeface="Georgia"/>
                <a:ea typeface="Georgia"/>
                <a:cs typeface="Georgia"/>
                <a:sym typeface="Georgia"/>
              </a:rPr>
              <a:t>Recommendations</a:t>
            </a:r>
            <a:endParaRPr sz="3500" dirty="0">
              <a:solidFill>
                <a:schemeClr val="dk1"/>
              </a:solidFill>
              <a:latin typeface="Georgia"/>
              <a:ea typeface="Georgia"/>
              <a:cs typeface="Georgia"/>
              <a:sym typeface="Georgia"/>
            </a:endParaRPr>
          </a:p>
        </p:txBody>
      </p:sp>
      <p:sp>
        <p:nvSpPr>
          <p:cNvPr id="165" name="Google Shape;165;p30"/>
          <p:cNvSpPr txBox="1"/>
          <p:nvPr/>
        </p:nvSpPr>
        <p:spPr>
          <a:xfrm>
            <a:off x="152400" y="916193"/>
            <a:ext cx="8904300" cy="3311114"/>
          </a:xfrm>
          <a:prstGeom prst="rect">
            <a:avLst/>
          </a:prstGeom>
          <a:solidFill>
            <a:schemeClr val="lt2"/>
          </a:solid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Char char="❖"/>
            </a:pPr>
            <a:r>
              <a:rPr lang="en" sz="2000" dirty="0">
                <a:solidFill>
                  <a:schemeClr val="dk1"/>
                </a:solidFill>
              </a:rPr>
              <a:t>Sales of Product Sub-category tables, bookcases, and supplies should be reviewed for profitability in all regions.</a:t>
            </a:r>
            <a:endParaRPr sz="20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 sz="2000" dirty="0">
                <a:solidFill>
                  <a:schemeClr val="dk1"/>
                </a:solidFill>
              </a:rPr>
              <a:t>The drop in sales in Q1 of 2016 and Q2 of 2017 was a result of a drop in the quantity of products ordered. This drop in quantity was experienced in all regions. The cause should investigated, the promotional campaigns for all products should increase and measures put in place to prevent reoccurrence. </a:t>
            </a:r>
            <a:endParaRPr sz="2000" dirty="0">
              <a:solidFill>
                <a:schemeClr val="dk1"/>
              </a:solidFill>
            </a:endParaRPr>
          </a:p>
          <a:p>
            <a:pPr marL="457200" lvl="0" indent="0" algn="l" rtl="0">
              <a:lnSpc>
                <a:spcPct val="150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subTitle" idx="1"/>
          </p:nvPr>
        </p:nvSpPr>
        <p:spPr>
          <a:xfrm>
            <a:off x="152399" y="0"/>
            <a:ext cx="89043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3500" dirty="0">
                <a:solidFill>
                  <a:schemeClr val="dk1"/>
                </a:solidFill>
                <a:latin typeface="Georgia"/>
                <a:ea typeface="Georgia"/>
                <a:cs typeface="Georgia"/>
                <a:sym typeface="Georgia"/>
              </a:rPr>
              <a:t>Recommendations</a:t>
            </a:r>
            <a:endParaRPr sz="3500" dirty="0">
              <a:solidFill>
                <a:schemeClr val="dk1"/>
              </a:solidFill>
              <a:latin typeface="Georgia"/>
              <a:ea typeface="Georgia"/>
              <a:cs typeface="Georgia"/>
              <a:sym typeface="Georgia"/>
            </a:endParaRPr>
          </a:p>
        </p:txBody>
      </p:sp>
      <p:sp>
        <p:nvSpPr>
          <p:cNvPr id="171" name="Google Shape;171;p31"/>
          <p:cNvSpPr txBox="1"/>
          <p:nvPr/>
        </p:nvSpPr>
        <p:spPr>
          <a:xfrm>
            <a:off x="152400" y="844275"/>
            <a:ext cx="8904300" cy="3809501"/>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2200" dirty="0">
              <a:solidFill>
                <a:schemeClr val="dk1"/>
              </a:solidFill>
              <a:latin typeface="Georgia"/>
              <a:ea typeface="Georgia"/>
              <a:cs typeface="Georgia"/>
              <a:sym typeface="Georgia"/>
            </a:endParaRPr>
          </a:p>
          <a:p>
            <a:pPr marL="457200" lvl="0" indent="-355600" algn="l" rtl="0">
              <a:lnSpc>
                <a:spcPct val="150000"/>
              </a:lnSpc>
              <a:spcBef>
                <a:spcPts val="0"/>
              </a:spcBef>
              <a:spcAft>
                <a:spcPts val="0"/>
              </a:spcAft>
              <a:buClr>
                <a:schemeClr val="dk1"/>
              </a:buClr>
              <a:buSzPts val="2000"/>
              <a:buChar char="❖"/>
            </a:pPr>
            <a:r>
              <a:rPr lang="en" sz="2000" dirty="0">
                <a:solidFill>
                  <a:schemeClr val="dk1"/>
                </a:solidFill>
              </a:rPr>
              <a:t>Since millennials and Gen X make up a high proportion of the customers, thereby contributing more towards sales and profit, marketing activities should be targeted towards this age group to promote customer retention and attract more customers.</a:t>
            </a:r>
            <a:endParaRPr sz="20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 sz="2000" dirty="0">
                <a:solidFill>
                  <a:schemeClr val="dk1"/>
                </a:solidFill>
              </a:rPr>
              <a:t>All first-class orders should be shipped early to promote fast delivery and enhance customer satisfaction. </a:t>
            </a:r>
            <a:endParaRPr sz="20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 sz="2000" dirty="0">
                <a:solidFill>
                  <a:schemeClr val="dk1"/>
                </a:solidFill>
              </a:rPr>
              <a:t>More same-day delivery options should be offered to customers.</a:t>
            </a:r>
            <a:endParaRPr sz="2000" dirty="0">
              <a:solidFill>
                <a:schemeClr val="dk1"/>
              </a:solidFill>
            </a:endParaRPr>
          </a:p>
          <a:p>
            <a:pPr marL="457200" lvl="0" indent="0" algn="l" rtl="0">
              <a:lnSpc>
                <a:spcPct val="150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50000"/>
              </a:lnSpc>
              <a:spcBef>
                <a:spcPts val="0"/>
              </a:spcBef>
              <a:spcAft>
                <a:spcPts val="0"/>
              </a:spcAft>
              <a:buNone/>
            </a:pPr>
            <a:endParaRPr sz="2200" dirty="0">
              <a:solidFill>
                <a:schemeClr val="dk1"/>
              </a:solidFill>
              <a:latin typeface="Georgia"/>
              <a:ea typeface="Georgia"/>
              <a:cs typeface="Georgia"/>
              <a:sym typeface="Georgia"/>
            </a:endParaRPr>
          </a:p>
          <a:p>
            <a:pPr marL="0" lvl="0" indent="0" algn="l" rtl="0">
              <a:lnSpc>
                <a:spcPct val="11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subTitle" idx="1"/>
          </p:nvPr>
        </p:nvSpPr>
        <p:spPr>
          <a:xfrm>
            <a:off x="227425" y="255750"/>
            <a:ext cx="8602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solidFill>
                  <a:srgbClr val="0B5394"/>
                </a:solidFill>
                <a:latin typeface="Georgia"/>
                <a:ea typeface="Georgia"/>
                <a:cs typeface="Georgia"/>
                <a:sym typeface="Georgia"/>
              </a:rPr>
              <a:t>Background</a:t>
            </a:r>
            <a:endParaRPr sz="3500">
              <a:solidFill>
                <a:srgbClr val="0B5394"/>
              </a:solidFill>
              <a:latin typeface="Georgia"/>
              <a:ea typeface="Georgia"/>
              <a:cs typeface="Georgia"/>
              <a:sym typeface="Georgia"/>
            </a:endParaRPr>
          </a:p>
        </p:txBody>
      </p:sp>
      <p:sp>
        <p:nvSpPr>
          <p:cNvPr id="61" name="Google Shape;61;p14"/>
          <p:cNvSpPr txBox="1"/>
          <p:nvPr/>
        </p:nvSpPr>
        <p:spPr>
          <a:xfrm>
            <a:off x="425175" y="1048350"/>
            <a:ext cx="8506500" cy="2862011"/>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dirty="0">
                <a:solidFill>
                  <a:schemeClr val="dk1"/>
                </a:solidFill>
              </a:rPr>
              <a:t>Vacat is an e-commerce company that currently manages its data in a silo which makes it impossible to analyze data accurately and to track and monitor KPIs efficiently. To resolve this problem, Mirad Solutions was recruited to aggregate the data from disparate sources into a centralized platform. This centralized platform will be the only data source for analyzing, tracking, and monitoring KPI metrics.</a:t>
            </a:r>
            <a:endParaRPr dirty="0">
              <a:solidFill>
                <a:schemeClr val="dk2"/>
              </a:solidFill>
              <a:latin typeface="Georgia"/>
              <a:ea typeface="Georgia"/>
              <a:cs typeface="Georgia"/>
              <a:sym typeface="Georgia"/>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subTitle" idx="1"/>
          </p:nvPr>
        </p:nvSpPr>
        <p:spPr>
          <a:xfrm>
            <a:off x="0" y="371705"/>
            <a:ext cx="8652600" cy="683948"/>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dirty="0">
                <a:solidFill>
                  <a:srgbClr val="0B5394"/>
                </a:solidFill>
                <a:latin typeface="Georgia"/>
                <a:ea typeface="Georgia"/>
                <a:cs typeface="Georgia"/>
                <a:sym typeface="Georgia"/>
              </a:rPr>
              <a:t>Problem</a:t>
            </a:r>
            <a:endParaRPr sz="3500" dirty="0">
              <a:solidFill>
                <a:srgbClr val="0B5394"/>
              </a:solidFill>
              <a:latin typeface="Georgia"/>
              <a:ea typeface="Georgia"/>
              <a:cs typeface="Georgia"/>
              <a:sym typeface="Georgia"/>
            </a:endParaRPr>
          </a:p>
        </p:txBody>
      </p:sp>
      <p:graphicFrame>
        <p:nvGraphicFramePr>
          <p:cNvPr id="71" name="Google Shape;67;p15">
            <a:extLst>
              <a:ext uri="{FF2B5EF4-FFF2-40B4-BE49-F238E27FC236}">
                <a16:creationId xmlns:a16="http://schemas.microsoft.com/office/drawing/2014/main" id="{807B2493-6CA9-4093-1083-42BEB7046A70}"/>
              </a:ext>
            </a:extLst>
          </p:cNvPr>
          <p:cNvGraphicFramePr/>
          <p:nvPr>
            <p:extLst>
              <p:ext uri="{D42A27DB-BD31-4B8C-83A1-F6EECF244321}">
                <p14:modId xmlns:p14="http://schemas.microsoft.com/office/powerpoint/2010/main" val="519303581"/>
              </p:ext>
            </p:extLst>
          </p:nvPr>
        </p:nvGraphicFramePr>
        <p:xfrm>
          <a:off x="392952" y="780584"/>
          <a:ext cx="8506500" cy="2980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452425" y="163125"/>
            <a:ext cx="8073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solidFill>
                  <a:srgbClr val="0B5394"/>
                </a:solidFill>
                <a:latin typeface="Georgia"/>
                <a:ea typeface="Georgia"/>
                <a:cs typeface="Georgia"/>
                <a:sym typeface="Georgia"/>
              </a:rPr>
              <a:t>Analysis Goal</a:t>
            </a:r>
            <a:endParaRPr sz="3500">
              <a:solidFill>
                <a:srgbClr val="0B5394"/>
              </a:solidFill>
              <a:latin typeface="Georgia"/>
              <a:ea typeface="Georgia"/>
              <a:cs typeface="Georgia"/>
              <a:sym typeface="Georgia"/>
            </a:endParaRPr>
          </a:p>
        </p:txBody>
      </p:sp>
      <p:graphicFrame>
        <p:nvGraphicFramePr>
          <p:cNvPr id="83" name="Google Shape;79;p17">
            <a:extLst>
              <a:ext uri="{FF2B5EF4-FFF2-40B4-BE49-F238E27FC236}">
                <a16:creationId xmlns:a16="http://schemas.microsoft.com/office/drawing/2014/main" id="{F1601978-D6C4-6652-82A5-A2BF9D2A6363}"/>
              </a:ext>
            </a:extLst>
          </p:cNvPr>
          <p:cNvGraphicFramePr/>
          <p:nvPr>
            <p:extLst>
              <p:ext uri="{D42A27DB-BD31-4B8C-83A1-F6EECF244321}">
                <p14:modId xmlns:p14="http://schemas.microsoft.com/office/powerpoint/2010/main" val="73736622"/>
              </p:ext>
            </p:extLst>
          </p:nvPr>
        </p:nvGraphicFramePr>
        <p:xfrm>
          <a:off x="318750" y="857275"/>
          <a:ext cx="8506500" cy="397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Google Shape;73;p16">
            <a:extLst>
              <a:ext uri="{FF2B5EF4-FFF2-40B4-BE49-F238E27FC236}">
                <a16:creationId xmlns:a16="http://schemas.microsoft.com/office/drawing/2014/main" id="{503E71A8-6A2D-F7E5-BDCD-78F3ED24EA8A}"/>
              </a:ext>
            </a:extLst>
          </p:cNvPr>
          <p:cNvSpPr txBox="1"/>
          <p:nvPr/>
        </p:nvSpPr>
        <p:spPr>
          <a:xfrm>
            <a:off x="318750" y="1065885"/>
            <a:ext cx="8506500" cy="255454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dirty="0">
                <a:solidFill>
                  <a:schemeClr val="dk1"/>
                </a:solidFill>
              </a:rPr>
              <a:t>To resolve the data silo problem, we will;</a:t>
            </a:r>
            <a:endParaRPr sz="2000" dirty="0">
              <a:solidFill>
                <a:schemeClr val="dk1"/>
              </a:solidFill>
            </a:endParaRPr>
          </a:p>
          <a:p>
            <a:pPr marL="457200" lvl="0" indent="-361950" algn="l" rtl="0">
              <a:lnSpc>
                <a:spcPct val="115000"/>
              </a:lnSpc>
              <a:spcBef>
                <a:spcPts val="0"/>
              </a:spcBef>
              <a:spcAft>
                <a:spcPts val="0"/>
              </a:spcAft>
              <a:buClr>
                <a:schemeClr val="dk1"/>
              </a:buClr>
              <a:buSzPts val="2100"/>
              <a:buChar char="●"/>
            </a:pPr>
            <a:r>
              <a:rPr lang="en" sz="2000" dirty="0">
                <a:solidFill>
                  <a:schemeClr val="dk1"/>
                </a:solidFill>
              </a:rPr>
              <a:t>Create a new relational database for Vacat’s data</a:t>
            </a:r>
            <a:endParaRPr sz="2000" dirty="0">
              <a:solidFill>
                <a:schemeClr val="dk1"/>
              </a:solidFill>
            </a:endParaRPr>
          </a:p>
          <a:p>
            <a:pPr marL="457200" lvl="0" indent="-361950" algn="l" rtl="0">
              <a:lnSpc>
                <a:spcPct val="115000"/>
              </a:lnSpc>
              <a:spcBef>
                <a:spcPts val="0"/>
              </a:spcBef>
              <a:spcAft>
                <a:spcPts val="0"/>
              </a:spcAft>
              <a:buClr>
                <a:schemeClr val="dk1"/>
              </a:buClr>
              <a:buSzPts val="2100"/>
              <a:buChar char="●"/>
            </a:pPr>
            <a:r>
              <a:rPr lang="en" sz="2000" dirty="0">
                <a:solidFill>
                  <a:schemeClr val="dk1"/>
                </a:solidFill>
              </a:rPr>
              <a:t>Create a table for each dataset in the database</a:t>
            </a:r>
            <a:endParaRPr sz="2000" dirty="0">
              <a:solidFill>
                <a:schemeClr val="dk1"/>
              </a:solidFill>
            </a:endParaRPr>
          </a:p>
          <a:p>
            <a:pPr marL="457200" lvl="0" indent="-361950" algn="l" rtl="0">
              <a:lnSpc>
                <a:spcPct val="115000"/>
              </a:lnSpc>
              <a:spcBef>
                <a:spcPts val="0"/>
              </a:spcBef>
              <a:spcAft>
                <a:spcPts val="0"/>
              </a:spcAft>
              <a:buClr>
                <a:schemeClr val="dk1"/>
              </a:buClr>
              <a:buSzPts val="2100"/>
              <a:buChar char="●"/>
            </a:pPr>
            <a:r>
              <a:rPr lang="en" sz="2000" dirty="0">
                <a:solidFill>
                  <a:schemeClr val="dk1"/>
                </a:solidFill>
              </a:rPr>
              <a:t>Extract the data from their current source, clean them, and load them into the database</a:t>
            </a:r>
            <a:endParaRPr sz="2000" dirty="0">
              <a:solidFill>
                <a:schemeClr val="dk1"/>
              </a:solidFill>
            </a:endParaRPr>
          </a:p>
          <a:p>
            <a:pPr marL="457200" lvl="0" indent="-361950" algn="l" rtl="0">
              <a:lnSpc>
                <a:spcPct val="115000"/>
              </a:lnSpc>
              <a:spcBef>
                <a:spcPts val="0"/>
              </a:spcBef>
              <a:spcAft>
                <a:spcPts val="0"/>
              </a:spcAft>
              <a:buClr>
                <a:schemeClr val="dk1"/>
              </a:buClr>
              <a:buSzPts val="2100"/>
              <a:buChar char="●"/>
            </a:pPr>
            <a:r>
              <a:rPr lang="en" sz="2000" dirty="0">
                <a:solidFill>
                  <a:schemeClr val="dk1"/>
                </a:solidFill>
              </a:rPr>
              <a:t>Make the database the centralized source for data by ensuring all new data added to the old data sources are automatically updated into the new relational database.</a:t>
            </a:r>
            <a:endParaRPr sz="20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ubTitle" idx="1"/>
          </p:nvPr>
        </p:nvSpPr>
        <p:spPr>
          <a:xfrm>
            <a:off x="452425" y="163125"/>
            <a:ext cx="8073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solidFill>
                  <a:srgbClr val="0B5394"/>
                </a:solidFill>
                <a:latin typeface="Georgia"/>
                <a:ea typeface="Georgia"/>
                <a:cs typeface="Georgia"/>
                <a:sym typeface="Georgia"/>
              </a:rPr>
              <a:t>Analysis Goal</a:t>
            </a:r>
            <a:endParaRPr sz="3500">
              <a:solidFill>
                <a:srgbClr val="0B5394"/>
              </a:solidFill>
              <a:latin typeface="Georgia"/>
              <a:ea typeface="Georgia"/>
              <a:cs typeface="Georgia"/>
              <a:sym typeface="Georgia"/>
            </a:endParaRPr>
          </a:p>
        </p:txBody>
      </p:sp>
      <p:graphicFrame>
        <p:nvGraphicFramePr>
          <p:cNvPr id="83" name="Google Shape;79;p17">
            <a:extLst>
              <a:ext uri="{FF2B5EF4-FFF2-40B4-BE49-F238E27FC236}">
                <a16:creationId xmlns:a16="http://schemas.microsoft.com/office/drawing/2014/main" id="{F1601978-D6C4-6652-82A5-A2BF9D2A6363}"/>
              </a:ext>
            </a:extLst>
          </p:cNvPr>
          <p:cNvGraphicFramePr/>
          <p:nvPr>
            <p:extLst>
              <p:ext uri="{D42A27DB-BD31-4B8C-83A1-F6EECF244321}">
                <p14:modId xmlns:p14="http://schemas.microsoft.com/office/powerpoint/2010/main" val="1083231071"/>
              </p:ext>
            </p:extLst>
          </p:nvPr>
        </p:nvGraphicFramePr>
        <p:xfrm>
          <a:off x="318750" y="857275"/>
          <a:ext cx="8506500" cy="397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420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subTitle" idx="1"/>
          </p:nvPr>
        </p:nvSpPr>
        <p:spPr>
          <a:xfrm>
            <a:off x="452425" y="163125"/>
            <a:ext cx="74529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a:solidFill>
                  <a:srgbClr val="0B5394"/>
                </a:solidFill>
                <a:latin typeface="Georgia"/>
                <a:ea typeface="Georgia"/>
                <a:cs typeface="Georgia"/>
                <a:sym typeface="Georgia"/>
              </a:rPr>
              <a:t>Analysis Goal</a:t>
            </a:r>
            <a:endParaRPr sz="3500">
              <a:solidFill>
                <a:srgbClr val="0B5394"/>
              </a:solidFill>
              <a:latin typeface="Georgia"/>
              <a:ea typeface="Georgia"/>
              <a:cs typeface="Georgia"/>
              <a:sym typeface="Georgia"/>
            </a:endParaRPr>
          </a:p>
        </p:txBody>
      </p:sp>
      <p:graphicFrame>
        <p:nvGraphicFramePr>
          <p:cNvPr id="87" name="Google Shape;85;p18">
            <a:extLst>
              <a:ext uri="{FF2B5EF4-FFF2-40B4-BE49-F238E27FC236}">
                <a16:creationId xmlns:a16="http://schemas.microsoft.com/office/drawing/2014/main" id="{E2677E49-00FD-8859-511D-89D5841D5444}"/>
              </a:ext>
            </a:extLst>
          </p:cNvPr>
          <p:cNvGraphicFramePr/>
          <p:nvPr>
            <p:extLst>
              <p:ext uri="{D42A27DB-BD31-4B8C-83A1-F6EECF244321}">
                <p14:modId xmlns:p14="http://schemas.microsoft.com/office/powerpoint/2010/main" val="3539503732"/>
              </p:ext>
            </p:extLst>
          </p:nvPr>
        </p:nvGraphicFramePr>
        <p:xfrm>
          <a:off x="318750" y="753197"/>
          <a:ext cx="8506500" cy="3971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subTitle" idx="1"/>
          </p:nvPr>
        </p:nvSpPr>
        <p:spPr>
          <a:xfrm>
            <a:off x="452425" y="163125"/>
            <a:ext cx="7731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500" dirty="0">
                <a:solidFill>
                  <a:srgbClr val="0B5394"/>
                </a:solidFill>
                <a:latin typeface="Georgia"/>
                <a:ea typeface="Georgia"/>
                <a:cs typeface="Georgia"/>
                <a:sym typeface="Georgia"/>
              </a:rPr>
              <a:t>Executive Summary</a:t>
            </a:r>
            <a:endParaRPr sz="3500" dirty="0">
              <a:solidFill>
                <a:srgbClr val="0B5394"/>
              </a:solidFill>
              <a:latin typeface="Georgia"/>
              <a:ea typeface="Georgia"/>
              <a:cs typeface="Georgia"/>
              <a:sym typeface="Georgia"/>
            </a:endParaRPr>
          </a:p>
        </p:txBody>
      </p:sp>
      <p:sp>
        <p:nvSpPr>
          <p:cNvPr id="91" name="Google Shape;91;p19"/>
          <p:cNvSpPr txBox="1"/>
          <p:nvPr/>
        </p:nvSpPr>
        <p:spPr>
          <a:xfrm>
            <a:off x="318750" y="1133725"/>
            <a:ext cx="8506500" cy="2204206"/>
          </a:xfrm>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chemeClr val="dk1"/>
              </a:buClr>
              <a:buSzPts val="2200"/>
              <a:buFont typeface="Georgia"/>
              <a:buChar char="★"/>
            </a:pPr>
            <a:r>
              <a:rPr lang="en" dirty="0">
                <a:solidFill>
                  <a:schemeClr val="dk1"/>
                </a:solidFill>
              </a:rPr>
              <a:t>From January 2015 to December 2017, Vacat recorded total sales of approximately $1.8M, 4040 total orders, a gross profit of roughly $236,900, and an average profit margin of 12%. </a:t>
            </a:r>
            <a:endParaRPr dirty="0">
              <a:solidFill>
                <a:schemeClr val="dk1"/>
              </a:solidFill>
            </a:endParaRPr>
          </a:p>
          <a:p>
            <a:pPr marL="457200" lvl="0" indent="-368300" algn="l" rtl="0">
              <a:lnSpc>
                <a:spcPct val="150000"/>
              </a:lnSpc>
              <a:spcBef>
                <a:spcPts val="0"/>
              </a:spcBef>
              <a:spcAft>
                <a:spcPts val="0"/>
              </a:spcAft>
              <a:buClr>
                <a:schemeClr val="dk1"/>
              </a:buClr>
              <a:buSzPts val="2200"/>
              <a:buFont typeface="Georgia"/>
              <a:buChar char="★"/>
            </a:pPr>
            <a:r>
              <a:rPr lang="en" dirty="0">
                <a:solidFill>
                  <a:schemeClr val="dk1"/>
                </a:solidFill>
              </a:rPr>
              <a:t>The total count of customers stood at 8001, the total quantity of products ordered was 30000, and the average discount on sales was 16%. </a:t>
            </a:r>
            <a:endParaRPr dirty="0">
              <a:solidFill>
                <a:schemeClr val="dk1"/>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endParaRPr sz="2200" dirty="0">
              <a:solidFill>
                <a:schemeClr val="dk1"/>
              </a:solidFill>
              <a:highlight>
                <a:srgbClr val="FFFFFF"/>
              </a:highlight>
              <a:latin typeface="Georgia"/>
              <a:ea typeface="Georgia"/>
              <a:cs typeface="Georgia"/>
              <a:sym typeface="Georgia"/>
            </a:endParaRPr>
          </a:p>
          <a:p>
            <a:pPr marL="457200" lvl="0" indent="0" algn="l" rtl="0">
              <a:lnSpc>
                <a:spcPct val="115000"/>
              </a:lnSpc>
              <a:spcBef>
                <a:spcPts val="0"/>
              </a:spcBef>
              <a:spcAft>
                <a:spcPts val="0"/>
              </a:spcAft>
              <a:buNone/>
            </a:pPr>
            <a:endParaRPr sz="1900" dirty="0">
              <a:solidFill>
                <a:schemeClr val="dk1"/>
              </a:solidFill>
              <a:highlight>
                <a:srgbClr val="FFFFFF"/>
              </a:highlight>
              <a:latin typeface="Georgia"/>
              <a:ea typeface="Georgia"/>
              <a:cs typeface="Georgia"/>
              <a:sym typeface="Georgia"/>
            </a:endParaRPr>
          </a:p>
          <a:p>
            <a:pPr marL="0" lvl="0" indent="0" algn="l" rtl="0">
              <a:lnSpc>
                <a:spcPct val="115000"/>
              </a:lnSpc>
              <a:spcBef>
                <a:spcPts val="0"/>
              </a:spcBef>
              <a:spcAft>
                <a:spcPts val="0"/>
              </a:spcAft>
              <a:buNone/>
            </a:pPr>
            <a:r>
              <a:rPr lang="en" sz="1700" dirty="0">
                <a:solidFill>
                  <a:schemeClr val="dk1"/>
                </a:solidFill>
                <a:highlight>
                  <a:srgbClr val="FFFFFF"/>
                </a:highlight>
                <a:latin typeface="Georgia"/>
                <a:ea typeface="Georgia"/>
                <a:cs typeface="Georgia"/>
                <a:sym typeface="Georgia"/>
              </a:rPr>
              <a:t> </a:t>
            </a:r>
            <a:endParaRPr sz="17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subTitle" idx="1"/>
          </p:nvPr>
        </p:nvSpPr>
        <p:spPr>
          <a:xfrm>
            <a:off x="311700" y="1662875"/>
            <a:ext cx="8520600" cy="113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solidFill>
                  <a:srgbClr val="0B5394"/>
                </a:solidFill>
                <a:latin typeface="Georgia"/>
                <a:ea typeface="Georgia"/>
                <a:cs typeface="Georgia"/>
                <a:sym typeface="Georgia"/>
              </a:rPr>
              <a:t>Insights</a:t>
            </a:r>
            <a:endParaRPr sz="4800">
              <a:solidFill>
                <a:srgbClr val="0B5394"/>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subTitle" idx="1"/>
          </p:nvPr>
        </p:nvSpPr>
        <p:spPr>
          <a:xfrm>
            <a:off x="152400" y="0"/>
            <a:ext cx="8715600" cy="785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500" b="1">
                <a:solidFill>
                  <a:srgbClr val="0B5394"/>
                </a:solidFill>
              </a:rPr>
              <a:t>Order Analysis Insight</a:t>
            </a:r>
            <a:endParaRPr sz="3500" b="1">
              <a:solidFill>
                <a:srgbClr val="0B5394"/>
              </a:solidFill>
            </a:endParaRPr>
          </a:p>
          <a:p>
            <a:pPr marL="0" lvl="0" indent="0" algn="ctr" rtl="0">
              <a:lnSpc>
                <a:spcPct val="115000"/>
              </a:lnSpc>
              <a:spcBef>
                <a:spcPts val="0"/>
              </a:spcBef>
              <a:spcAft>
                <a:spcPts val="0"/>
              </a:spcAft>
              <a:buNone/>
            </a:pPr>
            <a:endParaRPr sz="4800">
              <a:solidFill>
                <a:srgbClr val="0B5394"/>
              </a:solidFill>
              <a:latin typeface="Georgia"/>
              <a:ea typeface="Georgia"/>
              <a:cs typeface="Georgia"/>
              <a:sym typeface="Georgia"/>
            </a:endParaRPr>
          </a:p>
        </p:txBody>
      </p:sp>
      <p:sp>
        <p:nvSpPr>
          <p:cNvPr id="102" name="Google Shape;102;p21"/>
          <p:cNvSpPr txBox="1"/>
          <p:nvPr/>
        </p:nvSpPr>
        <p:spPr>
          <a:xfrm>
            <a:off x="5166825" y="785100"/>
            <a:ext cx="3889800" cy="3943017"/>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Of the 4040 counts of orders, 22% were fulfilled via early shipment while 78% were shipped late. (For this analysis, an early shipment is defined as a shipment made 2 or fewer days after the order date).</a:t>
            </a:r>
            <a:endParaRPr sz="1800" dirty="0">
              <a:solidFill>
                <a:schemeClr val="dk1"/>
              </a:solidFill>
            </a:endParaRPr>
          </a:p>
          <a:p>
            <a:pPr marL="457200" lvl="0" indent="-342900" algn="l" rtl="0">
              <a:lnSpc>
                <a:spcPct val="150000"/>
              </a:lnSpc>
              <a:spcBef>
                <a:spcPts val="0"/>
              </a:spcBef>
              <a:spcAft>
                <a:spcPts val="0"/>
              </a:spcAft>
              <a:buClr>
                <a:schemeClr val="dk1"/>
              </a:buClr>
              <a:buSzPts val="1800"/>
              <a:buChar char="❖"/>
            </a:pPr>
            <a:r>
              <a:rPr lang="en" sz="1800" dirty="0">
                <a:solidFill>
                  <a:schemeClr val="dk1"/>
                </a:solidFill>
              </a:rPr>
              <a:t>All standard class orders were shipped late.</a:t>
            </a:r>
            <a:endParaRPr sz="1800" dirty="0">
              <a:solidFill>
                <a:schemeClr val="dk1"/>
              </a:solidFill>
            </a:endParaRPr>
          </a:p>
          <a:p>
            <a:pPr marL="0" lvl="0" indent="0" algn="l" rtl="0">
              <a:lnSpc>
                <a:spcPct val="115000"/>
              </a:lnSpc>
              <a:spcBef>
                <a:spcPts val="0"/>
              </a:spcBef>
              <a:spcAft>
                <a:spcPts val="0"/>
              </a:spcAft>
              <a:buNone/>
            </a:pPr>
            <a:endParaRPr sz="1700" dirty="0">
              <a:solidFill>
                <a:schemeClr val="dk1"/>
              </a:solidFill>
              <a:latin typeface="Georgia"/>
              <a:ea typeface="Georgia"/>
              <a:cs typeface="Georgia"/>
              <a:sym typeface="Georgia"/>
            </a:endParaRPr>
          </a:p>
          <a:p>
            <a:pPr marL="457200" lvl="0" indent="0" algn="l" rtl="0">
              <a:lnSpc>
                <a:spcPct val="115000"/>
              </a:lnSpc>
              <a:spcBef>
                <a:spcPts val="0"/>
              </a:spcBef>
              <a:spcAft>
                <a:spcPts val="0"/>
              </a:spcAft>
              <a:buNone/>
            </a:pPr>
            <a:endParaRPr sz="2400" dirty="0">
              <a:solidFill>
                <a:schemeClr val="dk2"/>
              </a:solidFill>
              <a:latin typeface="Georgia"/>
              <a:ea typeface="Georgia"/>
              <a:cs typeface="Georgia"/>
              <a:sym typeface="Georgia"/>
            </a:endParaRPr>
          </a:p>
        </p:txBody>
      </p:sp>
      <p:pic>
        <p:nvPicPr>
          <p:cNvPr id="103" name="Google Shape;103;p21"/>
          <p:cNvPicPr preferRelativeResize="0"/>
          <p:nvPr/>
        </p:nvPicPr>
        <p:blipFill>
          <a:blip r:embed="rId3">
            <a:alphaModFix/>
          </a:blip>
          <a:stretch>
            <a:fillRect/>
          </a:stretch>
        </p:blipFill>
        <p:spPr>
          <a:xfrm>
            <a:off x="345650" y="785100"/>
            <a:ext cx="4609075" cy="3943017"/>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19</TotalTime>
  <Words>1029</Words>
  <Application>Microsoft Office PowerPoint</Application>
  <PresentationFormat>On-screen Show (16:9)</PresentationFormat>
  <Paragraphs>85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Georgia</vt:lpstr>
      <vt:lpstr>Retrospect</vt:lpstr>
      <vt:lpstr>Vacat E-Commerce Analysis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Motunrayo Akinsanya</cp:lastModifiedBy>
  <cp:revision>3</cp:revision>
  <dcterms:modified xsi:type="dcterms:W3CDTF">2024-08-14T18:06:00Z</dcterms:modified>
</cp:coreProperties>
</file>