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5" r:id="rId4"/>
    <p:sldId id="274" r:id="rId5"/>
    <p:sldId id="260" r:id="rId6"/>
    <p:sldId id="272" r:id="rId7"/>
    <p:sldId id="263" r:id="rId8"/>
    <p:sldId id="264" r:id="rId9"/>
    <p:sldId id="265" r:id="rId10"/>
    <p:sldId id="266" r:id="rId11"/>
    <p:sldId id="270" r:id="rId12"/>
    <p:sldId id="271" r:id="rId13"/>
    <p:sldId id="268" r:id="rId14"/>
    <p:sldId id="269" r:id="rId15"/>
    <p:sldId id="276" r:id="rId16"/>
    <p:sldId id="27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23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8DF1B06-9B7D-4CBF-99A2-47A5E0E420A3}" type="datetimeFigureOut">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ECA6F-B98F-4CE3-83D3-F1B73275387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DF1B06-9B7D-4CBF-99A2-47A5E0E420A3}" type="datetimeFigureOut">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ECA6F-B98F-4CE3-83D3-F1B73275387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DF1B06-9B7D-4CBF-99A2-47A5E0E420A3}" type="datetimeFigureOut">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ECA6F-B98F-4CE3-83D3-F1B73275387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DF1B06-9B7D-4CBF-99A2-47A5E0E420A3}" type="datetimeFigureOut">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ECA6F-B98F-4CE3-83D3-F1B73275387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DF1B06-9B7D-4CBF-99A2-47A5E0E420A3}" type="datetimeFigureOut">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ECA6F-B98F-4CE3-83D3-F1B73275387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8DF1B06-9B7D-4CBF-99A2-47A5E0E420A3}" type="datetimeFigureOut">
              <a:rPr lang="en-US" smtClean="0"/>
              <a:t>12/27/2022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5ECA6F-B98F-4CE3-83D3-F1B73275387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DF1B06-9B7D-4CBF-99A2-47A5E0E420A3}" type="datetimeFigureOut">
              <a:rPr lang="en-US" smtClean="0"/>
              <a:t>12/27/2022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5ECA6F-B98F-4CE3-83D3-F1B73275387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DF1B06-9B7D-4CBF-99A2-47A5E0E420A3}" type="datetimeFigureOut">
              <a:rPr lang="en-US" smtClean="0"/>
              <a:t>12/27/2022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5ECA6F-B98F-4CE3-83D3-F1B73275387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DF1B06-9B7D-4CBF-99A2-47A5E0E420A3}" type="datetimeFigureOut">
              <a:rPr lang="en-US" smtClean="0"/>
              <a:t>12/27/2022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5ECA6F-B98F-4CE3-83D3-F1B73275387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DF1B06-9B7D-4CBF-99A2-47A5E0E420A3}" type="datetimeFigureOut">
              <a:rPr lang="en-US" smtClean="0"/>
              <a:t>12/27/2022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5ECA6F-B98F-4CE3-83D3-F1B732753876}"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8DF1B06-9B7D-4CBF-99A2-47A5E0E420A3}" type="datetimeFigureOut">
              <a:rPr lang="en-US" smtClean="0"/>
              <a:t>12/27/2022</a:t>
            </a:fld>
            <a:endParaRPr lang="en-US"/>
          </a:p>
        </p:txBody>
      </p:sp>
      <p:sp>
        <p:nvSpPr>
          <p:cNvPr id="9" name="Slide Number Placeholder 8"/>
          <p:cNvSpPr>
            <a:spLocks noGrp="1"/>
          </p:cNvSpPr>
          <p:nvPr>
            <p:ph type="sldNum" sz="quarter" idx="11"/>
          </p:nvPr>
        </p:nvSpPr>
        <p:spPr/>
        <p:txBody>
          <a:bodyPr/>
          <a:lstStyle/>
          <a:p>
            <a:fld id="{135ECA6F-B98F-4CE3-83D3-F1B732753876}"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35ECA6F-B98F-4CE3-83D3-F1B732753876}"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8DF1B06-9B7D-4CBF-99A2-47A5E0E420A3}" type="datetimeFigureOut">
              <a:rPr lang="en-US" smtClean="0"/>
              <a:t>12/27/2022</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package" Target="../embeddings/Microsoft_Word_Document1.docx"/><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i.org/10.1109/IJCNN.2016.7727519" TargetMode="External"/><Relationship Id="rId2" Type="http://schemas.openxmlformats.org/officeDocument/2006/relationships/hyperlink" Target="https://doi.org/10.1109/SMC.2017.8122889"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i.org/10.1016/j.compbiomed.2006.05.003.https:/doi.org/10.1016/j.compbiomed.2006.05.003" TargetMode="External"/><Relationship Id="rId2" Type="http://schemas.openxmlformats.org/officeDocument/2006/relationships/hyperlink" Target="http://arxiv.org/abs/1711.07831" TargetMode="External"/><Relationship Id="rId1" Type="http://schemas.openxmlformats.org/officeDocument/2006/relationships/slideLayout" Target="../slideLayouts/slideLayout2.xml"/><Relationship Id="rId4" Type="http://schemas.openxmlformats.org/officeDocument/2006/relationships/hyperlink" Target="http://www.visiopharm.com/blog/category/image-_analysi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datasets/vuppalaadithyasairam/ultrasound-breast-images-for-breast-cance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0"/>
            <a:ext cx="7543800" cy="2593975"/>
          </a:xfrm>
        </p:spPr>
        <p:txBody>
          <a:bodyPr/>
          <a:lstStyle/>
          <a:p>
            <a:r>
              <a:rPr lang="en-US" dirty="0">
                <a:latin typeface="Times New Roman" panose="02020603050405020304" pitchFamily="18" charset="0"/>
                <a:cs typeface="Times New Roman" panose="02020603050405020304" pitchFamily="18" charset="0"/>
              </a:rPr>
              <a:t>Breast Cancer Detection Using Machine Learning</a:t>
            </a:r>
            <a:endParaRPr lang="en-US" dirty="0"/>
          </a:p>
        </p:txBody>
      </p:sp>
      <p:sp>
        <p:nvSpPr>
          <p:cNvPr id="3" name="Subtitle 2"/>
          <p:cNvSpPr>
            <a:spLocks noGrp="1"/>
          </p:cNvSpPr>
          <p:nvPr>
            <p:ph type="subTitle" idx="1"/>
          </p:nvPr>
        </p:nvSpPr>
        <p:spPr/>
        <p:txBody>
          <a:bodyPr>
            <a:normAutofit fontScale="92500" lnSpcReduction="20000"/>
          </a:bodyPr>
          <a:lstStyle/>
          <a:p>
            <a:r>
              <a:rPr lang="en-US" sz="3600" dirty="0" err="1">
                <a:solidFill>
                  <a:schemeClr val="tx2">
                    <a:lumMod val="50000"/>
                  </a:schemeClr>
                </a:solidFill>
                <a:latin typeface="Times New Roman" pitchFamily="18" charset="0"/>
                <a:cs typeface="Times New Roman" pitchFamily="18" charset="0"/>
              </a:rPr>
              <a:t>Fabiha</a:t>
            </a:r>
            <a:r>
              <a:rPr lang="en-US" sz="3600" dirty="0">
                <a:solidFill>
                  <a:schemeClr val="tx2">
                    <a:lumMod val="50000"/>
                  </a:schemeClr>
                </a:solidFill>
                <a:latin typeface="Times New Roman" pitchFamily="18" charset="0"/>
                <a:cs typeface="Times New Roman" pitchFamily="18" charset="0"/>
              </a:rPr>
              <a:t> </a:t>
            </a:r>
            <a:r>
              <a:rPr lang="en-US" sz="3600" dirty="0" err="1">
                <a:solidFill>
                  <a:schemeClr val="tx2">
                    <a:lumMod val="50000"/>
                  </a:schemeClr>
                </a:solidFill>
                <a:latin typeface="Times New Roman" pitchFamily="18" charset="0"/>
                <a:cs typeface="Times New Roman" pitchFamily="18" charset="0"/>
              </a:rPr>
              <a:t>Afrose</a:t>
            </a:r>
            <a:r>
              <a:rPr lang="en-US" sz="3600" dirty="0">
                <a:solidFill>
                  <a:schemeClr val="tx2">
                    <a:lumMod val="50000"/>
                  </a:schemeClr>
                </a:solidFill>
                <a:latin typeface="Times New Roman" pitchFamily="18" charset="0"/>
                <a:cs typeface="Times New Roman" pitchFamily="18" charset="0"/>
              </a:rPr>
              <a:t> </a:t>
            </a:r>
            <a:r>
              <a:rPr lang="en-US" sz="3600" dirty="0" err="1">
                <a:solidFill>
                  <a:schemeClr val="tx2">
                    <a:lumMod val="50000"/>
                  </a:schemeClr>
                </a:solidFill>
                <a:latin typeface="Times New Roman" pitchFamily="18" charset="0"/>
                <a:cs typeface="Times New Roman" pitchFamily="18" charset="0"/>
              </a:rPr>
              <a:t>Redita</a:t>
            </a:r>
            <a:r>
              <a:rPr lang="en-US" sz="3600" dirty="0">
                <a:solidFill>
                  <a:schemeClr val="tx2">
                    <a:lumMod val="50000"/>
                  </a:schemeClr>
                </a:solidFill>
                <a:latin typeface="Times New Roman" pitchFamily="18" charset="0"/>
                <a:cs typeface="Times New Roman" pitchFamily="18" charset="0"/>
              </a:rPr>
              <a:t>(1807069) </a:t>
            </a:r>
          </a:p>
          <a:p>
            <a:r>
              <a:rPr lang="en-US" sz="3600" dirty="0" err="1" smtClean="0">
                <a:solidFill>
                  <a:schemeClr val="tx2">
                    <a:lumMod val="50000"/>
                  </a:schemeClr>
                </a:solidFill>
                <a:latin typeface="Times New Roman" pitchFamily="18" charset="0"/>
                <a:cs typeface="Times New Roman" pitchFamily="18" charset="0"/>
              </a:rPr>
              <a:t>Sanjida</a:t>
            </a:r>
            <a:r>
              <a:rPr lang="en-US" sz="3600" dirty="0" smtClean="0">
                <a:solidFill>
                  <a:schemeClr val="tx2">
                    <a:lumMod val="50000"/>
                  </a:schemeClr>
                </a:solidFill>
                <a:latin typeface="Times New Roman" pitchFamily="18" charset="0"/>
                <a:cs typeface="Times New Roman" pitchFamily="18" charset="0"/>
              </a:rPr>
              <a:t> </a:t>
            </a:r>
            <a:r>
              <a:rPr lang="en-US" sz="3600" dirty="0" err="1">
                <a:solidFill>
                  <a:schemeClr val="tx2">
                    <a:lumMod val="50000"/>
                  </a:schemeClr>
                </a:solidFill>
                <a:latin typeface="Times New Roman" pitchFamily="18" charset="0"/>
                <a:cs typeface="Times New Roman" pitchFamily="18" charset="0"/>
              </a:rPr>
              <a:t>Akter</a:t>
            </a:r>
            <a:r>
              <a:rPr lang="en-US" sz="3600" dirty="0">
                <a:solidFill>
                  <a:schemeClr val="tx2">
                    <a:lumMod val="50000"/>
                  </a:schemeClr>
                </a:solidFill>
                <a:latin typeface="Times New Roman" pitchFamily="18" charset="0"/>
                <a:cs typeface="Times New Roman" pitchFamily="18" charset="0"/>
              </a:rPr>
              <a:t> </a:t>
            </a:r>
            <a:r>
              <a:rPr lang="en-US" sz="3600" dirty="0" err="1">
                <a:solidFill>
                  <a:schemeClr val="tx2">
                    <a:lumMod val="50000"/>
                  </a:schemeClr>
                </a:solidFill>
                <a:latin typeface="Times New Roman" pitchFamily="18" charset="0"/>
                <a:cs typeface="Times New Roman" pitchFamily="18" charset="0"/>
              </a:rPr>
              <a:t>Mou</a:t>
            </a:r>
            <a:r>
              <a:rPr lang="en-US" sz="3600" dirty="0">
                <a:solidFill>
                  <a:schemeClr val="tx2">
                    <a:lumMod val="50000"/>
                  </a:schemeClr>
                </a:solidFill>
                <a:latin typeface="Times New Roman" pitchFamily="18" charset="0"/>
                <a:cs typeface="Times New Roman" pitchFamily="18" charset="0"/>
              </a:rPr>
              <a:t>(1807118</a:t>
            </a:r>
            <a:r>
              <a:rPr lang="en-US" sz="3600" dirty="0">
                <a:solidFill>
                  <a:schemeClr val="tx2">
                    <a:lumMod val="50000"/>
                  </a:schemeClr>
                </a:solidFill>
                <a:latin typeface="Agency FB" pitchFamily="34" charset="0"/>
              </a:rPr>
              <a:t>)</a:t>
            </a:r>
          </a:p>
          <a:p>
            <a:endParaRPr lang="en-US" dirty="0"/>
          </a:p>
        </p:txBody>
      </p:sp>
    </p:spTree>
    <p:extLst>
      <p:ext uri="{BB962C8B-B14F-4D97-AF65-F5344CB8AC3E}">
        <p14:creationId xmlns:p14="http://schemas.microsoft.com/office/powerpoint/2010/main" val="3753313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4000" dirty="0" smtClean="0">
                <a:latin typeface="Times New Roman" panose="02020603050405020304" pitchFamily="18" charset="0"/>
                <a:cs typeface="Times New Roman" panose="02020603050405020304" pitchFamily="18" charset="0"/>
              </a:rPr>
              <a:t>7.Performance </a:t>
            </a:r>
            <a:r>
              <a:rPr lang="en-US" sz="4000" dirty="0">
                <a:latin typeface="Times New Roman" panose="02020603050405020304" pitchFamily="18" charset="0"/>
                <a:cs typeface="Times New Roman" panose="02020603050405020304" pitchFamily="18" charset="0"/>
              </a:rPr>
              <a:t>Analysis:</a:t>
            </a:r>
          </a:p>
        </p:txBody>
      </p:sp>
      <p:sp>
        <p:nvSpPr>
          <p:cNvPr id="3" name="Content Placeholder 2"/>
          <p:cNvSpPr>
            <a:spLocks noGrp="1"/>
          </p:cNvSpPr>
          <p:nvPr>
            <p:ph idx="1"/>
          </p:nvPr>
        </p:nvSpPr>
        <p:spPr/>
        <p:txBody>
          <a:bodyPr/>
          <a:lstStyle/>
          <a:p>
            <a:pPr lvl="0" algn="just"/>
            <a:r>
              <a:rPr lang="en-US" sz="1800" dirty="0">
                <a:latin typeface="Times New Roman" pitchFamily="18" charset="0"/>
                <a:cs typeface="Times New Roman" pitchFamily="18" charset="0"/>
              </a:rPr>
              <a:t>By considering the previously described setup, we have obtained a training accuracy of </a:t>
            </a:r>
            <a:r>
              <a:rPr lang="en-US" sz="1800" dirty="0" smtClean="0">
                <a:latin typeface="Times New Roman" pitchFamily="18" charset="0"/>
                <a:cs typeface="Times New Roman" pitchFamily="18" charset="0"/>
              </a:rPr>
              <a:t>89.45</a:t>
            </a:r>
            <a:r>
              <a:rPr lang="en-US" sz="1800" dirty="0">
                <a:latin typeface="Times New Roman" pitchFamily="18" charset="0"/>
                <a:cs typeface="Times New Roman" pitchFamily="18" charset="0"/>
              </a:rPr>
              <a:t>% with a test train split of 0.2.</a:t>
            </a:r>
          </a:p>
          <a:p>
            <a:pPr lvl="0" algn="just"/>
            <a:r>
              <a:rPr lang="en-US" sz="1800" dirty="0">
                <a:latin typeface="Times New Roman" pitchFamily="18" charset="0"/>
                <a:cs typeface="Times New Roman" pitchFamily="18" charset="0"/>
              </a:rPr>
              <a:t>Precision is a probabilistic measure to determine whether a positive case, defined on our terms, actually belongs to the positive class. </a:t>
            </a:r>
          </a:p>
          <a:p>
            <a:pPr lvl="0" algn="just"/>
            <a:r>
              <a:rPr lang="en-US" sz="1800" dirty="0">
                <a:latin typeface="Times New Roman" pitchFamily="18" charset="0"/>
                <a:cs typeface="Times New Roman" pitchFamily="18" charset="0"/>
              </a:rPr>
              <a:t>A recall is a probabilistic measure to determine if an actual positive case is correctly classified with the positive class. </a:t>
            </a:r>
          </a:p>
          <a:p>
            <a:pPr lvl="0" algn="just"/>
            <a:r>
              <a:rPr lang="en-US" sz="1800" dirty="0">
                <a:latin typeface="Times New Roman" pitchFamily="18" charset="0"/>
                <a:cs typeface="Times New Roman" pitchFamily="18" charset="0"/>
              </a:rPr>
              <a:t>We can see that precision for the benign and malignant classes are found to be 90.35% and 88.66%, respectively</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Cell Name	Precision	</a:t>
            </a:r>
          </a:p>
          <a:p>
            <a:r>
              <a:rPr lang="en-US" sz="1800" dirty="0">
                <a:latin typeface="Times New Roman" pitchFamily="18" charset="0"/>
                <a:cs typeface="Times New Roman" pitchFamily="18" charset="0"/>
              </a:rPr>
              <a:t>Benign          </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0.90		</a:t>
            </a:r>
          </a:p>
          <a:p>
            <a:r>
              <a:rPr lang="en-US" sz="1800" dirty="0">
                <a:latin typeface="Times New Roman" panose="02020603050405020304" pitchFamily="18" charset="0"/>
                <a:cs typeface="Times New Roman" panose="02020603050405020304" pitchFamily="18" charset="0"/>
              </a:rPr>
              <a:t>Malignant	0.88		</a:t>
            </a:r>
          </a:p>
          <a:p>
            <a:r>
              <a:rPr lang="en-US" sz="1800" dirty="0" err="1">
                <a:latin typeface="Times New Roman" panose="02020603050405020304" pitchFamily="18" charset="0"/>
                <a:cs typeface="Times New Roman" panose="02020603050405020304" pitchFamily="18" charset="0"/>
              </a:rPr>
              <a:t>Avg</a:t>
            </a:r>
            <a:r>
              <a:rPr lang="en-US" sz="1800" dirty="0">
                <a:latin typeface="Times New Roman" pitchFamily="18" charset="0"/>
                <a:cs typeface="Times New Roman" pitchFamily="18" charset="0"/>
              </a:rPr>
              <a:t>/total	0.89</a:t>
            </a:r>
          </a:p>
          <a:p>
            <a:endParaRPr lang="en-US" dirty="0"/>
          </a:p>
        </p:txBody>
      </p:sp>
    </p:spTree>
    <p:extLst>
      <p:ext uri="{BB962C8B-B14F-4D97-AF65-F5344CB8AC3E}">
        <p14:creationId xmlns:p14="http://schemas.microsoft.com/office/powerpoint/2010/main" val="2122082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868362"/>
          </a:xfrm>
        </p:spPr>
        <p:txBody>
          <a:bodyPr/>
          <a:lstStyle/>
          <a:p>
            <a:r>
              <a:rPr lang="en-US" sz="4000" dirty="0" smtClean="0">
                <a:latin typeface="Times New Roman"/>
                <a:ea typeface="Calibri"/>
              </a:rPr>
              <a:t>8.Presentation </a:t>
            </a:r>
            <a:r>
              <a:rPr lang="en-US" sz="4000" dirty="0">
                <a:latin typeface="Times New Roman"/>
                <a:ea typeface="Calibri"/>
              </a:rPr>
              <a:t>of Results/Features</a:t>
            </a:r>
            <a:endParaRPr lang="en-US" sz="4000" dirty="0"/>
          </a:p>
        </p:txBody>
      </p:sp>
      <p:sp>
        <p:nvSpPr>
          <p:cNvPr id="3" name="Content Placeholder 2"/>
          <p:cNvSpPr>
            <a:spLocks noGrp="1"/>
          </p:cNvSpPr>
          <p:nvPr>
            <p:ph idx="1"/>
          </p:nvPr>
        </p:nvSpPr>
        <p:spPr>
          <a:xfrm>
            <a:off x="457200" y="1231900"/>
            <a:ext cx="7620000" cy="5181600"/>
          </a:xfrm>
        </p:spPr>
        <p:txBody>
          <a:bodyPr>
            <a:normAutofit fontScale="70000" lnSpcReduction="20000"/>
          </a:bodyPr>
          <a:lstStyle/>
          <a:p>
            <a:pPr lvl="0" algn="just"/>
            <a:r>
              <a:rPr lang="en-US" sz="2600" dirty="0" smtClean="0">
                <a:latin typeface="Times New Roman" pitchFamily="18" charset="0"/>
                <a:cs typeface="Times New Roman" pitchFamily="18" charset="0"/>
              </a:rPr>
              <a:t>A </a:t>
            </a:r>
            <a:r>
              <a:rPr lang="en-US" sz="2600" dirty="0">
                <a:latin typeface="Times New Roman" pitchFamily="18" charset="0"/>
                <a:cs typeface="Times New Roman" pitchFamily="18" charset="0"/>
              </a:rPr>
              <a:t>study has shown that the breast is sensitive to shapes, while computers are more sensitive to patterns and texture. Because of this fact, feature learning is entirely different for manual versus machine.</a:t>
            </a:r>
          </a:p>
          <a:p>
            <a:pPr lvl="0" algn="just"/>
            <a:r>
              <a:rPr lang="en-US" sz="2600" dirty="0">
                <a:latin typeface="Times New Roman" pitchFamily="18" charset="0"/>
                <a:cs typeface="Times New Roman" pitchFamily="18" charset="0"/>
              </a:rPr>
              <a:t>In this case images are fed to an architecture such as CNN, along with its class as a label (Benign or Malignant). </a:t>
            </a:r>
          </a:p>
          <a:p>
            <a:pPr lvl="0" algn="just"/>
            <a:r>
              <a:rPr lang="en-US" sz="2600" dirty="0">
                <a:latin typeface="Times New Roman" pitchFamily="18" charset="0"/>
                <a:cs typeface="Times New Roman" pitchFamily="18" charset="0"/>
              </a:rPr>
              <a:t>From the automatic update of filter values in the training process, CNN is able to extract the computational features. </a:t>
            </a:r>
          </a:p>
          <a:p>
            <a:pPr lvl="0" algn="just"/>
            <a:r>
              <a:rPr lang="en-US" sz="2600" dirty="0">
                <a:latin typeface="Times New Roman" pitchFamily="18" charset="0"/>
                <a:cs typeface="Times New Roman" pitchFamily="18" charset="0"/>
              </a:rPr>
              <a:t>In this approach, CNN takes raw pixels of an image and gives output as learned filter weights. These weights serve input to the dense architecture of the deep neural network for final prediction.</a:t>
            </a:r>
          </a:p>
          <a:p>
            <a:pPr lvl="0" algn="just"/>
            <a:r>
              <a:rPr lang="en-US" sz="2600" dirty="0">
                <a:latin typeface="Times New Roman" pitchFamily="18" charset="0"/>
                <a:cs typeface="Times New Roman" pitchFamily="18" charset="0"/>
              </a:rPr>
              <a:t> In our proposed architecture, the convolutional neural network is made up of two types of layers</a:t>
            </a:r>
            <a:r>
              <a:rPr lang="en-US" sz="2600" dirty="0" smtClean="0">
                <a:latin typeface="Times New Roman" pitchFamily="18" charset="0"/>
                <a:cs typeface="Times New Roman" pitchFamily="18" charset="0"/>
              </a:rPr>
              <a:t>:</a:t>
            </a:r>
          </a:p>
          <a:p>
            <a:pPr marL="114300" lvl="0" indent="0" algn="just">
              <a:buNone/>
            </a:pP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(i) Convolutional </a:t>
            </a:r>
            <a:r>
              <a:rPr lang="en-US" sz="2600" dirty="0" smtClean="0">
                <a:latin typeface="Times New Roman" pitchFamily="18" charset="0"/>
                <a:cs typeface="Times New Roman" pitchFamily="18" charset="0"/>
              </a:rPr>
              <a:t>Layers</a:t>
            </a:r>
          </a:p>
          <a:p>
            <a:pPr marL="114300" lvl="0" indent="0" algn="just">
              <a:buNone/>
            </a:pP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ii) Pooling </a:t>
            </a:r>
            <a:r>
              <a:rPr lang="en-US" sz="2600" dirty="0" smtClean="0">
                <a:latin typeface="Times New Roman" pitchFamily="18" charset="0"/>
                <a:cs typeface="Times New Roman" pitchFamily="18" charset="0"/>
              </a:rPr>
              <a:t>Layer</a:t>
            </a:r>
            <a:endParaRPr lang="en-US" sz="2600" dirty="0">
              <a:latin typeface="Times New Roman" pitchFamily="18" charset="0"/>
              <a:cs typeface="Times New Roman" pitchFamily="18" charset="0"/>
            </a:endParaRPr>
          </a:p>
          <a:p>
            <a:pPr lvl="0" algn="just"/>
            <a:r>
              <a:rPr lang="en-US" sz="2600" dirty="0">
                <a:latin typeface="Times New Roman" pitchFamily="18" charset="0"/>
                <a:cs typeface="Times New Roman" pitchFamily="18" charset="0"/>
              </a:rPr>
              <a:t>The details of the network are illustrated in the table, followed by its visual representation in the figure below.</a:t>
            </a:r>
          </a:p>
          <a:p>
            <a:pPr lvl="0" algn="just"/>
            <a:r>
              <a:rPr lang="en-US" sz="2600" dirty="0">
                <a:latin typeface="Times New Roman" pitchFamily="18" charset="0"/>
                <a:cs typeface="Times New Roman" pitchFamily="18" charset="0"/>
              </a:rPr>
              <a:t>When the convolution process is done, the depth of input is increased by the number of filters used, and when the pooling layer is applied , depth remains the same and size is reduced. </a:t>
            </a:r>
          </a:p>
          <a:p>
            <a:endParaRPr lang="en-US" dirty="0"/>
          </a:p>
        </p:txBody>
      </p:sp>
    </p:spTree>
    <p:extLst>
      <p:ext uri="{BB962C8B-B14F-4D97-AF65-F5344CB8AC3E}">
        <p14:creationId xmlns:p14="http://schemas.microsoft.com/office/powerpoint/2010/main" val="1085456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47800" y="838200"/>
            <a:ext cx="5334001"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Object 3"/>
          <p:cNvGraphicFramePr>
            <a:graphicFrameLocks noChangeAspect="1"/>
          </p:cNvGraphicFramePr>
          <p:nvPr>
            <p:extLst>
              <p:ext uri="{D42A27DB-BD31-4B8C-83A1-F6EECF244321}">
                <p14:modId xmlns:p14="http://schemas.microsoft.com/office/powerpoint/2010/main" val="766056434"/>
              </p:ext>
            </p:extLst>
          </p:nvPr>
        </p:nvGraphicFramePr>
        <p:xfrm>
          <a:off x="1447800" y="3124200"/>
          <a:ext cx="5334001" cy="3187700"/>
        </p:xfrm>
        <a:graphic>
          <a:graphicData uri="http://schemas.openxmlformats.org/presentationml/2006/ole">
            <mc:AlternateContent xmlns:mc="http://schemas.openxmlformats.org/markup-compatibility/2006">
              <mc:Choice xmlns:v="urn:schemas-microsoft-com:vml" Requires="v">
                <p:oleObj spid="_x0000_s1032" name="Document" r:id="rId5" imgW="6356456" imgH="4657868" progId="Word.Document.12">
                  <p:embed/>
                </p:oleObj>
              </mc:Choice>
              <mc:Fallback>
                <p:oleObj name="Document" r:id="rId5" imgW="6356456" imgH="4657868" progId="Word.Document.12">
                  <p:embed/>
                  <p:pic>
                    <p:nvPicPr>
                      <p:cNvPr id="0" name=""/>
                      <p:cNvPicPr/>
                      <p:nvPr/>
                    </p:nvPicPr>
                    <p:blipFill>
                      <a:blip r:embed="rId6"/>
                      <a:stretch>
                        <a:fillRect/>
                      </a:stretch>
                    </p:blipFill>
                    <p:spPr>
                      <a:xfrm>
                        <a:off x="1447800" y="3124200"/>
                        <a:ext cx="5334001" cy="3187700"/>
                      </a:xfrm>
                      <a:prstGeom prst="rect">
                        <a:avLst/>
                      </a:prstGeom>
                    </p:spPr>
                  </p:pic>
                </p:oleObj>
              </mc:Fallback>
            </mc:AlternateContent>
          </a:graphicData>
        </a:graphic>
      </p:graphicFrame>
    </p:spTree>
    <p:extLst>
      <p:ext uri="{BB962C8B-B14F-4D97-AF65-F5344CB8AC3E}">
        <p14:creationId xmlns:p14="http://schemas.microsoft.com/office/powerpoint/2010/main" val="3272749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Times New Roman" panose="02020603050405020304" pitchFamily="18" charset="0"/>
                <a:cs typeface="Times New Roman" panose="02020603050405020304" pitchFamily="18" charset="0"/>
              </a:rPr>
              <a:t>9.Conclusion </a:t>
            </a:r>
            <a:r>
              <a:rPr lang="en-US" sz="4000" dirty="0">
                <a:latin typeface="Times New Roman" panose="02020603050405020304" pitchFamily="18" charset="0"/>
                <a:cs typeface="Times New Roman" panose="02020603050405020304" pitchFamily="18" charset="0"/>
              </a:rPr>
              <a:t>and Future Scope</a:t>
            </a:r>
            <a:endParaRPr lang="en-US" sz="4000" dirty="0"/>
          </a:p>
        </p:txBody>
      </p:sp>
      <p:sp>
        <p:nvSpPr>
          <p:cNvPr id="3" name="Content Placeholder 2"/>
          <p:cNvSpPr>
            <a:spLocks noGrp="1"/>
          </p:cNvSpPr>
          <p:nvPr>
            <p:ph idx="1"/>
          </p:nvPr>
        </p:nvSpPr>
        <p:spPr/>
        <p:txBody>
          <a:bodyPr>
            <a:normAutofit fontScale="62500" lnSpcReduction="20000"/>
          </a:bodyPr>
          <a:lstStyle/>
          <a:p>
            <a:pPr algn="just"/>
            <a:r>
              <a:rPr lang="en-US" sz="2900" dirty="0">
                <a:latin typeface="Times New Roman" panose="02020603050405020304" pitchFamily="18" charset="0"/>
                <a:cs typeface="Times New Roman" panose="02020603050405020304" pitchFamily="18" charset="0"/>
              </a:rPr>
              <a:t>Breast cancer detection by using digital/digitized </a:t>
            </a:r>
            <a:r>
              <a:rPr lang="en-US" sz="2900" dirty="0" err="1" smtClean="0">
                <a:latin typeface="Times New Roman" panose="02020603050405020304" pitchFamily="18" charset="0"/>
                <a:cs typeface="Times New Roman" panose="02020603050405020304" pitchFamily="18" charset="0"/>
              </a:rPr>
              <a:t>sonography</a:t>
            </a:r>
            <a:r>
              <a:rPr lang="en-US" sz="2900" dirty="0" smtClean="0">
                <a:latin typeface="Times New Roman" panose="02020603050405020304" pitchFamily="18" charset="0"/>
                <a:cs typeface="Times New Roman" panose="02020603050405020304" pitchFamily="18" charset="0"/>
              </a:rPr>
              <a:t> </a:t>
            </a:r>
            <a:r>
              <a:rPr lang="en-US" sz="2900" dirty="0">
                <a:latin typeface="Times New Roman" panose="02020603050405020304" pitchFamily="18" charset="0"/>
                <a:cs typeface="Times New Roman" panose="02020603050405020304" pitchFamily="18" charset="0"/>
              </a:rPr>
              <a:t>images is a milestone in the field of medical </a:t>
            </a:r>
            <a:r>
              <a:rPr lang="en-US" sz="2900" dirty="0" smtClean="0">
                <a:latin typeface="Times New Roman" panose="02020603050405020304" pitchFamily="18" charset="0"/>
                <a:cs typeface="Times New Roman" panose="02020603050405020304" pitchFamily="18" charset="0"/>
              </a:rPr>
              <a:t>imaging.</a:t>
            </a:r>
            <a:endParaRPr lang="en-US" sz="2900" dirty="0">
              <a:latin typeface="Times New Roman" panose="02020603050405020304" pitchFamily="18" charset="0"/>
              <a:cs typeface="Times New Roman" panose="02020603050405020304" pitchFamily="18" charset="0"/>
            </a:endParaRPr>
          </a:p>
          <a:p>
            <a:pPr algn="just"/>
            <a:r>
              <a:rPr lang="en-US" sz="2900" dirty="0" smtClean="0">
                <a:latin typeface="Times New Roman" panose="02020603050405020304" pitchFamily="18" charset="0"/>
                <a:cs typeface="Times New Roman" panose="02020603050405020304" pitchFamily="18" charset="0"/>
              </a:rPr>
              <a:t>It </a:t>
            </a:r>
            <a:r>
              <a:rPr lang="en-US" sz="2900" dirty="0">
                <a:latin typeface="Times New Roman" panose="02020603050405020304" pitchFamily="18" charset="0"/>
                <a:cs typeface="Times New Roman" panose="02020603050405020304" pitchFamily="18" charset="0"/>
              </a:rPr>
              <a:t>has also opened a door to new opportunities for research as there are many undiscovered areas that can be revealed by techniques and tools of machine learning and deep learning. </a:t>
            </a:r>
          </a:p>
          <a:p>
            <a:pPr algn="just"/>
            <a:r>
              <a:rPr lang="en-US" sz="2900" dirty="0">
                <a:latin typeface="Times New Roman" panose="02020603050405020304" pitchFamily="18" charset="0"/>
                <a:cs typeface="Times New Roman" panose="02020603050405020304" pitchFamily="18" charset="0"/>
              </a:rPr>
              <a:t>We may obtain improved results by altering the network design and parameters. </a:t>
            </a:r>
          </a:p>
          <a:p>
            <a:pPr algn="just"/>
            <a:r>
              <a:rPr lang="en-US" sz="2900" dirty="0">
                <a:latin typeface="Times New Roman" panose="02020603050405020304" pitchFamily="18" charset="0"/>
                <a:cs typeface="Times New Roman" panose="02020603050405020304" pitchFamily="18" charset="0"/>
              </a:rPr>
              <a:t>As an improvement to the proposed method, one can implement an auto encoder instead of manually reducing image size.</a:t>
            </a:r>
          </a:p>
          <a:p>
            <a:pPr algn="just"/>
            <a:r>
              <a:rPr lang="en-US" sz="2900" dirty="0">
                <a:latin typeface="Times New Roman" panose="02020603050405020304" pitchFamily="18" charset="0"/>
                <a:cs typeface="Times New Roman" panose="02020603050405020304" pitchFamily="18" charset="0"/>
              </a:rPr>
              <a:t>It can compress data without losing the prominent features, because auto encoders can regenerate up to 90% of the original image.</a:t>
            </a:r>
          </a:p>
          <a:p>
            <a:pPr algn="just"/>
            <a:r>
              <a:rPr lang="en-US" sz="2900" dirty="0">
                <a:latin typeface="Times New Roman" panose="02020603050405020304" pitchFamily="18" charset="0"/>
                <a:cs typeface="Times New Roman" panose="02020603050405020304" pitchFamily="18" charset="0"/>
              </a:rPr>
              <a:t>From the point of method improvement, we can incorporate spectral imaging. </a:t>
            </a:r>
          </a:p>
          <a:p>
            <a:pPr algn="just"/>
            <a:r>
              <a:rPr lang="en-US" sz="2900" dirty="0" smtClean="0">
                <a:latin typeface="Times New Roman" panose="02020603050405020304" pitchFamily="18" charset="0"/>
                <a:cs typeface="Times New Roman" panose="02020603050405020304" pitchFamily="18" charset="0"/>
              </a:rPr>
              <a:t>Additionally</a:t>
            </a:r>
            <a:r>
              <a:rPr lang="en-US" sz="2900" dirty="0">
                <a:latin typeface="Times New Roman" panose="02020603050405020304" pitchFamily="18" charset="0"/>
                <a:cs typeface="Times New Roman" panose="02020603050405020304" pitchFamily="18" charset="0"/>
              </a:rPr>
              <a:t>, we may combine various imaging technologies such as MRI, CT </a:t>
            </a:r>
            <a:r>
              <a:rPr lang="en-US" sz="2900" dirty="0" smtClean="0">
                <a:latin typeface="Times New Roman" panose="02020603050405020304" pitchFamily="18" charset="0"/>
                <a:cs typeface="Times New Roman" panose="02020603050405020304" pitchFamily="18" charset="0"/>
              </a:rPr>
              <a:t>Scan, </a:t>
            </a:r>
            <a:r>
              <a:rPr lang="en-US" sz="2900" dirty="0">
                <a:latin typeface="Times New Roman" panose="02020603050405020304" pitchFamily="18" charset="0"/>
                <a:cs typeface="Times New Roman" panose="02020603050405020304" pitchFamily="18" charset="0"/>
              </a:rPr>
              <a:t>and mammographic images, and determine their collective results. This technique is known as multi model fusion. </a:t>
            </a:r>
          </a:p>
          <a:p>
            <a:pPr algn="just"/>
            <a:r>
              <a:rPr lang="en-US" sz="2900" dirty="0">
                <a:latin typeface="Times New Roman" panose="02020603050405020304" pitchFamily="18" charset="0"/>
                <a:cs typeface="Times New Roman" panose="02020603050405020304" pitchFamily="18" charset="0"/>
              </a:rPr>
              <a:t>Problems stated above can again readily be solved by deep learning, and can be used to perform high quality research that might provide even better results.</a:t>
            </a:r>
          </a:p>
          <a:p>
            <a:endParaRPr lang="en-US" dirty="0"/>
          </a:p>
        </p:txBody>
      </p:sp>
    </p:spTree>
    <p:extLst>
      <p:ext uri="{BB962C8B-B14F-4D97-AF65-F5344CB8AC3E}">
        <p14:creationId xmlns:p14="http://schemas.microsoft.com/office/powerpoint/2010/main" val="417184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Times New Roman" panose="02020603050405020304" pitchFamily="18" charset="0"/>
                <a:cs typeface="Times New Roman" panose="02020603050405020304" pitchFamily="18" charset="0"/>
              </a:rPr>
              <a:t>10.References</a:t>
            </a:r>
            <a:endParaRPr lang="en-US" sz="4000" dirty="0"/>
          </a:p>
        </p:txBody>
      </p:sp>
      <p:sp>
        <p:nvSpPr>
          <p:cNvPr id="3" name="Content Placeholder 2"/>
          <p:cNvSpPr>
            <a:spLocks noGrp="1"/>
          </p:cNvSpPr>
          <p:nvPr>
            <p:ph idx="1"/>
          </p:nvPr>
        </p:nvSpPr>
        <p:spPr/>
        <p:txBody>
          <a:bodyPr>
            <a:noAutofit/>
          </a:bodyPr>
          <a:lstStyle/>
          <a:p>
            <a:pPr algn="just"/>
            <a:r>
              <a:rPr lang="en-US" sz="1800" dirty="0">
                <a:latin typeface="Times New Roman" panose="02020603050405020304" pitchFamily="18" charset="0"/>
                <a:cs typeface="Times New Roman" panose="02020603050405020304" pitchFamily="18" charset="0"/>
              </a:rPr>
              <a:t>[1] Siegel RL, Miller KD, </a:t>
            </a:r>
            <a:r>
              <a:rPr lang="en-US" sz="1800" dirty="0" err="1">
                <a:latin typeface="Times New Roman" panose="02020603050405020304" pitchFamily="18" charset="0"/>
                <a:cs typeface="Times New Roman" panose="02020603050405020304" pitchFamily="18" charset="0"/>
              </a:rPr>
              <a:t>Jemal</a:t>
            </a:r>
            <a:r>
              <a:rPr lang="en-US" sz="1800" dirty="0">
                <a:latin typeface="Times New Roman" panose="02020603050405020304" pitchFamily="18" charset="0"/>
                <a:cs typeface="Times New Roman" panose="02020603050405020304" pitchFamily="18" charset="0"/>
              </a:rPr>
              <a:t> A. Cancer statistics, 2017. CA - Cancer J </a:t>
            </a:r>
            <a:r>
              <a:rPr lang="en-US" sz="1800" dirty="0" err="1">
                <a:latin typeface="Times New Roman" panose="02020603050405020304" pitchFamily="18" charset="0"/>
                <a:cs typeface="Times New Roman" panose="02020603050405020304" pitchFamily="18" charset="0"/>
              </a:rPr>
              <a:t>Clin</a:t>
            </a:r>
            <a:r>
              <a:rPr lang="en-US" sz="1800" dirty="0">
                <a:latin typeface="Times New Roman" panose="02020603050405020304" pitchFamily="18" charset="0"/>
                <a:cs typeface="Times New Roman" panose="02020603050405020304" pitchFamily="18" charset="0"/>
              </a:rPr>
              <a:t> 2017;67(1):7–30.</a:t>
            </a:r>
          </a:p>
          <a:p>
            <a:pPr algn="just"/>
            <a:r>
              <a:rPr lang="en-US" sz="1800" dirty="0">
                <a:latin typeface="Times New Roman" panose="02020603050405020304" pitchFamily="18" charset="0"/>
                <a:cs typeface="Times New Roman" panose="02020603050405020304" pitchFamily="18" charset="0"/>
              </a:rPr>
              <a:t>[2] </a:t>
            </a:r>
            <a:r>
              <a:rPr lang="en-US" sz="1800" dirty="0" err="1">
                <a:latin typeface="Times New Roman" panose="02020603050405020304" pitchFamily="18" charset="0"/>
                <a:cs typeface="Times New Roman" panose="02020603050405020304" pitchFamily="18" charset="0"/>
              </a:rPr>
              <a:t>Spanhol</a:t>
            </a:r>
            <a:r>
              <a:rPr lang="en-US" sz="1800" dirty="0">
                <a:latin typeface="Times New Roman" panose="02020603050405020304" pitchFamily="18" charset="0"/>
                <a:cs typeface="Times New Roman" panose="02020603050405020304" pitchFamily="18" charset="0"/>
              </a:rPr>
              <a:t> FA, Oliveira LS, </a:t>
            </a:r>
            <a:r>
              <a:rPr lang="en-US" sz="1800" dirty="0" err="1">
                <a:latin typeface="Times New Roman" panose="02020603050405020304" pitchFamily="18" charset="0"/>
                <a:cs typeface="Times New Roman" panose="02020603050405020304" pitchFamily="18" charset="0"/>
              </a:rPr>
              <a:t>Cavalin</a:t>
            </a:r>
            <a:r>
              <a:rPr lang="en-US" sz="1800" dirty="0">
                <a:latin typeface="Times New Roman" panose="02020603050405020304" pitchFamily="18" charset="0"/>
                <a:cs typeface="Times New Roman" panose="02020603050405020304" pitchFamily="18" charset="0"/>
              </a:rPr>
              <a:t> PR, </a:t>
            </a:r>
            <a:r>
              <a:rPr lang="en-US" sz="1800" dirty="0" err="1">
                <a:latin typeface="Times New Roman" panose="02020603050405020304" pitchFamily="18" charset="0"/>
                <a:cs typeface="Times New Roman" panose="02020603050405020304" pitchFamily="18" charset="0"/>
              </a:rPr>
              <a:t>Petitjean</a:t>
            </a:r>
            <a:r>
              <a:rPr lang="en-US" sz="1800" dirty="0">
                <a:latin typeface="Times New Roman" panose="02020603050405020304" pitchFamily="18" charset="0"/>
                <a:cs typeface="Times New Roman" panose="02020603050405020304" pitchFamily="18" charset="0"/>
              </a:rPr>
              <a:t> C, </a:t>
            </a:r>
            <a:r>
              <a:rPr lang="en-US" sz="1800" dirty="0" err="1">
                <a:latin typeface="Times New Roman" panose="02020603050405020304" pitchFamily="18" charset="0"/>
                <a:cs typeface="Times New Roman" panose="02020603050405020304" pitchFamily="18" charset="0"/>
              </a:rPr>
              <a:t>Heutte</a:t>
            </a:r>
            <a:r>
              <a:rPr lang="en-US" sz="1800" dirty="0">
                <a:latin typeface="Times New Roman" panose="02020603050405020304" pitchFamily="18" charset="0"/>
                <a:cs typeface="Times New Roman" panose="02020603050405020304" pitchFamily="18" charset="0"/>
              </a:rPr>
              <a:t> L. Deep features for </a:t>
            </a:r>
            <a:r>
              <a:rPr lang="en-US" sz="1800" dirty="0" err="1">
                <a:latin typeface="Times New Roman" panose="02020603050405020304" pitchFamily="18" charset="0"/>
                <a:cs typeface="Times New Roman" panose="02020603050405020304" pitchFamily="18" charset="0"/>
              </a:rPr>
              <a:t>breastcancer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histopathological</a:t>
            </a:r>
            <a:r>
              <a:rPr lang="en-US" sz="1800" dirty="0">
                <a:latin typeface="Times New Roman" panose="02020603050405020304" pitchFamily="18" charset="0"/>
                <a:cs typeface="Times New Roman" panose="02020603050405020304" pitchFamily="18" charset="0"/>
              </a:rPr>
              <a:t> image classification. In: 2017 IEEE </a:t>
            </a:r>
            <a:r>
              <a:rPr lang="en-US" sz="1800" dirty="0" err="1">
                <a:latin typeface="Times New Roman" panose="02020603050405020304" pitchFamily="18" charset="0"/>
                <a:cs typeface="Times New Roman" panose="02020603050405020304" pitchFamily="18" charset="0"/>
              </a:rPr>
              <a:t>internationalconference</a:t>
            </a:r>
            <a:r>
              <a:rPr lang="en-US" sz="1800" dirty="0">
                <a:latin typeface="Times New Roman" panose="02020603050405020304" pitchFamily="18" charset="0"/>
                <a:cs typeface="Times New Roman" panose="02020603050405020304" pitchFamily="18" charset="0"/>
              </a:rPr>
              <a:t> on systems, man, and cybernetics, SMC 2017, </a:t>
            </a:r>
            <a:r>
              <a:rPr lang="en-US" sz="1800" dirty="0" err="1">
                <a:latin typeface="Times New Roman" panose="02020603050405020304" pitchFamily="18" charset="0"/>
                <a:cs typeface="Times New Roman" panose="02020603050405020304" pitchFamily="18" charset="0"/>
              </a:rPr>
              <a:t>banff</a:t>
            </a:r>
            <a:r>
              <a:rPr lang="en-US" sz="1800" dirty="0">
                <a:latin typeface="Times New Roman" panose="02020603050405020304" pitchFamily="18" charset="0"/>
                <a:cs typeface="Times New Roman" panose="02020603050405020304" pitchFamily="18" charset="0"/>
              </a:rPr>
              <a:t>, AB, </a:t>
            </a:r>
            <a:r>
              <a:rPr lang="en-US" sz="1800" dirty="0" err="1">
                <a:latin typeface="Times New Roman" panose="02020603050405020304" pitchFamily="18" charset="0"/>
                <a:cs typeface="Times New Roman" panose="02020603050405020304" pitchFamily="18" charset="0"/>
              </a:rPr>
              <a:t>Canada,october</a:t>
            </a:r>
            <a:r>
              <a:rPr lang="en-US" sz="1800" dirty="0">
                <a:latin typeface="Times New Roman" panose="02020603050405020304" pitchFamily="18" charset="0"/>
                <a:cs typeface="Times New Roman" panose="02020603050405020304" pitchFamily="18" charset="0"/>
              </a:rPr>
              <a:t> 5-8, 2017; 2017. p. 1868–73. https://doi.org/10.1109/SMC.2017.8122889. </a:t>
            </a:r>
            <a:r>
              <a:rPr lang="en-US" sz="1800" dirty="0">
                <a:latin typeface="Times New Roman" panose="02020603050405020304" pitchFamily="18" charset="0"/>
                <a:cs typeface="Times New Roman" panose="02020603050405020304" pitchFamily="18" charset="0"/>
                <a:hlinkClick r:id="rId2"/>
              </a:rPr>
              <a:t>https://doi.org/10.1109/SMC.2017.8122889</a:t>
            </a:r>
            <a:r>
              <a:rPr lang="en-US" sz="1800" dirty="0">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[3] </a:t>
            </a:r>
            <a:r>
              <a:rPr lang="en-US" sz="1800" dirty="0" err="1">
                <a:latin typeface="Times New Roman" panose="02020603050405020304" pitchFamily="18" charset="0"/>
                <a:cs typeface="Times New Roman" panose="02020603050405020304" pitchFamily="18" charset="0"/>
              </a:rPr>
              <a:t>Spanhol</a:t>
            </a:r>
            <a:r>
              <a:rPr lang="en-US" sz="1800" dirty="0">
                <a:latin typeface="Times New Roman" panose="02020603050405020304" pitchFamily="18" charset="0"/>
                <a:cs typeface="Times New Roman" panose="02020603050405020304" pitchFamily="18" charset="0"/>
              </a:rPr>
              <a:t> FA, Oliveira LS, </a:t>
            </a:r>
            <a:r>
              <a:rPr lang="en-US" sz="1800" dirty="0" err="1">
                <a:latin typeface="Times New Roman" panose="02020603050405020304" pitchFamily="18" charset="0"/>
                <a:cs typeface="Times New Roman" panose="02020603050405020304" pitchFamily="18" charset="0"/>
              </a:rPr>
              <a:t>Petitjean</a:t>
            </a:r>
            <a:r>
              <a:rPr lang="en-US" sz="1800" dirty="0">
                <a:latin typeface="Times New Roman" panose="02020603050405020304" pitchFamily="18" charset="0"/>
                <a:cs typeface="Times New Roman" panose="02020603050405020304" pitchFamily="18" charset="0"/>
              </a:rPr>
              <a:t> C, </a:t>
            </a:r>
            <a:r>
              <a:rPr lang="en-US" sz="1800" dirty="0" err="1">
                <a:latin typeface="Times New Roman" panose="02020603050405020304" pitchFamily="18" charset="0"/>
                <a:cs typeface="Times New Roman" panose="02020603050405020304" pitchFamily="18" charset="0"/>
              </a:rPr>
              <a:t>Heutte</a:t>
            </a:r>
            <a:r>
              <a:rPr lang="en-US" sz="1800" dirty="0">
                <a:latin typeface="Times New Roman" panose="02020603050405020304" pitchFamily="18" charset="0"/>
                <a:cs typeface="Times New Roman" panose="02020603050405020304" pitchFamily="18" charset="0"/>
              </a:rPr>
              <a:t> L. Breast cancer </a:t>
            </a:r>
            <a:r>
              <a:rPr lang="en-US" sz="1800" dirty="0" err="1">
                <a:latin typeface="Times New Roman" panose="02020603050405020304" pitchFamily="18" charset="0"/>
                <a:cs typeface="Times New Roman" panose="02020603050405020304" pitchFamily="18" charset="0"/>
              </a:rPr>
              <a:t>histopathologicalimage</a:t>
            </a:r>
            <a:r>
              <a:rPr lang="en-US" sz="1800" dirty="0">
                <a:latin typeface="Times New Roman" panose="02020603050405020304" pitchFamily="18" charset="0"/>
                <a:cs typeface="Times New Roman" panose="02020603050405020304" pitchFamily="18" charset="0"/>
              </a:rPr>
              <a:t> classification using convolutional neural networks. In: 2016 </a:t>
            </a:r>
            <a:r>
              <a:rPr lang="en-US" sz="1800" dirty="0" err="1">
                <a:latin typeface="Times New Roman" panose="02020603050405020304" pitchFamily="18" charset="0"/>
                <a:cs typeface="Times New Roman" panose="02020603050405020304" pitchFamily="18" charset="0"/>
              </a:rPr>
              <a:t>internationaljoint</a:t>
            </a:r>
            <a:r>
              <a:rPr lang="en-US" sz="1800" dirty="0">
                <a:latin typeface="Times New Roman" panose="02020603050405020304" pitchFamily="18" charset="0"/>
                <a:cs typeface="Times New Roman" panose="02020603050405020304" pitchFamily="18" charset="0"/>
              </a:rPr>
              <a:t> conference on neural networks, IJCNN 2016, </a:t>
            </a:r>
            <a:r>
              <a:rPr lang="en-US" sz="1800" dirty="0" err="1">
                <a:latin typeface="Times New Roman" panose="02020603050405020304" pitchFamily="18" charset="0"/>
                <a:cs typeface="Times New Roman" panose="02020603050405020304" pitchFamily="18" charset="0"/>
              </a:rPr>
              <a:t>vancouver</a:t>
            </a:r>
            <a:r>
              <a:rPr lang="en-US" sz="1800" dirty="0">
                <a:latin typeface="Times New Roman" panose="02020603050405020304" pitchFamily="18" charset="0"/>
                <a:cs typeface="Times New Roman" panose="02020603050405020304" pitchFamily="18" charset="0"/>
              </a:rPr>
              <a:t>, BC, Canada, </a:t>
            </a:r>
            <a:r>
              <a:rPr lang="en-US" sz="1800" dirty="0" err="1">
                <a:latin typeface="Times New Roman" panose="02020603050405020304" pitchFamily="18" charset="0"/>
                <a:cs typeface="Times New Roman" panose="02020603050405020304" pitchFamily="18" charset="0"/>
              </a:rPr>
              <a:t>july</a:t>
            </a:r>
            <a:r>
              <a:rPr lang="en-US" sz="1800" dirty="0">
                <a:latin typeface="Times New Roman" panose="02020603050405020304" pitchFamily="18" charset="0"/>
                <a:cs typeface="Times New Roman" panose="02020603050405020304" pitchFamily="18" charset="0"/>
              </a:rPr>
              <a:t> 24-29, 2016; 2016. p. 2560–7. </a:t>
            </a:r>
            <a:r>
              <a:rPr lang="en-US" sz="1800" dirty="0">
                <a:latin typeface="Times New Roman" panose="02020603050405020304" pitchFamily="18" charset="0"/>
                <a:cs typeface="Times New Roman" panose="02020603050405020304" pitchFamily="18" charset="0"/>
                <a:hlinkClick r:id="rId3"/>
              </a:rPr>
              <a:t>https://doi.org/10.1109/IJCNN.2016.7727519</a:t>
            </a:r>
            <a:r>
              <a:rPr lang="en-US" sz="1800" dirty="0">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[4] A. Alias, B. </a:t>
            </a:r>
            <a:r>
              <a:rPr lang="en-US" sz="1800" dirty="0" err="1">
                <a:latin typeface="Times New Roman" panose="02020603050405020304" pitchFamily="18" charset="0"/>
                <a:cs typeface="Times New Roman" panose="02020603050405020304" pitchFamily="18" charset="0"/>
              </a:rPr>
              <a:t>Paulchamy</a:t>
            </a:r>
            <a:r>
              <a:rPr lang="en-US" sz="1800" dirty="0">
                <a:latin typeface="Times New Roman" panose="02020603050405020304" pitchFamily="18" charset="0"/>
                <a:cs typeface="Times New Roman" panose="02020603050405020304" pitchFamily="18" charset="0"/>
              </a:rPr>
              <a:t>, Detection of breast cancer using </a:t>
            </a:r>
            <a:r>
              <a:rPr lang="en-US" sz="1800" dirty="0" err="1">
                <a:latin typeface="Times New Roman" panose="02020603050405020304" pitchFamily="18" charset="0"/>
                <a:cs typeface="Times New Roman" panose="02020603050405020304" pitchFamily="18" charset="0"/>
              </a:rPr>
              <a:t>artifical</a:t>
            </a:r>
            <a:r>
              <a:rPr lang="en-US" sz="1800" dirty="0">
                <a:latin typeface="Times New Roman" panose="02020603050405020304" pitchFamily="18" charset="0"/>
                <a:cs typeface="Times New Roman" panose="02020603050405020304" pitchFamily="18" charset="0"/>
              </a:rPr>
              <a:t> neural </a:t>
            </a:r>
            <a:r>
              <a:rPr lang="en-US" sz="1800" dirty="0" err="1">
                <a:latin typeface="Times New Roman" panose="02020603050405020304" pitchFamily="18" charset="0"/>
                <a:cs typeface="Times New Roman" panose="02020603050405020304" pitchFamily="18" charset="0"/>
              </a:rPr>
              <a:t>network,International</a:t>
            </a:r>
            <a:r>
              <a:rPr lang="en-US" sz="1800" dirty="0">
                <a:latin typeface="Times New Roman" panose="02020603050405020304" pitchFamily="18" charset="0"/>
                <a:cs typeface="Times New Roman" panose="02020603050405020304" pitchFamily="18" charset="0"/>
              </a:rPr>
              <a:t> Journal of Innovative Research in Science 3 (3</a:t>
            </a:r>
            <a:r>
              <a:rPr lang="en-US" sz="1800" dirty="0" smtClean="0">
                <a:latin typeface="Times New Roman" panose="02020603050405020304" pitchFamily="18" charset="0"/>
                <a:cs typeface="Times New Roman" panose="02020603050405020304" pitchFamily="18" charset="0"/>
              </a:rPr>
              <a:t>).</a:t>
            </a: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smtClean="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smtClean="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smtClean="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smtClean="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smtClean="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smtClean="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smtClean="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marL="114300" indent="0" algn="just">
              <a:buNone/>
            </a:pP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752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[5] </a:t>
            </a:r>
            <a:r>
              <a:rPr lang="en-US" sz="1800" dirty="0" err="1">
                <a:latin typeface="Times New Roman" panose="02020603050405020304" pitchFamily="18" charset="0"/>
                <a:cs typeface="Times New Roman" panose="02020603050405020304" pitchFamily="18" charset="0"/>
              </a:rPr>
              <a:t>Agarap</a:t>
            </a:r>
            <a:r>
              <a:rPr lang="en-US" sz="1800" dirty="0">
                <a:latin typeface="Times New Roman" panose="02020603050405020304" pitchFamily="18" charset="0"/>
                <a:cs typeface="Times New Roman" panose="02020603050405020304" pitchFamily="18" charset="0"/>
              </a:rPr>
              <a:t> AF. On breast cancer detection: an application of machine </a:t>
            </a:r>
            <a:r>
              <a:rPr lang="en-US" sz="1800" dirty="0" err="1">
                <a:latin typeface="Times New Roman" panose="02020603050405020304" pitchFamily="18" charset="0"/>
                <a:cs typeface="Times New Roman" panose="02020603050405020304" pitchFamily="18" charset="0"/>
              </a:rPr>
              <a:t>learningalgorithms</a:t>
            </a:r>
            <a:r>
              <a:rPr lang="en-US" sz="1800" dirty="0">
                <a:latin typeface="Times New Roman" panose="02020603050405020304" pitchFamily="18" charset="0"/>
                <a:cs typeface="Times New Roman" panose="02020603050405020304" pitchFamily="18" charset="0"/>
              </a:rPr>
              <a:t> on the Wisconsin diagnostic dataset, </a:t>
            </a:r>
            <a:r>
              <a:rPr lang="en-US" sz="1800" dirty="0" err="1">
                <a:latin typeface="Times New Roman" panose="02020603050405020304" pitchFamily="18" charset="0"/>
                <a:cs typeface="Times New Roman" panose="02020603050405020304" pitchFamily="18" charset="0"/>
              </a:rPr>
              <a:t>CoRR</a:t>
            </a:r>
            <a:r>
              <a:rPr lang="en-US" sz="1800" dirty="0">
                <a:latin typeface="Times New Roman" panose="02020603050405020304" pitchFamily="18" charset="0"/>
                <a:cs typeface="Times New Roman" panose="02020603050405020304" pitchFamily="18" charset="0"/>
              </a:rPr>
              <a:t> abs/1711.07831.1711.07831. </a:t>
            </a:r>
            <a:r>
              <a:rPr lang="en-US" sz="1800" dirty="0">
                <a:latin typeface="Times New Roman" panose="02020603050405020304" pitchFamily="18" charset="0"/>
                <a:cs typeface="Times New Roman" panose="02020603050405020304" pitchFamily="18" charset="0"/>
                <a:hlinkClick r:id="rId2"/>
              </a:rPr>
              <a:t>http://arxiv.org/abs/1711.07831</a:t>
            </a:r>
            <a:r>
              <a:rPr lang="en-US" sz="1800" dirty="0">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[6] </a:t>
            </a:r>
            <a:r>
              <a:rPr lang="en-US" sz="1800" dirty="0" err="1">
                <a:latin typeface="Times New Roman" panose="02020603050405020304" pitchFamily="18" charset="0"/>
                <a:cs typeface="Times New Roman" panose="02020603050405020304" pitchFamily="18" charset="0"/>
              </a:rPr>
              <a:t>Sahan</a:t>
            </a:r>
            <a:r>
              <a:rPr lang="en-US" sz="1800" dirty="0">
                <a:latin typeface="Times New Roman" panose="02020603050405020304" pitchFamily="18" charset="0"/>
                <a:cs typeface="Times New Roman" panose="02020603050405020304" pitchFamily="18" charset="0"/>
              </a:rPr>
              <a:t> S, </a:t>
            </a:r>
            <a:r>
              <a:rPr lang="en-US" sz="1800" dirty="0" err="1">
                <a:latin typeface="Times New Roman" panose="02020603050405020304" pitchFamily="18" charset="0"/>
                <a:cs typeface="Times New Roman" panose="02020603050405020304" pitchFamily="18" charset="0"/>
              </a:rPr>
              <a:t>Polat</a:t>
            </a:r>
            <a:r>
              <a:rPr lang="en-US" sz="1800" dirty="0">
                <a:latin typeface="Times New Roman" panose="02020603050405020304" pitchFamily="18" charset="0"/>
                <a:cs typeface="Times New Roman" panose="02020603050405020304" pitchFamily="18" charset="0"/>
              </a:rPr>
              <a:t> K, </a:t>
            </a:r>
            <a:r>
              <a:rPr lang="en-US" sz="1800" dirty="0" err="1">
                <a:latin typeface="Times New Roman" panose="02020603050405020304" pitchFamily="18" charset="0"/>
                <a:cs typeface="Times New Roman" panose="02020603050405020304" pitchFamily="18" charset="0"/>
              </a:rPr>
              <a:t>Kodaz</a:t>
            </a:r>
            <a:r>
              <a:rPr lang="en-US" sz="1800" dirty="0">
                <a:latin typeface="Times New Roman" panose="02020603050405020304" pitchFamily="18" charset="0"/>
                <a:cs typeface="Times New Roman" panose="02020603050405020304" pitchFamily="18" charset="0"/>
              </a:rPr>
              <a:t> H, </a:t>
            </a:r>
            <a:r>
              <a:rPr lang="en-US" sz="1800" dirty="0" err="1">
                <a:latin typeface="Times New Roman" panose="02020603050405020304" pitchFamily="18" charset="0"/>
                <a:cs typeface="Times New Roman" panose="02020603050405020304" pitchFamily="18" charset="0"/>
              </a:rPr>
              <a:t>Günes</a:t>
            </a:r>
            <a:r>
              <a:rPr lang="en-US" sz="1800" dirty="0">
                <a:latin typeface="Times New Roman" panose="02020603050405020304" pitchFamily="18" charset="0"/>
                <a:cs typeface="Times New Roman" panose="02020603050405020304" pitchFamily="18" charset="0"/>
              </a:rPr>
              <a:t> S. A new hybrid method based on fuzzy-</a:t>
            </a:r>
            <a:r>
              <a:rPr lang="en-US" sz="1800" dirty="0" err="1">
                <a:latin typeface="Times New Roman" panose="02020603050405020304" pitchFamily="18" charset="0"/>
                <a:cs typeface="Times New Roman" panose="02020603050405020304" pitchFamily="18" charset="0"/>
              </a:rPr>
              <a:t>artificialimmune</a:t>
            </a:r>
            <a:r>
              <a:rPr lang="en-US" sz="1800" dirty="0">
                <a:latin typeface="Times New Roman" panose="02020603050405020304" pitchFamily="18" charset="0"/>
                <a:cs typeface="Times New Roman" panose="02020603050405020304" pitchFamily="18" charset="0"/>
              </a:rPr>
              <a:t> system and k-</a:t>
            </a:r>
            <a:r>
              <a:rPr lang="en-US" sz="1800" dirty="0" err="1">
                <a:latin typeface="Times New Roman" panose="02020603050405020304" pitchFamily="18" charset="0"/>
                <a:cs typeface="Times New Roman" panose="02020603050405020304" pitchFamily="18" charset="0"/>
              </a:rPr>
              <a:t>nn</a:t>
            </a:r>
            <a:r>
              <a:rPr lang="en-US" sz="1800" dirty="0">
                <a:latin typeface="Times New Roman" panose="02020603050405020304" pitchFamily="18" charset="0"/>
                <a:cs typeface="Times New Roman" panose="02020603050405020304" pitchFamily="18" charset="0"/>
              </a:rPr>
              <a:t> algorithm for breast cancer diagnosis. </a:t>
            </a:r>
            <a:r>
              <a:rPr lang="en-US" sz="1800" dirty="0" err="1">
                <a:latin typeface="Times New Roman" panose="02020603050405020304" pitchFamily="18" charset="0"/>
                <a:cs typeface="Times New Roman" panose="02020603050405020304" pitchFamily="18" charset="0"/>
              </a:rPr>
              <a:t>Comput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Biol</a:t>
            </a:r>
            <a:r>
              <a:rPr lang="en-US" sz="1800" dirty="0">
                <a:latin typeface="Times New Roman" panose="02020603050405020304" pitchFamily="18" charset="0"/>
                <a:cs typeface="Times New Roman" panose="02020603050405020304" pitchFamily="18" charset="0"/>
              </a:rPr>
              <a:t> Med2007;37(3):415–23. </a:t>
            </a:r>
            <a:r>
              <a:rPr lang="en-US" sz="1800" dirty="0">
                <a:latin typeface="Times New Roman" panose="02020603050405020304" pitchFamily="18" charset="0"/>
                <a:cs typeface="Times New Roman" panose="02020603050405020304" pitchFamily="18" charset="0"/>
                <a:hlinkClick r:id="rId3"/>
              </a:rPr>
              <a:t>https://doi.org/10.1016/j.compbiomed.2006.05.003.https://doi.org/10.1016/j.compbiomed.2006.05.003</a:t>
            </a:r>
            <a:r>
              <a:rPr lang="en-US" sz="1800" dirty="0">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[7] R. A. Johnson, D. W. </a:t>
            </a:r>
            <a:r>
              <a:rPr lang="en-US" sz="1800" dirty="0" err="1">
                <a:latin typeface="Times New Roman" panose="02020603050405020304" pitchFamily="18" charset="0"/>
                <a:cs typeface="Times New Roman" panose="02020603050405020304" pitchFamily="18" charset="0"/>
              </a:rPr>
              <a:t>Wichern</a:t>
            </a:r>
            <a:r>
              <a:rPr lang="en-US" sz="1800" dirty="0">
                <a:latin typeface="Times New Roman" panose="02020603050405020304" pitchFamily="18" charset="0"/>
                <a:cs typeface="Times New Roman" panose="02020603050405020304" pitchFamily="18" charset="0"/>
              </a:rPr>
              <a:t>, Multivariate analysis, Encyclopedia of </a:t>
            </a:r>
            <a:r>
              <a:rPr lang="en-US" sz="1800" dirty="0" err="1">
                <a:latin typeface="Times New Roman" panose="02020603050405020304" pitchFamily="18" charset="0"/>
                <a:cs typeface="Times New Roman" panose="02020603050405020304" pitchFamily="18" charset="0"/>
              </a:rPr>
              <a:t>StatisticalSciences</a:t>
            </a:r>
            <a:r>
              <a:rPr lang="en-US" sz="1800" dirty="0">
                <a:latin typeface="Times New Roman" panose="02020603050405020304" pitchFamily="18" charset="0"/>
                <a:cs typeface="Times New Roman" panose="02020603050405020304" pitchFamily="18" charset="0"/>
              </a:rPr>
              <a:t> 8.</a:t>
            </a:r>
          </a:p>
          <a:p>
            <a:pPr algn="just"/>
            <a:r>
              <a:rPr lang="en-US" sz="1800" dirty="0">
                <a:latin typeface="Times New Roman" panose="02020603050405020304" pitchFamily="18" charset="0"/>
                <a:cs typeface="Times New Roman" panose="02020603050405020304" pitchFamily="18" charset="0"/>
              </a:rPr>
              <a:t>[8] Lowe A </a:t>
            </a:r>
            <a:r>
              <a:rPr lang="en-US" sz="1800" dirty="0" err="1">
                <a:latin typeface="Times New Roman" panose="02020603050405020304" pitchFamily="18" charset="0"/>
                <a:cs typeface="Times New Roman" panose="02020603050405020304" pitchFamily="18" charset="0"/>
              </a:rPr>
              <a:t>KMe</a:t>
            </a:r>
            <a:r>
              <a:rPr lang="en-US" sz="1800" dirty="0">
                <a:latin typeface="Times New Roman" panose="02020603050405020304" pitchFamily="18" charset="0"/>
                <a:cs typeface="Times New Roman" panose="02020603050405020304" pitchFamily="18" charset="0"/>
              </a:rPr>
              <a:t> a, </a:t>
            </a:r>
            <a:r>
              <a:rPr lang="en-US" sz="1800" dirty="0" err="1">
                <a:latin typeface="Times New Roman" panose="02020603050405020304" pitchFamily="18" charset="0"/>
                <a:cs typeface="Times New Roman" panose="02020603050405020304" pitchFamily="18" charset="0"/>
              </a:rPr>
              <a:t>Grunkin</a:t>
            </a:r>
            <a:r>
              <a:rPr lang="en-US" sz="1800" dirty="0">
                <a:latin typeface="Times New Roman" panose="02020603050405020304" pitchFamily="18" charset="0"/>
                <a:cs typeface="Times New Roman" panose="02020603050405020304" pitchFamily="18" charset="0"/>
              </a:rPr>
              <a:t> M. </a:t>
            </a:r>
            <a:r>
              <a:rPr lang="en-US" sz="1800" dirty="0" err="1">
                <a:latin typeface="Times New Roman" panose="02020603050405020304" pitchFamily="18" charset="0"/>
                <a:cs typeface="Times New Roman" panose="02020603050405020304" pitchFamily="18" charset="0"/>
              </a:rPr>
              <a:t>Visiopharm</a:t>
            </a:r>
            <a:r>
              <a:rPr lang="en-US" sz="1800" dirty="0">
                <a:latin typeface="Times New Roman" panose="02020603050405020304" pitchFamily="18" charset="0"/>
                <a:cs typeface="Times New Roman" panose="02020603050405020304" pitchFamily="18" charset="0"/>
              </a:rPr>
              <a:t> digital pathology blog </a:t>
            </a:r>
            <a:r>
              <a:rPr lang="en-US" sz="1800" dirty="0" err="1">
                <a:latin typeface="Times New Roman" panose="02020603050405020304" pitchFamily="18" charset="0"/>
                <a:cs typeface="Times New Roman" panose="02020603050405020304" pitchFamily="18" charset="0"/>
              </a:rPr>
              <a:t>philips</a:t>
            </a:r>
            <a:r>
              <a:rPr lang="en-US" sz="1800" dirty="0">
                <a:latin typeface="Times New Roman" panose="02020603050405020304" pitchFamily="18" charset="0"/>
                <a:cs typeface="Times New Roman" panose="02020603050405020304" pitchFamily="18" charset="0"/>
              </a:rPr>
              <a:t> teams </a:t>
            </a:r>
            <a:r>
              <a:rPr lang="en-US" sz="1800" dirty="0" err="1">
                <a:latin typeface="Times New Roman" panose="02020603050405020304" pitchFamily="18" charset="0"/>
                <a:cs typeface="Times New Roman" panose="02020603050405020304" pitchFamily="18" charset="0"/>
              </a:rPr>
              <a:t>upwith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visiopharm</a:t>
            </a:r>
            <a:r>
              <a:rPr lang="en-US" sz="1800" dirty="0">
                <a:latin typeface="Times New Roman" panose="02020603050405020304" pitchFamily="18" charset="0"/>
                <a:cs typeface="Times New Roman" panose="02020603050405020304" pitchFamily="18" charset="0"/>
              </a:rPr>
              <a:t> to boost breast cancer diagnosis objectivity </a:t>
            </a:r>
            <a:r>
              <a:rPr lang="en-US" sz="1800" dirty="0" err="1">
                <a:latin typeface="Times New Roman" panose="02020603050405020304" pitchFamily="18" charset="0"/>
                <a:cs typeface="Times New Roman" panose="02020603050405020304" pitchFamily="18" charset="0"/>
              </a:rPr>
              <a:t>throughcomputational</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patthology</a:t>
            </a:r>
            <a:r>
              <a:rPr lang="en-US" sz="1800" dirty="0">
                <a:latin typeface="Times New Roman" panose="02020603050405020304" pitchFamily="18" charset="0"/>
                <a:cs typeface="Times New Roman" panose="02020603050405020304" pitchFamily="18" charset="0"/>
              </a:rPr>
              <a:t>. 2016. </a:t>
            </a:r>
            <a:r>
              <a:rPr lang="en-US" sz="1800" dirty="0">
                <a:latin typeface="Times New Roman" panose="02020603050405020304" pitchFamily="18" charset="0"/>
                <a:cs typeface="Times New Roman" panose="02020603050405020304" pitchFamily="18" charset="0"/>
                <a:hlinkClick r:id="rId4"/>
              </a:rPr>
              <a:t>http://www.visiopharm.com/blog/category/image-_analysis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7142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590800"/>
            <a:ext cx="2438400" cy="1143000"/>
          </a:xfrm>
        </p:spPr>
        <p:txBody>
          <a:bodyPr/>
          <a:lstStyle/>
          <a:p>
            <a:r>
              <a:rPr lang="en-US" sz="4000" dirty="0" smtClean="0">
                <a:latin typeface="Times New Roman" panose="02020603050405020304" pitchFamily="18" charset="0"/>
                <a:cs typeface="Times New Roman" panose="02020603050405020304" pitchFamily="18" charset="0"/>
              </a:rPr>
              <a:t>Thank You</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3979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pPr>
              <a:buClrTx/>
              <a:buFont typeface="Wingdings" pitchFamily="2" charset="2"/>
              <a:buChar char="§"/>
            </a:pPr>
            <a:r>
              <a:rPr lang="en-US" dirty="0" smtClean="0">
                <a:latin typeface="Times New Roman" pitchFamily="18" charset="0"/>
                <a:cs typeface="Times New Roman" pitchFamily="18" charset="0"/>
              </a:rPr>
              <a:t>Introduction</a:t>
            </a:r>
            <a:endParaRPr lang="en-US" dirty="0">
              <a:latin typeface="Times New Roman" pitchFamily="18" charset="0"/>
              <a:cs typeface="Times New Roman" pitchFamily="18" charset="0"/>
            </a:endParaRPr>
          </a:p>
          <a:p>
            <a:pPr>
              <a:buClrTx/>
              <a:buFont typeface="Wingdings" pitchFamily="2" charset="2"/>
              <a:buChar char="§"/>
            </a:pPr>
            <a:r>
              <a:rPr lang="en-US" dirty="0" smtClean="0">
                <a:latin typeface="Times New Roman" pitchFamily="18" charset="0"/>
                <a:cs typeface="Times New Roman" pitchFamily="18" charset="0"/>
              </a:rPr>
              <a:t>Related work</a:t>
            </a:r>
            <a:endParaRPr lang="en-US" dirty="0">
              <a:latin typeface="Times New Roman" pitchFamily="18" charset="0"/>
              <a:cs typeface="Times New Roman" pitchFamily="18" charset="0"/>
            </a:endParaRPr>
          </a:p>
          <a:p>
            <a:pPr>
              <a:buClrTx/>
              <a:buFont typeface="Wingdings" pitchFamily="2" charset="2"/>
              <a:buChar char="§"/>
            </a:pPr>
            <a:r>
              <a:rPr lang="en-US" dirty="0" smtClean="0">
                <a:latin typeface="Times New Roman" pitchFamily="18" charset="0"/>
                <a:cs typeface="Times New Roman" pitchFamily="18" charset="0"/>
              </a:rPr>
              <a:t>Proposed Model</a:t>
            </a:r>
          </a:p>
          <a:p>
            <a:pPr>
              <a:buClrTx/>
              <a:buFont typeface="Wingdings" pitchFamily="2" charset="2"/>
              <a:buChar char="§"/>
            </a:pPr>
            <a:r>
              <a:rPr lang="en-US" dirty="0" smtClean="0">
                <a:latin typeface="Times New Roman" pitchFamily="18" charset="0"/>
                <a:cs typeface="Times New Roman" pitchFamily="18" charset="0"/>
              </a:rPr>
              <a:t>Dataset Used</a:t>
            </a:r>
          </a:p>
          <a:p>
            <a:pPr>
              <a:buClrTx/>
              <a:buFont typeface="Wingdings" pitchFamily="2" charset="2"/>
              <a:buChar char="§"/>
            </a:pPr>
            <a:r>
              <a:rPr lang="en-US" dirty="0" smtClean="0">
                <a:latin typeface="Times New Roman" pitchFamily="18" charset="0"/>
                <a:cs typeface="Times New Roman" pitchFamily="18" charset="0"/>
              </a:rPr>
              <a:t>Convolutional Neural Network(CNN)</a:t>
            </a:r>
          </a:p>
          <a:p>
            <a:pPr>
              <a:buClrTx/>
              <a:buFont typeface="Wingdings" pitchFamily="2" charset="2"/>
              <a:buChar char="§"/>
            </a:pPr>
            <a:r>
              <a:rPr lang="en-US" dirty="0" smtClean="0">
                <a:latin typeface="Times New Roman" pitchFamily="18" charset="0"/>
                <a:cs typeface="Times New Roman" pitchFamily="18" charset="0"/>
              </a:rPr>
              <a:t>Proposed Method</a:t>
            </a:r>
          </a:p>
          <a:p>
            <a:pPr>
              <a:buClrTx/>
              <a:buFont typeface="Wingdings" pitchFamily="2" charset="2"/>
              <a:buChar char="§"/>
            </a:pPr>
            <a:r>
              <a:rPr lang="en-US" dirty="0" smtClean="0">
                <a:latin typeface="Times New Roman" pitchFamily="18" charset="0"/>
                <a:cs typeface="Times New Roman" pitchFamily="18" charset="0"/>
              </a:rPr>
              <a:t>Performance Analysis</a:t>
            </a:r>
          </a:p>
          <a:p>
            <a:pPr>
              <a:buClrTx/>
              <a:buFont typeface="Wingdings" pitchFamily="2" charset="2"/>
              <a:buChar char="§"/>
            </a:pPr>
            <a:r>
              <a:rPr lang="en-US" dirty="0">
                <a:latin typeface="Times New Roman" pitchFamily="18" charset="0"/>
                <a:cs typeface="Times New Roman" pitchFamily="18" charset="0"/>
              </a:rPr>
              <a:t>Presentation of Results/Features</a:t>
            </a:r>
          </a:p>
          <a:p>
            <a:pPr>
              <a:buClrTx/>
              <a:buFont typeface="Wingdings" pitchFamily="2" charset="2"/>
              <a:buChar char="§"/>
            </a:pPr>
            <a:r>
              <a:rPr lang="en-US" dirty="0" smtClean="0">
                <a:latin typeface="Times New Roman" pitchFamily="18" charset="0"/>
                <a:cs typeface="Times New Roman" pitchFamily="18" charset="0"/>
              </a:rPr>
              <a:t>Conclusion </a:t>
            </a:r>
            <a:r>
              <a:rPr lang="en-US" dirty="0">
                <a:latin typeface="Times New Roman" pitchFamily="18" charset="0"/>
                <a:cs typeface="Times New Roman" pitchFamily="18" charset="0"/>
              </a:rPr>
              <a:t>and Future Scope</a:t>
            </a:r>
          </a:p>
          <a:p>
            <a:pPr>
              <a:buClrTx/>
              <a:buFont typeface="Wingdings" pitchFamily="2" charset="2"/>
              <a:buChar char="§"/>
            </a:pPr>
            <a:r>
              <a:rPr lang="en-US" dirty="0" smtClean="0">
                <a:latin typeface="Times New Roman" pitchFamily="18" charset="0"/>
                <a:cs typeface="Times New Roman" pitchFamily="18" charset="0"/>
              </a:rPr>
              <a:t>References</a:t>
            </a:r>
            <a:endParaRPr lang="en-US"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896013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itchFamily="18" charset="0"/>
                <a:cs typeface="Times New Roman" pitchFamily="18" charset="0"/>
              </a:rPr>
              <a:t>1. Introduction</a:t>
            </a:r>
            <a:endParaRPr lang="en-US" sz="4000" dirty="0"/>
          </a:p>
        </p:txBody>
      </p:sp>
      <p:sp>
        <p:nvSpPr>
          <p:cNvPr id="3" name="Content Placeholder 2"/>
          <p:cNvSpPr>
            <a:spLocks noGrp="1"/>
          </p:cNvSpPr>
          <p:nvPr>
            <p:ph idx="1"/>
          </p:nvPr>
        </p:nvSpPr>
        <p:spPr/>
        <p:txBody>
          <a:bodyPr>
            <a:normAutofit/>
          </a:bodyPr>
          <a:lstStyle/>
          <a:p>
            <a:pPr marL="228600" lvl="0" algn="just">
              <a:lnSpc>
                <a:spcPct val="90000"/>
              </a:lnSpc>
              <a:spcBef>
                <a:spcPts val="1000"/>
              </a:spcBef>
              <a:buClrTx/>
            </a:pPr>
            <a:r>
              <a:rPr lang="en-US" sz="1800" dirty="0">
                <a:latin typeface="Times New Roman" panose="02020603050405020304" pitchFamily="18" charset="0"/>
                <a:cs typeface="Times New Roman" panose="02020603050405020304" pitchFamily="18" charset="0"/>
              </a:rPr>
              <a:t>Breast cancer has the second highest mortality rate after Lung &amp; Bronchial cancer.</a:t>
            </a:r>
          </a:p>
          <a:p>
            <a:pPr marL="228600" lvl="0" algn="just">
              <a:lnSpc>
                <a:spcPct val="90000"/>
              </a:lnSpc>
              <a:spcBef>
                <a:spcPts val="1000"/>
              </a:spcBef>
              <a:buClrTx/>
            </a:pPr>
            <a:r>
              <a:rPr lang="en-US" sz="1800" dirty="0">
                <a:latin typeface="Times New Roman" panose="02020603050405020304" pitchFamily="18" charset="0"/>
                <a:cs typeface="Times New Roman" panose="02020603050405020304" pitchFamily="18" charset="0"/>
              </a:rPr>
              <a:t>Advancing the fight against cancer requires early detection which can only be possible with an efficient detection system . Techniques have been developed to detect breast cancer, including medical image processing. These </a:t>
            </a:r>
            <a:r>
              <a:rPr lang="en-US" sz="1800" dirty="0" err="1">
                <a:latin typeface="Times New Roman" panose="02020603050405020304" pitchFamily="18" charset="0"/>
                <a:cs typeface="Times New Roman" panose="02020603050405020304" pitchFamily="18" charset="0"/>
              </a:rPr>
              <a:t>sonogrpahic</a:t>
            </a:r>
            <a:r>
              <a:rPr lang="en-US" sz="1800" dirty="0">
                <a:latin typeface="Times New Roman" panose="02020603050405020304" pitchFamily="18" charset="0"/>
                <a:cs typeface="Times New Roman" panose="02020603050405020304" pitchFamily="18" charset="0"/>
              </a:rPr>
              <a:t> images can be collected and used for developing computer-aided detection systems .</a:t>
            </a:r>
          </a:p>
          <a:p>
            <a:pPr marL="228600" lvl="0" algn="just">
              <a:lnSpc>
                <a:spcPct val="90000"/>
              </a:lnSpc>
              <a:spcBef>
                <a:spcPts val="1000"/>
              </a:spcBef>
              <a:buClrTx/>
            </a:pPr>
            <a:r>
              <a:rPr lang="en-US" sz="1800" dirty="0">
                <a:latin typeface="Times New Roman" panose="02020603050405020304" pitchFamily="18" charset="0"/>
                <a:cs typeface="Times New Roman" panose="02020603050405020304" pitchFamily="18" charset="0"/>
              </a:rPr>
              <a:t>Manual detection is a tedious, tiring task and most likely to comprise human error, as most parts of the cell are frequently part of irregular random and arbitrary visual angles.</a:t>
            </a:r>
          </a:p>
          <a:p>
            <a:pPr marL="228600" lvl="0" algn="just">
              <a:lnSpc>
                <a:spcPct val="90000"/>
              </a:lnSpc>
              <a:spcBef>
                <a:spcPts val="1000"/>
              </a:spcBef>
              <a:buClrTx/>
            </a:pPr>
            <a:r>
              <a:rPr lang="en-US" sz="1800" dirty="0">
                <a:latin typeface="Times New Roman" panose="02020603050405020304" pitchFamily="18" charset="0"/>
                <a:cs typeface="Times New Roman" panose="02020603050405020304" pitchFamily="18" charset="0"/>
              </a:rPr>
              <a:t>The goal is to identify whether a tumor is benign or malignant in nature, as malignant tumors are cancerous and should be treated as soon as possible to reduce and prevent further complications.</a:t>
            </a:r>
          </a:p>
          <a:p>
            <a:pPr marL="228600" lvl="0" algn="just">
              <a:lnSpc>
                <a:spcPct val="90000"/>
              </a:lnSpc>
              <a:spcBef>
                <a:spcPts val="1000"/>
              </a:spcBef>
              <a:buClrTx/>
            </a:pPr>
            <a:r>
              <a:rPr lang="en-US" sz="1800" dirty="0">
                <a:latin typeface="Times New Roman" panose="02020603050405020304" pitchFamily="18" charset="0"/>
                <a:cs typeface="Times New Roman" panose="02020603050405020304" pitchFamily="18" charset="0"/>
              </a:rPr>
              <a:t>In short, it is a binary classification problem and can be resolved by various machine learning methods. It has been shown in the past that machine learning algorithms perform better than a human pathologist. </a:t>
            </a:r>
          </a:p>
        </p:txBody>
      </p:sp>
    </p:spTree>
    <p:extLst>
      <p:ext uri="{BB962C8B-B14F-4D97-AF65-F5344CB8AC3E}">
        <p14:creationId xmlns:p14="http://schemas.microsoft.com/office/powerpoint/2010/main" val="865639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itchFamily="18" charset="0"/>
                <a:cs typeface="Times New Roman" pitchFamily="18" charset="0"/>
              </a:rPr>
              <a:t>2.Related work</a:t>
            </a:r>
            <a:endParaRPr lang="en-US" sz="4000" dirty="0"/>
          </a:p>
        </p:txBody>
      </p:sp>
      <p:sp>
        <p:nvSpPr>
          <p:cNvPr id="3" name="Content Placeholder 2"/>
          <p:cNvSpPr>
            <a:spLocks noGrp="1"/>
          </p:cNvSpPr>
          <p:nvPr>
            <p:ph idx="1"/>
          </p:nvPr>
        </p:nvSpPr>
        <p:spPr/>
        <p:txBody>
          <a:bodyPr>
            <a:normAutofit/>
          </a:bodyPr>
          <a:lstStyle/>
          <a:p>
            <a:pPr marL="228600" lvl="0" algn="just">
              <a:lnSpc>
                <a:spcPct val="90000"/>
              </a:lnSpc>
              <a:spcBef>
                <a:spcPts val="1000"/>
              </a:spcBef>
              <a:buClrTx/>
            </a:pPr>
            <a:r>
              <a:rPr lang="en-US" sz="1800" dirty="0">
                <a:solidFill>
                  <a:prstClr val="black"/>
                </a:solidFill>
                <a:latin typeface="Times New Roman" panose="02020603050405020304" pitchFamily="18" charset="0"/>
                <a:cs typeface="Times New Roman" panose="02020603050405020304" pitchFamily="18" charset="0"/>
              </a:rPr>
              <a:t>There are various methods and manual networks proposed by various scholars to classify breast cancer.</a:t>
            </a:r>
          </a:p>
          <a:p>
            <a:pPr marL="228600" lvl="0" algn="just">
              <a:lnSpc>
                <a:spcPct val="90000"/>
              </a:lnSpc>
              <a:spcBef>
                <a:spcPts val="1000"/>
              </a:spcBef>
              <a:buClrTx/>
            </a:pPr>
            <a:r>
              <a:rPr lang="en-US" sz="1800" dirty="0">
                <a:solidFill>
                  <a:prstClr val="black"/>
                </a:solidFill>
                <a:latin typeface="Times New Roman" panose="02020603050405020304" pitchFamily="18" charset="0"/>
                <a:cs typeface="Times New Roman" panose="02020603050405020304" pitchFamily="18" charset="0"/>
              </a:rPr>
              <a:t> For example, Artificial Neural Networks depend upon MLE (Maximum Likelihood Estimation) , RBF Neural </a:t>
            </a:r>
            <a:r>
              <a:rPr lang="en-US" sz="1800" dirty="0" err="1">
                <a:solidFill>
                  <a:prstClr val="black"/>
                </a:solidFill>
                <a:latin typeface="Times New Roman" panose="02020603050405020304" pitchFamily="18" charset="0"/>
                <a:cs typeface="Times New Roman" panose="02020603050405020304" pitchFamily="18" charset="0"/>
              </a:rPr>
              <a:t>Networksare</a:t>
            </a:r>
            <a:r>
              <a:rPr lang="en-US" sz="1800" dirty="0">
                <a:solidFill>
                  <a:prstClr val="black"/>
                </a:solidFill>
                <a:latin typeface="Times New Roman" panose="02020603050405020304" pitchFamily="18" charset="0"/>
                <a:cs typeface="Times New Roman" panose="02020603050405020304" pitchFamily="18" charset="0"/>
              </a:rPr>
              <a:t> , the GRU-SVM model which is the ML algorithm combined with a type of recurrent neural network (RNN) and gated recurrent unit (GRU) with the support vector machine (SVM). </a:t>
            </a:r>
          </a:p>
          <a:p>
            <a:pPr marL="228600" lvl="0" algn="just">
              <a:lnSpc>
                <a:spcPct val="90000"/>
              </a:lnSpc>
              <a:spcBef>
                <a:spcPts val="1000"/>
              </a:spcBef>
              <a:buClrTx/>
            </a:pPr>
            <a:r>
              <a:rPr lang="en-US" sz="1800" dirty="0">
                <a:solidFill>
                  <a:prstClr val="black"/>
                </a:solidFill>
                <a:latin typeface="Times New Roman" panose="02020603050405020304" pitchFamily="18" charset="0"/>
                <a:cs typeface="Times New Roman" panose="02020603050405020304" pitchFamily="18" charset="0"/>
              </a:rPr>
              <a:t>Along with these techniques, other scholars have developed methodology to obtain better results with less computational complexity</a:t>
            </a:r>
          </a:p>
          <a:p>
            <a:pPr marL="228600" lvl="0" algn="just">
              <a:lnSpc>
                <a:spcPct val="90000"/>
              </a:lnSpc>
              <a:spcBef>
                <a:spcPts val="1000"/>
              </a:spcBef>
              <a:buClrTx/>
            </a:pPr>
            <a:r>
              <a:rPr lang="en-US" sz="1800" dirty="0">
                <a:solidFill>
                  <a:prstClr val="black"/>
                </a:solidFill>
                <a:latin typeface="Times New Roman" panose="02020603050405020304" pitchFamily="18" charset="0"/>
                <a:cs typeface="Times New Roman" panose="02020603050405020304" pitchFamily="18" charset="0"/>
              </a:rPr>
              <a:t>A combination of NN and multivariate adaptive regression splines(MARS) are also utilized to detect cancer. </a:t>
            </a:r>
          </a:p>
          <a:p>
            <a:pPr marL="228600" lvl="0" algn="just">
              <a:lnSpc>
                <a:spcPct val="90000"/>
              </a:lnSpc>
              <a:spcBef>
                <a:spcPts val="1000"/>
              </a:spcBef>
              <a:buClrTx/>
            </a:pPr>
            <a:r>
              <a:rPr lang="en-US" sz="1800" dirty="0">
                <a:solidFill>
                  <a:prstClr val="black"/>
                </a:solidFill>
                <a:latin typeface="Times New Roman" panose="02020603050405020304" pitchFamily="18" charset="0"/>
                <a:cs typeface="Times New Roman" panose="02020603050405020304" pitchFamily="18" charset="0"/>
              </a:rPr>
              <a:t>Descriptors such as CLBP, GLCM, LBP, LPQ,ORB, PFTAS with classification of breast cancer up to a maximum accuracy of 85.1%.</a:t>
            </a:r>
          </a:p>
          <a:p>
            <a:pPr marL="228600" lvl="0" algn="just">
              <a:lnSpc>
                <a:spcPct val="90000"/>
              </a:lnSpc>
              <a:spcBef>
                <a:spcPts val="1000"/>
              </a:spcBef>
              <a:buClrTx/>
            </a:pPr>
            <a:r>
              <a:rPr lang="en-US" sz="1800" dirty="0">
                <a:solidFill>
                  <a:prstClr val="black"/>
                </a:solidFill>
                <a:latin typeface="Times New Roman" panose="02020603050405020304" pitchFamily="18" charset="0"/>
                <a:cs typeface="Times New Roman" panose="02020603050405020304" pitchFamily="18" charset="0"/>
              </a:rPr>
              <a:t>There is another system that consists of the fuzzy-artificial immune system and the K-NN algorithm</a:t>
            </a:r>
            <a:endParaRPr lang="en-US" sz="1800" dirty="0"/>
          </a:p>
        </p:txBody>
      </p:sp>
    </p:spTree>
    <p:extLst>
      <p:ext uri="{BB962C8B-B14F-4D97-AF65-F5344CB8AC3E}">
        <p14:creationId xmlns:p14="http://schemas.microsoft.com/office/powerpoint/2010/main" val="548688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Times New Roman" panose="02020603050405020304" pitchFamily="18" charset="0"/>
                <a:cs typeface="Times New Roman" panose="02020603050405020304" pitchFamily="18" charset="0"/>
              </a:rPr>
              <a:t>3.Proposed Model</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1800" dirty="0">
                <a:latin typeface="Times New Roman" pitchFamily="18" charset="0"/>
                <a:cs typeface="Times New Roman" pitchFamily="18" charset="0"/>
              </a:rPr>
              <a:t>In the CNN model, EfficientNetB3 architecture has been </a:t>
            </a:r>
            <a:r>
              <a:rPr lang="en-US" sz="1800" dirty="0" smtClean="0">
                <a:latin typeface="Times New Roman" pitchFamily="18" charset="0"/>
                <a:cs typeface="Times New Roman" pitchFamily="18" charset="0"/>
              </a:rPr>
              <a:t>used</a:t>
            </a:r>
          </a:p>
          <a:p>
            <a:pPr algn="just"/>
            <a:r>
              <a:rPr lang="en-US" sz="1800" dirty="0" smtClean="0">
                <a:latin typeface="Times New Roman" pitchFamily="18" charset="0"/>
                <a:cs typeface="Times New Roman" pitchFamily="18" charset="0"/>
              </a:rPr>
              <a:t>To </a:t>
            </a:r>
            <a:r>
              <a:rPr lang="en-US" sz="1800" dirty="0">
                <a:latin typeface="Times New Roman" pitchFamily="18" charset="0"/>
                <a:cs typeface="Times New Roman" pitchFamily="18" charset="0"/>
              </a:rPr>
              <a:t>reduce </a:t>
            </a:r>
            <a:r>
              <a:rPr lang="en-US" sz="1800" dirty="0" err="1">
                <a:latin typeface="Times New Roman" pitchFamily="18" charset="0"/>
                <a:cs typeface="Times New Roman" pitchFamily="18" charset="0"/>
              </a:rPr>
              <a:t>overfitting</a:t>
            </a:r>
            <a:r>
              <a:rPr lang="en-US" sz="1800" dirty="0">
                <a:latin typeface="Times New Roman" pitchFamily="18" charset="0"/>
                <a:cs typeface="Times New Roman" pitchFamily="18" charset="0"/>
              </a:rPr>
              <a:t> problem, there has been added noise to the under-constrained neural network model</a:t>
            </a:r>
            <a:r>
              <a:rPr lang="en-US" sz="1800" dirty="0" smtClean="0">
                <a:latin typeface="Times New Roman" pitchFamily="18" charset="0"/>
                <a:cs typeface="Times New Roman" pitchFamily="18" charset="0"/>
              </a:rPr>
              <a:t>.</a:t>
            </a:r>
          </a:p>
          <a:p>
            <a:pPr algn="just"/>
            <a:r>
              <a:rPr lang="en-US" sz="1800" dirty="0" smtClean="0">
                <a:latin typeface="Times New Roman" pitchFamily="18" charset="0"/>
                <a:cs typeface="Times New Roman" pitchFamily="18" charset="0"/>
              </a:rPr>
              <a:t> </a:t>
            </a:r>
            <a:r>
              <a:rPr lang="en-US" sz="1800" dirty="0" err="1">
                <a:latin typeface="Times New Roman" pitchFamily="18" charset="0"/>
                <a:cs typeface="Times New Roman" pitchFamily="18" charset="0"/>
              </a:rPr>
              <a:t>Keras</a:t>
            </a:r>
            <a:r>
              <a:rPr lang="en-US" sz="1800" dirty="0">
                <a:latin typeface="Times New Roman" pitchFamily="18" charset="0"/>
                <a:cs typeface="Times New Roman" pitchFamily="18" charset="0"/>
              </a:rPr>
              <a:t> supports the addition of Gaussian noise via a separate layer called the </a:t>
            </a:r>
            <a:r>
              <a:rPr lang="en-US" sz="1800" dirty="0" err="1" smtClean="0">
                <a:latin typeface="Times New Roman" pitchFamily="18" charset="0"/>
                <a:cs typeface="Times New Roman" pitchFamily="18" charset="0"/>
              </a:rPr>
              <a:t>GaussianNoise</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layer. This layer can be used to add noise to an existing </a:t>
            </a:r>
            <a:r>
              <a:rPr lang="en-US" sz="1800" dirty="0" smtClean="0">
                <a:latin typeface="Times New Roman" pitchFamily="18" charset="0"/>
                <a:cs typeface="Times New Roman" pitchFamily="18" charset="0"/>
              </a:rPr>
              <a:t> model. </a:t>
            </a:r>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tf.layers.globalAveragePooling2d() function is used for applying global average pooling operation for spatial data</a:t>
            </a:r>
            <a:r>
              <a:rPr lang="en-US" sz="1800" dirty="0" smtClean="0">
                <a:latin typeface="Times New Roman" pitchFamily="18" charset="0"/>
                <a:cs typeface="Times New Roman" pitchFamily="18" charset="0"/>
              </a:rPr>
              <a:t>.</a:t>
            </a: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In this model, the </a:t>
            </a:r>
            <a:r>
              <a:rPr lang="en-US" sz="1800" dirty="0" err="1">
                <a:latin typeface="Times New Roman" pitchFamily="18" charset="0"/>
                <a:cs typeface="Times New Roman" pitchFamily="18" charset="0"/>
              </a:rPr>
              <a:t>ReLu</a:t>
            </a:r>
            <a:r>
              <a:rPr lang="en-US" sz="1800" dirty="0">
                <a:latin typeface="Times New Roman" pitchFamily="18" charset="0"/>
                <a:cs typeface="Times New Roman" pitchFamily="18" charset="0"/>
              </a:rPr>
              <a:t> and sigmoid activation function has been used. In order to normalize the input to activation </a:t>
            </a:r>
            <a:r>
              <a:rPr lang="en-US" sz="1800" dirty="0" smtClean="0">
                <a:latin typeface="Times New Roman" pitchFamily="18" charset="0"/>
                <a:cs typeface="Times New Roman" pitchFamily="18" charset="0"/>
              </a:rPr>
              <a:t>function, </a:t>
            </a:r>
            <a:r>
              <a:rPr lang="en-US" sz="1800" dirty="0" err="1" smtClean="0">
                <a:latin typeface="Times New Roman" pitchFamily="18" charset="0"/>
                <a:cs typeface="Times New Roman" pitchFamily="18" charset="0"/>
              </a:rPr>
              <a:t>BatchNormalization</a:t>
            </a:r>
            <a:r>
              <a:rPr lang="en-US" sz="1800" dirty="0" smtClean="0">
                <a:latin typeface="Times New Roman" pitchFamily="18" charset="0"/>
                <a:cs typeface="Times New Roman" pitchFamily="18" charset="0"/>
              </a:rPr>
              <a:t> function has been used. </a:t>
            </a:r>
          </a:p>
          <a:p>
            <a:pPr algn="just"/>
            <a:r>
              <a:rPr lang="en-US" sz="1800" dirty="0" smtClean="0">
                <a:latin typeface="Times New Roman" pitchFamily="18" charset="0"/>
                <a:cs typeface="Times New Roman" pitchFamily="18" charset="0"/>
              </a:rPr>
              <a:t>Batch normalization is used so that the distribution of the inputs (and these inputs are literally the result of an activation function) to a specific layer doesn't change over time due to parameter updates from each batch (or at least, allows it to change in an advantageous way).</a:t>
            </a:r>
            <a:r>
              <a:rPr lang="en-US" sz="1800" dirty="0" smtClean="0"/>
              <a:t> </a:t>
            </a:r>
          </a:p>
          <a:p>
            <a:endParaRPr lang="en-US" dirty="0"/>
          </a:p>
        </p:txBody>
      </p:sp>
    </p:spTree>
    <p:extLst>
      <p:ext uri="{BB962C8B-B14F-4D97-AF65-F5344CB8AC3E}">
        <p14:creationId xmlns:p14="http://schemas.microsoft.com/office/powerpoint/2010/main" val="4248872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Times New Roman" panose="02020603050405020304" pitchFamily="18" charset="0"/>
                <a:cs typeface="Times New Roman" panose="02020603050405020304" pitchFamily="18" charset="0"/>
              </a:rPr>
              <a:t>4.Dataset Used</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We have collected the ultrasound images for both cancerous and non-cancerous from the web and created a new dataset.</a:t>
            </a:r>
          </a:p>
          <a:p>
            <a:pPr algn="just"/>
            <a:r>
              <a:rPr lang="en-US" sz="1800" dirty="0">
                <a:latin typeface="Times New Roman" panose="02020603050405020304" pitchFamily="18" charset="0"/>
                <a:cs typeface="Times New Roman" panose="02020603050405020304" pitchFamily="18" charset="0"/>
              </a:rPr>
              <a:t>There are two parts to our dataset which are training and testing for both detection and localization. </a:t>
            </a:r>
          </a:p>
          <a:p>
            <a:pPr algn="just"/>
            <a:r>
              <a:rPr lang="en-US" sz="1800" dirty="0">
                <a:latin typeface="Times New Roman" panose="02020603050405020304" pitchFamily="18" charset="0"/>
                <a:cs typeface="Times New Roman" panose="02020603050405020304" pitchFamily="18" charset="0"/>
              </a:rPr>
              <a:t>The train set has 8116 images, accounting for nearly 70% of the whole dataset.</a:t>
            </a:r>
          </a:p>
          <a:p>
            <a:pPr algn="just"/>
            <a:r>
              <a:rPr lang="en-US" sz="1800" dirty="0">
                <a:latin typeface="Times New Roman" panose="02020603050405020304" pitchFamily="18" charset="0"/>
                <a:cs typeface="Times New Roman" panose="02020603050405020304" pitchFamily="18" charset="0"/>
              </a:rPr>
              <a:t>The test set has 900 images, that is about 15% of the total dataset.</a:t>
            </a:r>
          </a:p>
          <a:p>
            <a:pPr algn="just"/>
            <a:r>
              <a:rPr lang="en-US" sz="1800" dirty="0">
                <a:latin typeface="Times New Roman" panose="02020603050405020304" pitchFamily="18" charset="0"/>
                <a:cs typeface="Times New Roman" panose="02020603050405020304" pitchFamily="18" charset="0"/>
              </a:rPr>
              <a:t>Source : </a:t>
            </a:r>
            <a:r>
              <a:rPr lang="en-US" sz="1800" dirty="0">
                <a:latin typeface="Times New Roman" pitchFamily="18" charset="0"/>
                <a:cs typeface="Times New Roman" pitchFamily="18" charset="0"/>
                <a:hlinkClick r:id="rId2"/>
              </a:rPr>
              <a:t>Ultrasound Breast Images for Breast Cancer | </a:t>
            </a:r>
            <a:r>
              <a:rPr lang="en-US" sz="1800" dirty="0" err="1">
                <a:latin typeface="Times New Roman" pitchFamily="18" charset="0"/>
                <a:cs typeface="Times New Roman" pitchFamily="18" charset="0"/>
                <a:hlinkClick r:id="rId2"/>
              </a:rPr>
              <a:t>Kaggle</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697195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675E47"/>
                </a:solidFill>
                <a:latin typeface="Times New Roman" panose="02020603050405020304" pitchFamily="18" charset="0"/>
                <a:cs typeface="Times New Roman" panose="02020603050405020304" pitchFamily="18" charset="0"/>
              </a:rPr>
              <a:t>5.Convolutional </a:t>
            </a:r>
            <a:r>
              <a:rPr lang="en-US" sz="4000" dirty="0">
                <a:solidFill>
                  <a:srgbClr val="675E47"/>
                </a:solidFill>
                <a:latin typeface="Times New Roman" panose="02020603050405020304" pitchFamily="18" charset="0"/>
                <a:cs typeface="Times New Roman" panose="02020603050405020304" pitchFamily="18" charset="0"/>
              </a:rPr>
              <a:t>Neural Network(CNN)</a:t>
            </a:r>
            <a:endParaRPr lang="en-US" dirty="0"/>
          </a:p>
        </p:txBody>
      </p:sp>
      <p:sp>
        <p:nvSpPr>
          <p:cNvPr id="3" name="Content Placeholder 2"/>
          <p:cNvSpPr>
            <a:spLocks noGrp="1"/>
          </p:cNvSpPr>
          <p:nvPr>
            <p:ph idx="1"/>
          </p:nvPr>
        </p:nvSpPr>
        <p:spPr/>
        <p:txBody>
          <a:bodyPr>
            <a:normAutofit/>
          </a:bodyPr>
          <a:lstStyle/>
          <a:p>
            <a:pPr marL="228600" algn="just">
              <a:lnSpc>
                <a:spcPct val="90000"/>
              </a:lnSpc>
              <a:spcBef>
                <a:spcPts val="1000"/>
              </a:spcBef>
              <a:buClrTx/>
            </a:pPr>
            <a:r>
              <a:rPr lang="en-US" sz="1800" dirty="0">
                <a:solidFill>
                  <a:prstClr val="black"/>
                </a:solidFill>
                <a:latin typeface="Times New Roman" panose="02020603050405020304" pitchFamily="18" charset="0"/>
                <a:cs typeface="Times New Roman" panose="02020603050405020304" pitchFamily="18" charset="0"/>
              </a:rPr>
              <a:t>CNN is a modified variety of deep neural net which depends upon the correlation of neighboring pixels. </a:t>
            </a:r>
            <a:endParaRPr lang="en-US" sz="1800" dirty="0" smtClean="0">
              <a:solidFill>
                <a:prstClr val="black"/>
              </a:solidFill>
              <a:latin typeface="Times New Roman" panose="02020603050405020304" pitchFamily="18" charset="0"/>
              <a:cs typeface="Times New Roman" panose="02020603050405020304" pitchFamily="18" charset="0"/>
            </a:endParaRPr>
          </a:p>
          <a:p>
            <a:pPr marL="228600" lvl="0" algn="just">
              <a:lnSpc>
                <a:spcPct val="90000"/>
              </a:lnSpc>
              <a:spcBef>
                <a:spcPts val="1000"/>
              </a:spcBef>
              <a:buClrTx/>
            </a:pPr>
            <a:r>
              <a:rPr lang="en-US" sz="1800" dirty="0" smtClean="0">
                <a:solidFill>
                  <a:prstClr val="black"/>
                </a:solidFill>
                <a:latin typeface="Times New Roman" panose="02020603050405020304" pitchFamily="18" charset="0"/>
                <a:cs typeface="Times New Roman" panose="02020603050405020304" pitchFamily="18" charset="0"/>
              </a:rPr>
              <a:t>The </a:t>
            </a:r>
            <a:r>
              <a:rPr lang="en-US" sz="1800" dirty="0">
                <a:solidFill>
                  <a:prstClr val="black"/>
                </a:solidFill>
                <a:latin typeface="Times New Roman" panose="02020603050405020304" pitchFamily="18" charset="0"/>
                <a:cs typeface="Times New Roman" panose="02020603050405020304" pitchFamily="18" charset="0"/>
              </a:rPr>
              <a:t>CNN architecture has two main types of transformation. </a:t>
            </a:r>
          </a:p>
          <a:p>
            <a:pPr marL="228600" lvl="0" algn="just">
              <a:lnSpc>
                <a:spcPct val="90000"/>
              </a:lnSpc>
              <a:spcBef>
                <a:spcPts val="1000"/>
              </a:spcBef>
              <a:buClrTx/>
            </a:pPr>
            <a:r>
              <a:rPr lang="en-US" sz="1800" dirty="0">
                <a:solidFill>
                  <a:prstClr val="black"/>
                </a:solidFill>
                <a:latin typeface="Times New Roman" panose="02020603050405020304" pitchFamily="18" charset="0"/>
                <a:cs typeface="Times New Roman" panose="02020603050405020304" pitchFamily="18" charset="0"/>
              </a:rPr>
              <a:t>The first is convolution, in which pixels are convolved with a filter or kernel. This step provides the dot product between image patch and kernel. The width and height of filters can be set according to the network, and the depth of the filter is the same as the depth of the input.</a:t>
            </a:r>
          </a:p>
          <a:p>
            <a:pPr marL="228600" lvl="0" algn="just">
              <a:lnSpc>
                <a:spcPct val="90000"/>
              </a:lnSpc>
              <a:spcBef>
                <a:spcPts val="1000"/>
              </a:spcBef>
              <a:buClrTx/>
            </a:pPr>
            <a:r>
              <a:rPr lang="en-US" sz="1800" dirty="0">
                <a:solidFill>
                  <a:prstClr val="black"/>
                </a:solidFill>
                <a:latin typeface="Times New Roman" panose="02020603050405020304" pitchFamily="18" charset="0"/>
                <a:cs typeface="Times New Roman" panose="02020603050405020304" pitchFamily="18" charset="0"/>
              </a:rPr>
              <a:t>A second important transformation is subsampling, which can be of many types (</a:t>
            </a:r>
            <a:r>
              <a:rPr lang="en-US" sz="1800" dirty="0" err="1">
                <a:solidFill>
                  <a:prstClr val="black"/>
                </a:solidFill>
                <a:latin typeface="Times New Roman" panose="02020603050405020304" pitchFamily="18" charset="0"/>
                <a:cs typeface="Times New Roman" panose="02020603050405020304" pitchFamily="18" charset="0"/>
              </a:rPr>
              <a:t>max_pooling</a:t>
            </a:r>
            <a:r>
              <a:rPr lang="en-US" sz="1800" dirty="0">
                <a:solidFill>
                  <a:prstClr val="black"/>
                </a:solidFill>
                <a:latin typeface="Times New Roman" panose="02020603050405020304" pitchFamily="18" charset="0"/>
                <a:cs typeface="Times New Roman" panose="02020603050405020304" pitchFamily="18" charset="0"/>
              </a:rPr>
              <a:t>, </a:t>
            </a:r>
            <a:r>
              <a:rPr lang="en-US" sz="1800" dirty="0" err="1">
                <a:solidFill>
                  <a:prstClr val="black"/>
                </a:solidFill>
                <a:latin typeface="Times New Roman" panose="02020603050405020304" pitchFamily="18" charset="0"/>
                <a:cs typeface="Times New Roman" panose="02020603050405020304" pitchFamily="18" charset="0"/>
              </a:rPr>
              <a:t>min_pooling</a:t>
            </a:r>
            <a:r>
              <a:rPr lang="en-US" sz="1800" dirty="0">
                <a:solidFill>
                  <a:prstClr val="black"/>
                </a:solidFill>
                <a:latin typeface="Times New Roman" panose="02020603050405020304" pitchFamily="18" charset="0"/>
                <a:cs typeface="Times New Roman" panose="02020603050405020304" pitchFamily="18" charset="0"/>
              </a:rPr>
              <a:t> and </a:t>
            </a:r>
            <a:r>
              <a:rPr lang="en-US" sz="1800" dirty="0" err="1">
                <a:solidFill>
                  <a:prstClr val="black"/>
                </a:solidFill>
                <a:latin typeface="Times New Roman" panose="02020603050405020304" pitchFamily="18" charset="0"/>
                <a:cs typeface="Times New Roman" panose="02020603050405020304" pitchFamily="18" charset="0"/>
              </a:rPr>
              <a:t>average_pooling</a:t>
            </a:r>
            <a:r>
              <a:rPr lang="en-US" sz="1800" dirty="0">
                <a:solidFill>
                  <a:prstClr val="black"/>
                </a:solidFill>
                <a:latin typeface="Times New Roman" panose="02020603050405020304" pitchFamily="18" charset="0"/>
                <a:cs typeface="Times New Roman" panose="02020603050405020304" pitchFamily="18" charset="0"/>
              </a:rPr>
              <a:t>) and used as per requirement. </a:t>
            </a:r>
          </a:p>
          <a:p>
            <a:pPr marL="228600" lvl="0" algn="just">
              <a:lnSpc>
                <a:spcPct val="90000"/>
              </a:lnSpc>
              <a:spcBef>
                <a:spcPts val="1000"/>
              </a:spcBef>
              <a:buClrTx/>
            </a:pPr>
            <a:r>
              <a:rPr lang="en-US" sz="1800" dirty="0">
                <a:solidFill>
                  <a:prstClr val="black"/>
                </a:solidFill>
                <a:latin typeface="Times New Roman" panose="02020603050405020304" pitchFamily="18" charset="0"/>
                <a:cs typeface="Times New Roman" panose="02020603050405020304" pitchFamily="18" charset="0"/>
              </a:rPr>
              <a:t>The size of the pooling filter can be set by the user and is generally taken in odd numbers. The pooling layer is responsible to lower the dimensionality of the data, and is quite useful to reduce over fitting . </a:t>
            </a:r>
          </a:p>
          <a:p>
            <a:pPr marL="228600" lvl="0" algn="just">
              <a:lnSpc>
                <a:spcPct val="90000"/>
              </a:lnSpc>
              <a:spcBef>
                <a:spcPts val="1000"/>
              </a:spcBef>
              <a:buClrTx/>
            </a:pPr>
            <a:r>
              <a:rPr lang="en-US" sz="1800" dirty="0">
                <a:solidFill>
                  <a:prstClr val="black"/>
                </a:solidFill>
                <a:latin typeface="Times New Roman" panose="02020603050405020304" pitchFamily="18" charset="0"/>
                <a:cs typeface="Times New Roman" panose="02020603050405020304" pitchFamily="18" charset="0"/>
              </a:rPr>
              <a:t>After using a combination of convolution and pooling layers, the output can be fed to a fully connected layer for efficient classification. The visualization of the entire process is presented below.</a:t>
            </a:r>
          </a:p>
          <a:p>
            <a:endParaRPr lang="en-US" sz="1800" dirty="0"/>
          </a:p>
        </p:txBody>
      </p:sp>
    </p:spTree>
    <p:extLst>
      <p:ext uri="{BB962C8B-B14F-4D97-AF65-F5344CB8AC3E}">
        <p14:creationId xmlns:p14="http://schemas.microsoft.com/office/powerpoint/2010/main" val="873139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spc="0" dirty="0">
                <a:solidFill>
                  <a:schemeClr val="accent1">
                    <a:lumMod val="50000"/>
                  </a:schemeClr>
                </a:solidFill>
                <a:latin typeface="Times New Roman" panose="02020603050405020304" pitchFamily="18" charset="0"/>
                <a:cs typeface="Times New Roman" panose="02020603050405020304" pitchFamily="18" charset="0"/>
              </a:rPr>
              <a:t>6</a:t>
            </a:r>
            <a:r>
              <a:rPr lang="en-US" sz="4000" spc="0" dirty="0" smtClean="0">
                <a:solidFill>
                  <a:schemeClr val="accent1">
                    <a:lumMod val="50000"/>
                  </a:schemeClr>
                </a:solidFill>
                <a:latin typeface="Times New Roman" panose="02020603050405020304" pitchFamily="18" charset="0"/>
                <a:cs typeface="Times New Roman" panose="02020603050405020304" pitchFamily="18" charset="0"/>
              </a:rPr>
              <a:t>.Proposed </a:t>
            </a:r>
            <a:r>
              <a:rPr lang="en-US" sz="4000" spc="0" dirty="0">
                <a:solidFill>
                  <a:schemeClr val="accent1">
                    <a:lumMod val="50000"/>
                  </a:schemeClr>
                </a:solidFill>
                <a:latin typeface="Times New Roman" panose="02020603050405020304" pitchFamily="18" charset="0"/>
                <a:cs typeface="Times New Roman" panose="02020603050405020304" pitchFamily="18" charset="0"/>
              </a:rPr>
              <a:t>Method</a:t>
            </a:r>
            <a:endParaRPr lang="en-US" sz="4000" dirty="0">
              <a:solidFill>
                <a:schemeClr val="accent1">
                  <a:lumMod val="50000"/>
                </a:schemeClr>
              </a:solidFill>
            </a:endParaRPr>
          </a:p>
        </p:txBody>
      </p:sp>
      <p:sp>
        <p:nvSpPr>
          <p:cNvPr id="3" name="Content Placeholder 2"/>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Our project introduces and assesses a deep learning architecture for </a:t>
            </a:r>
            <a:r>
              <a:rPr lang="en-US" sz="1800" dirty="0" err="1">
                <a:latin typeface="Times New Roman" panose="02020603050405020304" pitchFamily="18" charset="0"/>
                <a:cs typeface="Times New Roman" panose="02020603050405020304" pitchFamily="18" charset="0"/>
              </a:rPr>
              <a:t>automized</a:t>
            </a:r>
            <a:r>
              <a:rPr lang="en-US" sz="1800" dirty="0">
                <a:latin typeface="Times New Roman" panose="02020603050405020304" pitchFamily="18" charset="0"/>
                <a:cs typeface="Times New Roman" panose="02020603050405020304" pitchFamily="18" charset="0"/>
              </a:rPr>
              <a:t> breast cancer detection that incorporates concepts of machine learning and image classification. </a:t>
            </a:r>
          </a:p>
          <a:p>
            <a:pPr algn="just"/>
            <a:r>
              <a:rPr lang="en-US" sz="1800" dirty="0">
                <a:latin typeface="Times New Roman" panose="02020603050405020304" pitchFamily="18" charset="0"/>
                <a:cs typeface="Times New Roman" panose="02020603050405020304" pitchFamily="18" charset="0"/>
              </a:rPr>
              <a:t>We have described different Deep Neural Network architectures, especially those adapted to image data such as Convolutional Neural Networks. </a:t>
            </a:r>
          </a:p>
          <a:p>
            <a:pPr algn="just"/>
            <a:r>
              <a:rPr lang="en-US" sz="1800" dirty="0">
                <a:latin typeface="Times New Roman" panose="02020603050405020304" pitchFamily="18" charset="0"/>
                <a:cs typeface="Times New Roman" panose="02020603050405020304" pitchFamily="18" charset="0"/>
              </a:rPr>
              <a:t>This used the labeled(benign/malignant) input image from the raw pixels and highlighted the visual patterns, and then utilize those patterns to distinguish between non-cancerous and cancer containing tissue, working a kin to digital staining, which spotlights image segments crucial for diagnostic decisions, with the help of a classifier network. </a:t>
            </a:r>
          </a:p>
          <a:p>
            <a:pPr algn="just"/>
            <a:r>
              <a:rPr lang="en-US" sz="1800" dirty="0">
                <a:latin typeface="Times New Roman" panose="02020603050405020304" pitchFamily="18" charset="0"/>
                <a:cs typeface="Times New Roman" panose="02020603050405020304" pitchFamily="18" charset="0"/>
              </a:rPr>
              <a:t>The CNN was trained using 4574 benign and 4442 malignant samples belonging to the RGB color model. </a:t>
            </a:r>
            <a:r>
              <a:rPr lang="en-US" sz="1800" dirty="0" err="1">
                <a:latin typeface="Times New Roman" panose="02020603050405020304" pitchFamily="18" charset="0"/>
                <a:cs typeface="Times New Roman" panose="02020603050405020304" pitchFamily="18" charset="0"/>
              </a:rPr>
              <a:t>Therefore,the</a:t>
            </a:r>
            <a:r>
              <a:rPr lang="en-US" sz="1800" dirty="0">
                <a:latin typeface="Times New Roman" panose="02020603050405020304" pitchFamily="18" charset="0"/>
                <a:cs typeface="Times New Roman" panose="02020603050405020304" pitchFamily="18" charset="0"/>
              </a:rPr>
              <a:t> dataflow of the proposed system depicted below provides an effective classification model for classifying breast tissue as being either benign or malignant.</a:t>
            </a:r>
          </a:p>
          <a:p>
            <a:endParaRPr lang="en-US" dirty="0"/>
          </a:p>
        </p:txBody>
      </p:sp>
    </p:spTree>
    <p:extLst>
      <p:ext uri="{BB962C8B-B14F-4D97-AF65-F5344CB8AC3E}">
        <p14:creationId xmlns:p14="http://schemas.microsoft.com/office/powerpoint/2010/main" val="2773837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63483" y="1600200"/>
            <a:ext cx="5407434"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46669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108</TotalTime>
  <Words>1738</Words>
  <Application>Microsoft Office PowerPoint</Application>
  <PresentationFormat>On-screen Show (4:3)</PresentationFormat>
  <Paragraphs>104</Paragraphs>
  <Slides>16</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4" baseType="lpstr">
      <vt:lpstr>Agency FB</vt:lpstr>
      <vt:lpstr>Arial</vt:lpstr>
      <vt:lpstr>Calibri</vt:lpstr>
      <vt:lpstr>Cambria</vt:lpstr>
      <vt:lpstr>Times New Roman</vt:lpstr>
      <vt:lpstr>Wingdings</vt:lpstr>
      <vt:lpstr>Adjacency</vt:lpstr>
      <vt:lpstr>Document</vt:lpstr>
      <vt:lpstr>Breast Cancer Detection Using Machine Learning</vt:lpstr>
      <vt:lpstr>Outline</vt:lpstr>
      <vt:lpstr>1. Introduction</vt:lpstr>
      <vt:lpstr>2.Related work</vt:lpstr>
      <vt:lpstr>3.Proposed Model</vt:lpstr>
      <vt:lpstr>4.Dataset Used</vt:lpstr>
      <vt:lpstr>5.Convolutional Neural Network(CNN)</vt:lpstr>
      <vt:lpstr>6.Proposed Method</vt:lpstr>
      <vt:lpstr>PowerPoint Presentation</vt:lpstr>
      <vt:lpstr> 7.Performance Analysis:</vt:lpstr>
      <vt:lpstr>8.Presentation of Results/Features</vt:lpstr>
      <vt:lpstr>PowerPoint Presentation</vt:lpstr>
      <vt:lpstr>9.Conclusion and Future Scope</vt:lpstr>
      <vt:lpstr>10.References</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Detection Using Machine Learning</dc:title>
  <dc:creator>User</dc:creator>
  <cp:lastModifiedBy>Microsoft account</cp:lastModifiedBy>
  <cp:revision>17</cp:revision>
  <dcterms:created xsi:type="dcterms:W3CDTF">2022-12-26T19:55:34Z</dcterms:created>
  <dcterms:modified xsi:type="dcterms:W3CDTF">2022-12-27T16:33:12Z</dcterms:modified>
</cp:coreProperties>
</file>