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5080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059" y="6852920"/>
                </a:lnTo>
              </a:path>
              <a:path w="4743450" h="6852920">
                <a:moveTo>
                  <a:pt x="4743450" y="3689985"/>
                </a:moveTo>
                <a:lnTo>
                  <a:pt x="0" y="685292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70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4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29" y="0"/>
                </a:moveTo>
                <a:lnTo>
                  <a:pt x="0" y="0"/>
                </a:lnTo>
                <a:lnTo>
                  <a:pt x="1115059" y="6858000"/>
                </a:lnTo>
                <a:lnTo>
                  <a:pt x="1256029" y="6858000"/>
                </a:lnTo>
                <a:lnTo>
                  <a:pt x="1256029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123" y="-79806"/>
            <a:ext cx="7791246" cy="130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123" y="1214195"/>
            <a:ext cx="10814050" cy="225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47944" y="6393609"/>
            <a:ext cx="17589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xaviertrc1972@gmail.com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767" y="2054809"/>
            <a:ext cx="2082164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0">
                <a:latin typeface="Trebuchet MS"/>
                <a:cs typeface="Trebuchet MS"/>
              </a:rPr>
              <a:t>MOUNIKA.R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45204" y="2981960"/>
            <a:ext cx="6805930" cy="239649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65"/>
              </a:spcBef>
            </a:pPr>
            <a:r>
              <a:rPr dirty="0" sz="2000" b="1">
                <a:latin typeface="Trebuchet MS"/>
                <a:cs typeface="Trebuchet MS"/>
              </a:rPr>
              <a:t>COLLEGE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NAME: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SARANATHAN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COLLEGE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OF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ENGINEERING BRANCH:ARTIFICIAL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INTELLIGENCE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AND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DATA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SCIENCE </a:t>
            </a:r>
            <a:r>
              <a:rPr dirty="0" sz="2000" b="1">
                <a:latin typeface="Trebuchet MS"/>
                <a:cs typeface="Trebuchet MS"/>
              </a:rPr>
              <a:t>YEAR:THIRD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YEAR</a:t>
            </a:r>
            <a:endParaRPr sz="2000">
              <a:latin typeface="Trebuchet MS"/>
              <a:cs typeface="Trebuchet MS"/>
            </a:endParaRPr>
          </a:p>
          <a:p>
            <a:pPr marL="12700" marR="2717800">
              <a:lnSpc>
                <a:spcPts val="2310"/>
              </a:lnSpc>
              <a:spcBef>
                <a:spcPts val="75"/>
              </a:spcBef>
            </a:pPr>
            <a:r>
              <a:rPr dirty="0" sz="2000" b="1">
                <a:latin typeface="Trebuchet MS"/>
                <a:cs typeface="Trebuchet MS"/>
              </a:rPr>
              <a:t>NM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ID: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au813821243035</a:t>
            </a:r>
            <a:r>
              <a:rPr dirty="0" sz="2000" spc="50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REGISTER</a:t>
            </a:r>
            <a:r>
              <a:rPr dirty="0" sz="2000" spc="-10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NUMBER:813821243035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30"/>
              </a:lnSpc>
            </a:pPr>
            <a:r>
              <a:rPr dirty="0" sz="2000" b="1">
                <a:latin typeface="Trebuchet MS"/>
                <a:cs typeface="Trebuchet MS"/>
              </a:rPr>
              <a:t>EMAIL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ID: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u="sng" sz="20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mounika02042004@gmail.com</a:t>
            </a:r>
            <a:endParaRPr sz="2000">
              <a:latin typeface="Trebuchet MS"/>
              <a:cs typeface="Trebuchet MS"/>
            </a:endParaRPr>
          </a:p>
          <a:p>
            <a:pPr marL="12700" marR="1769110">
              <a:lnSpc>
                <a:spcPts val="233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Final</a:t>
            </a:r>
            <a:r>
              <a:rPr dirty="0" sz="20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Project:</a:t>
            </a: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FACIAL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RECOGNITION</a:t>
            </a:r>
            <a:r>
              <a:rPr dirty="0" sz="20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USING 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CONVOLUATIONAL</a:t>
            </a:r>
            <a:r>
              <a:rPr dirty="0" sz="20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rebuchet MS"/>
                <a:cs typeface="Trebuchet MS"/>
              </a:rPr>
              <a:t>NEURAL</a:t>
            </a:r>
            <a:r>
              <a:rPr dirty="0" sz="20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42950" y="1104264"/>
            <a:ext cx="1743075" cy="1333500"/>
            <a:chOff x="742950" y="1104264"/>
            <a:chExt cx="1743075" cy="1333500"/>
          </a:xfrm>
        </p:grpSpPr>
        <p:sp>
          <p:nvSpPr>
            <p:cNvPr id="6" name="object 6" descr=""/>
            <p:cNvSpPr/>
            <p:nvPr/>
          </p:nvSpPr>
          <p:spPr>
            <a:xfrm>
              <a:off x="742950" y="138048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5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5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38325" y="110426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5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5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3752850" y="118998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5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5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40460" y="5939739"/>
            <a:ext cx="1778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593619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286247" y="642713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123" y="176530"/>
            <a:ext cx="45148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1.Importing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required</a:t>
            </a:r>
            <a:r>
              <a:rPr dirty="0" sz="1400" spc="-2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modules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and</a:t>
            </a:r>
            <a:r>
              <a:rPr dirty="0" sz="1400" spc="-3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loading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the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123" y="2341625"/>
            <a:ext cx="13474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2.Preprocessing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546226"/>
            <a:ext cx="11033125" cy="1821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2791209"/>
            <a:ext cx="11677650" cy="331618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572759" y="6542961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123" y="-27940"/>
            <a:ext cx="17526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3.Building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the</a:t>
            </a:r>
            <a:r>
              <a:rPr dirty="0" sz="1400" spc="-50" b="1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53910"/>
            <a:ext cx="10858373" cy="58886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95264" y="6338745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206705"/>
            <a:ext cx="24917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4123" y="969391"/>
            <a:ext cx="29337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1.Training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And</a:t>
            </a:r>
            <a:r>
              <a:rPr dirty="0" sz="1400" spc="-4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validation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Accuracy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67959" y="969391"/>
            <a:ext cx="15938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2.Confusion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14350" y="1203960"/>
            <a:ext cx="10210165" cy="5172710"/>
            <a:chOff x="514350" y="1203960"/>
            <a:chExt cx="10210165" cy="51727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203960"/>
              <a:ext cx="4766310" cy="51724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70" y="1208417"/>
              <a:ext cx="5427090" cy="51649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847079" y="6588681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123" y="118363"/>
            <a:ext cx="10490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3.Prediction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53949"/>
            <a:ext cx="4637405" cy="50856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12840" y="6512481"/>
            <a:ext cx="1778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81737"/>
            <a:ext cx="35807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75488" y="868933"/>
            <a:ext cx="11082655" cy="2235835"/>
          </a:xfrm>
          <a:custGeom>
            <a:avLst/>
            <a:gdLst/>
            <a:ahLst/>
            <a:cxnLst/>
            <a:rect l="l" t="t" r="r" b="b"/>
            <a:pathLst>
              <a:path w="11082655" h="2235835">
                <a:moveTo>
                  <a:pt x="3048" y="1119339"/>
                </a:moveTo>
                <a:lnTo>
                  <a:pt x="0" y="1119339"/>
                </a:lnTo>
                <a:lnTo>
                  <a:pt x="0" y="1491488"/>
                </a:lnTo>
                <a:lnTo>
                  <a:pt x="0" y="1863293"/>
                </a:lnTo>
                <a:lnTo>
                  <a:pt x="0" y="2235454"/>
                </a:lnTo>
                <a:lnTo>
                  <a:pt x="3048" y="2235454"/>
                </a:lnTo>
                <a:lnTo>
                  <a:pt x="3048" y="1863344"/>
                </a:lnTo>
                <a:lnTo>
                  <a:pt x="3048" y="1491488"/>
                </a:lnTo>
                <a:lnTo>
                  <a:pt x="3048" y="1119339"/>
                </a:lnTo>
                <a:close/>
              </a:path>
              <a:path w="11082655" h="2235835">
                <a:moveTo>
                  <a:pt x="3048" y="3136"/>
                </a:moveTo>
                <a:lnTo>
                  <a:pt x="0" y="3136"/>
                </a:lnTo>
                <a:lnTo>
                  <a:pt x="0" y="375285"/>
                </a:lnTo>
                <a:lnTo>
                  <a:pt x="0" y="747102"/>
                </a:lnTo>
                <a:lnTo>
                  <a:pt x="0" y="1119251"/>
                </a:lnTo>
                <a:lnTo>
                  <a:pt x="3048" y="1119251"/>
                </a:lnTo>
                <a:lnTo>
                  <a:pt x="3048" y="747141"/>
                </a:lnTo>
                <a:lnTo>
                  <a:pt x="3048" y="375285"/>
                </a:lnTo>
                <a:lnTo>
                  <a:pt x="3048" y="3136"/>
                </a:lnTo>
                <a:close/>
              </a:path>
              <a:path w="11082655" h="2235835">
                <a:moveTo>
                  <a:pt x="11079467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lnTo>
                  <a:pt x="11079467" y="3048"/>
                </a:lnTo>
                <a:lnTo>
                  <a:pt x="11079467" y="0"/>
                </a:lnTo>
                <a:close/>
              </a:path>
              <a:path w="11082655" h="2235835">
                <a:moveTo>
                  <a:pt x="11082515" y="1119339"/>
                </a:moveTo>
                <a:lnTo>
                  <a:pt x="11079480" y="1119339"/>
                </a:lnTo>
                <a:lnTo>
                  <a:pt x="11079480" y="1491488"/>
                </a:lnTo>
                <a:lnTo>
                  <a:pt x="11079480" y="1863293"/>
                </a:lnTo>
                <a:lnTo>
                  <a:pt x="11079480" y="2235454"/>
                </a:lnTo>
                <a:lnTo>
                  <a:pt x="11082515" y="2235454"/>
                </a:lnTo>
                <a:lnTo>
                  <a:pt x="11082515" y="1863344"/>
                </a:lnTo>
                <a:lnTo>
                  <a:pt x="11082515" y="1491488"/>
                </a:lnTo>
                <a:lnTo>
                  <a:pt x="11082515" y="1119339"/>
                </a:lnTo>
                <a:close/>
              </a:path>
              <a:path w="11082655" h="2235835">
                <a:moveTo>
                  <a:pt x="11082515" y="3136"/>
                </a:moveTo>
                <a:lnTo>
                  <a:pt x="11079480" y="3136"/>
                </a:lnTo>
                <a:lnTo>
                  <a:pt x="11079480" y="375285"/>
                </a:lnTo>
                <a:lnTo>
                  <a:pt x="11079480" y="747102"/>
                </a:lnTo>
                <a:lnTo>
                  <a:pt x="11079480" y="1119251"/>
                </a:lnTo>
                <a:lnTo>
                  <a:pt x="11082515" y="1119251"/>
                </a:lnTo>
                <a:lnTo>
                  <a:pt x="11082515" y="747141"/>
                </a:lnTo>
                <a:lnTo>
                  <a:pt x="11082515" y="375285"/>
                </a:lnTo>
                <a:lnTo>
                  <a:pt x="11082515" y="3136"/>
                </a:lnTo>
                <a:close/>
              </a:path>
              <a:path w="11082655" h="2235835">
                <a:moveTo>
                  <a:pt x="11082515" y="0"/>
                </a:moveTo>
                <a:lnTo>
                  <a:pt x="11079480" y="0"/>
                </a:lnTo>
                <a:lnTo>
                  <a:pt x="11079480" y="3048"/>
                </a:lnTo>
                <a:lnTo>
                  <a:pt x="11082515" y="3048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dirty="0"/>
              <a:t>Facial</a:t>
            </a:r>
            <a:r>
              <a:rPr dirty="0" spc="-6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/>
              <a:t>employing</a:t>
            </a:r>
            <a:r>
              <a:rPr dirty="0" spc="-55"/>
              <a:t> </a:t>
            </a:r>
            <a:r>
              <a:rPr dirty="0"/>
              <a:t>deep</a:t>
            </a:r>
            <a:r>
              <a:rPr dirty="0" spc="-55"/>
              <a:t> </a:t>
            </a:r>
            <a:r>
              <a:rPr dirty="0"/>
              <a:t>learning</a:t>
            </a:r>
            <a:r>
              <a:rPr dirty="0" spc="-60"/>
              <a:t> </a:t>
            </a:r>
            <a:r>
              <a:rPr dirty="0"/>
              <a:t>CNNs</a:t>
            </a:r>
            <a:r>
              <a:rPr dirty="0" spc="-65"/>
              <a:t> </a:t>
            </a:r>
            <a:r>
              <a:rPr dirty="0"/>
              <a:t>presents</a:t>
            </a:r>
            <a:r>
              <a:rPr dirty="0" spc="-60"/>
              <a:t> </a:t>
            </a:r>
            <a:r>
              <a:rPr dirty="0"/>
              <a:t>promising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 spc="-20"/>
              <a:t>face </a:t>
            </a:r>
            <a:r>
              <a:rPr dirty="0"/>
              <a:t>detection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identification</a:t>
            </a:r>
            <a:r>
              <a:rPr dirty="0" spc="-70"/>
              <a:t> </a:t>
            </a:r>
            <a:r>
              <a:rPr dirty="0"/>
              <a:t>across</a:t>
            </a:r>
            <a:r>
              <a:rPr dirty="0" spc="-75"/>
              <a:t> </a:t>
            </a:r>
            <a:r>
              <a:rPr dirty="0"/>
              <a:t>various</a:t>
            </a:r>
            <a:r>
              <a:rPr dirty="0" spc="-70"/>
              <a:t> </a:t>
            </a:r>
            <a:r>
              <a:rPr dirty="0"/>
              <a:t>applications.</a:t>
            </a:r>
            <a:r>
              <a:rPr dirty="0" spc="-70"/>
              <a:t> </a:t>
            </a:r>
            <a:r>
              <a:rPr dirty="0"/>
              <a:t>However,</a:t>
            </a:r>
            <a:r>
              <a:rPr dirty="0" spc="-70"/>
              <a:t> </a:t>
            </a:r>
            <a:r>
              <a:rPr dirty="0"/>
              <a:t>ethical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privacy </a:t>
            </a:r>
            <a:r>
              <a:rPr dirty="0"/>
              <a:t>concerns,</a:t>
            </a:r>
            <a:r>
              <a:rPr dirty="0" spc="-75"/>
              <a:t> </a:t>
            </a:r>
            <a:r>
              <a:rPr dirty="0" spc="-10"/>
              <a:t>including</a:t>
            </a:r>
            <a:r>
              <a:rPr dirty="0" spc="-80"/>
              <a:t> </a:t>
            </a:r>
            <a:r>
              <a:rPr dirty="0"/>
              <a:t>bias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misuse,</a:t>
            </a:r>
            <a:r>
              <a:rPr dirty="0" spc="-60"/>
              <a:t> </a:t>
            </a:r>
            <a:r>
              <a:rPr dirty="0"/>
              <a:t>necessitate</a:t>
            </a:r>
            <a:r>
              <a:rPr dirty="0" spc="-70"/>
              <a:t> </a:t>
            </a:r>
            <a:r>
              <a:rPr dirty="0"/>
              <a:t>stringent</a:t>
            </a:r>
            <a:r>
              <a:rPr dirty="0" spc="-70"/>
              <a:t> </a:t>
            </a:r>
            <a:r>
              <a:rPr dirty="0"/>
              <a:t>regulations.</a:t>
            </a:r>
            <a:r>
              <a:rPr dirty="0" spc="-65"/>
              <a:t> </a:t>
            </a:r>
            <a:r>
              <a:rPr dirty="0" spc="-10"/>
              <a:t>Continued </a:t>
            </a:r>
            <a:r>
              <a:rPr dirty="0"/>
              <a:t>research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vital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enhancing</a:t>
            </a:r>
            <a:r>
              <a:rPr dirty="0" spc="-55"/>
              <a:t> </a:t>
            </a:r>
            <a:r>
              <a:rPr dirty="0"/>
              <a:t>system</a:t>
            </a:r>
            <a:r>
              <a:rPr dirty="0" spc="-55"/>
              <a:t> </a:t>
            </a:r>
            <a:r>
              <a:rPr dirty="0"/>
              <a:t>accuracy,</a:t>
            </a:r>
            <a:r>
              <a:rPr dirty="0" spc="-45"/>
              <a:t> </a:t>
            </a:r>
            <a:r>
              <a:rPr dirty="0"/>
              <a:t>fairness,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accountability.</a:t>
            </a:r>
            <a:r>
              <a:rPr dirty="0" spc="-75"/>
              <a:t> </a:t>
            </a:r>
            <a:r>
              <a:rPr dirty="0"/>
              <a:t>While</a:t>
            </a:r>
            <a:r>
              <a:rPr dirty="0" spc="-55"/>
              <a:t> </a:t>
            </a:r>
            <a:r>
              <a:rPr dirty="0" spc="-10"/>
              <a:t>facial </a:t>
            </a:r>
            <a:r>
              <a:rPr dirty="0"/>
              <a:t>recognition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70"/>
              <a:t> </a:t>
            </a:r>
            <a:r>
              <a:rPr dirty="0"/>
              <a:t>potential</a:t>
            </a:r>
            <a:r>
              <a:rPr dirty="0" spc="-70"/>
              <a:t> </a:t>
            </a:r>
            <a:r>
              <a:rPr dirty="0"/>
              <a:t>benefits,</a:t>
            </a:r>
            <a:r>
              <a:rPr dirty="0" spc="-70"/>
              <a:t> </a:t>
            </a:r>
            <a:r>
              <a:rPr dirty="0"/>
              <a:t>cautious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responsible</a:t>
            </a:r>
            <a:r>
              <a:rPr dirty="0" spc="-70"/>
              <a:t> </a:t>
            </a:r>
            <a:r>
              <a:rPr dirty="0"/>
              <a:t>deployment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 spc="-10"/>
              <a:t>imperative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mitigate</a:t>
            </a:r>
            <a:r>
              <a:rPr dirty="0" spc="-60"/>
              <a:t> </a:t>
            </a:r>
            <a:r>
              <a:rPr dirty="0"/>
              <a:t>potential</a:t>
            </a:r>
            <a:r>
              <a:rPr dirty="0" spc="-55"/>
              <a:t> </a:t>
            </a:r>
            <a:r>
              <a:rPr dirty="0"/>
              <a:t>societal</a:t>
            </a:r>
            <a:r>
              <a:rPr dirty="0" spc="-60"/>
              <a:t> </a:t>
            </a:r>
            <a:r>
              <a:rPr dirty="0" spc="-10"/>
              <a:t>harms.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75488" y="3104400"/>
            <a:ext cx="11082655" cy="375285"/>
          </a:xfrm>
          <a:custGeom>
            <a:avLst/>
            <a:gdLst/>
            <a:ahLst/>
            <a:cxnLst/>
            <a:rect l="l" t="t" r="r" b="b"/>
            <a:pathLst>
              <a:path w="11082655" h="375285">
                <a:moveTo>
                  <a:pt x="3048" y="0"/>
                </a:moveTo>
                <a:lnTo>
                  <a:pt x="0" y="0"/>
                </a:lnTo>
                <a:lnTo>
                  <a:pt x="0" y="371843"/>
                </a:lnTo>
                <a:lnTo>
                  <a:pt x="3048" y="371843"/>
                </a:lnTo>
                <a:lnTo>
                  <a:pt x="3048" y="0"/>
                </a:lnTo>
                <a:close/>
              </a:path>
              <a:path w="11082655" h="375285">
                <a:moveTo>
                  <a:pt x="11079467" y="371856"/>
                </a:moveTo>
                <a:lnTo>
                  <a:pt x="3048" y="371856"/>
                </a:lnTo>
                <a:lnTo>
                  <a:pt x="0" y="371856"/>
                </a:lnTo>
                <a:lnTo>
                  <a:pt x="0" y="374891"/>
                </a:lnTo>
                <a:lnTo>
                  <a:pt x="3048" y="374891"/>
                </a:lnTo>
                <a:lnTo>
                  <a:pt x="11079467" y="374891"/>
                </a:lnTo>
                <a:lnTo>
                  <a:pt x="11079467" y="371856"/>
                </a:lnTo>
                <a:close/>
              </a:path>
              <a:path w="11082655" h="375285">
                <a:moveTo>
                  <a:pt x="11082515" y="371856"/>
                </a:moveTo>
                <a:lnTo>
                  <a:pt x="11079480" y="371856"/>
                </a:lnTo>
                <a:lnTo>
                  <a:pt x="11079480" y="374891"/>
                </a:lnTo>
                <a:lnTo>
                  <a:pt x="11082515" y="374891"/>
                </a:lnTo>
                <a:lnTo>
                  <a:pt x="11082515" y="371856"/>
                </a:lnTo>
                <a:close/>
              </a:path>
              <a:path w="11082655" h="375285">
                <a:moveTo>
                  <a:pt x="11082515" y="0"/>
                </a:moveTo>
                <a:lnTo>
                  <a:pt x="11079480" y="0"/>
                </a:lnTo>
                <a:lnTo>
                  <a:pt x="11079480" y="371843"/>
                </a:lnTo>
                <a:lnTo>
                  <a:pt x="11082515" y="371843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27496" y="6381417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27520"/>
          </a:xfrm>
          <a:custGeom>
            <a:avLst/>
            <a:gdLst/>
            <a:ahLst/>
            <a:cxnLst/>
            <a:rect l="l" t="t" r="r" b="b"/>
            <a:pathLst>
              <a:path w="12192000" h="6827520">
                <a:moveTo>
                  <a:pt x="0" y="6827520"/>
                </a:moveTo>
                <a:lnTo>
                  <a:pt x="12192000" y="6827520"/>
                </a:lnTo>
                <a:lnTo>
                  <a:pt x="12192000" y="0"/>
                </a:lnTo>
                <a:lnTo>
                  <a:pt x="0" y="0"/>
                </a:lnTo>
                <a:lnTo>
                  <a:pt x="0" y="682752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4123" y="2329129"/>
            <a:ext cx="9178925" cy="1301750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5"/>
              </a:spcBef>
              <a:tabLst>
                <a:tab pos="1950720" algn="l"/>
                <a:tab pos="4480560" algn="l"/>
                <a:tab pos="6647180" algn="l"/>
              </a:tabLst>
            </a:pPr>
            <a:r>
              <a:rPr dirty="0" sz="4250" spc="-10"/>
              <a:t>FACIAL</a:t>
            </a:r>
            <a:r>
              <a:rPr dirty="0" sz="4250"/>
              <a:t>	RECOGNITION</a:t>
            </a:r>
            <a:r>
              <a:rPr dirty="0" sz="4250" spc="-245"/>
              <a:t> </a:t>
            </a:r>
            <a:r>
              <a:rPr dirty="0" sz="4250" spc="-10"/>
              <a:t>USING CONVOLUTIONAL</a:t>
            </a:r>
            <a:r>
              <a:rPr dirty="0" sz="4250"/>
              <a:t>	</a:t>
            </a:r>
            <a:r>
              <a:rPr dirty="0" sz="4250" spc="-10"/>
              <a:t>NEURAL</a:t>
            </a:r>
            <a:r>
              <a:rPr dirty="0" sz="4250"/>
              <a:t>	</a:t>
            </a:r>
            <a:r>
              <a:rPr dirty="0" sz="4250" spc="-10"/>
              <a:t>NETWORK</a:t>
            </a:r>
            <a:endParaRPr sz="4250"/>
          </a:p>
        </p:txBody>
      </p:sp>
      <p:sp>
        <p:nvSpPr>
          <p:cNvPr id="13" name="object 13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6648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200650" y="6353985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0" y="3819522"/>
            <a:ext cx="4171950" cy="3038475"/>
            <a:chOff x="0" y="3819522"/>
            <a:chExt cx="4171950" cy="3038475"/>
          </a:xfrm>
        </p:grpSpPr>
        <p:sp>
          <p:nvSpPr>
            <p:cNvPr id="13" name="object 13" descr="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4"/>
              <a:ext cx="3705225" cy="2952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90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444497" y="1594180"/>
            <a:ext cx="5601970" cy="293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4180" indent="-411480">
              <a:lnSpc>
                <a:spcPts val="3300"/>
              </a:lnSpc>
              <a:spcBef>
                <a:spcPts val="110"/>
              </a:spcBef>
              <a:buChar char="•"/>
              <a:tabLst>
                <a:tab pos="424180" algn="l"/>
              </a:tabLst>
            </a:pPr>
            <a:r>
              <a:rPr dirty="0" sz="2800" b="1">
                <a:latin typeface="Trebuchet MS"/>
                <a:cs typeface="Trebuchet MS"/>
              </a:rPr>
              <a:t>Problem</a:t>
            </a:r>
            <a:r>
              <a:rPr dirty="0" sz="2800" spc="-2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254"/>
              </a:lnSpc>
              <a:buChar char="•"/>
              <a:tabLst>
                <a:tab pos="424180" algn="l"/>
              </a:tabLst>
            </a:pPr>
            <a:r>
              <a:rPr dirty="0" sz="2800" b="1">
                <a:latin typeface="Trebuchet MS"/>
                <a:cs typeface="Trebuchet MS"/>
              </a:rPr>
              <a:t>Proposed</a:t>
            </a:r>
            <a:r>
              <a:rPr dirty="0" sz="2800" spc="-4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system/solution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254"/>
              </a:lnSpc>
              <a:buChar char="•"/>
              <a:tabLst>
                <a:tab pos="424180" algn="l"/>
              </a:tabLst>
            </a:pPr>
            <a:r>
              <a:rPr dirty="0" sz="2800" b="1">
                <a:latin typeface="Trebuchet MS"/>
                <a:cs typeface="Trebuchet MS"/>
              </a:rPr>
              <a:t>System</a:t>
            </a:r>
            <a:r>
              <a:rPr dirty="0" sz="2800" spc="-90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Development</a:t>
            </a:r>
            <a:r>
              <a:rPr dirty="0" sz="2800" spc="-9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254"/>
              </a:lnSpc>
              <a:buChar char="•"/>
              <a:tabLst>
                <a:tab pos="424180" algn="l"/>
              </a:tabLst>
            </a:pPr>
            <a:r>
              <a:rPr dirty="0" sz="2800" b="1">
                <a:latin typeface="Trebuchet MS"/>
                <a:cs typeface="Trebuchet MS"/>
              </a:rPr>
              <a:t>Algorithms</a:t>
            </a:r>
            <a:r>
              <a:rPr dirty="0" sz="2800" spc="-50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And</a:t>
            </a:r>
            <a:r>
              <a:rPr dirty="0" sz="2800" spc="-30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Deployment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254"/>
              </a:lnSpc>
              <a:buChar char="•"/>
              <a:tabLst>
                <a:tab pos="424180" algn="l"/>
              </a:tabLst>
            </a:pPr>
            <a:r>
              <a:rPr dirty="0" sz="2800" spc="-10" b="1">
                <a:latin typeface="Trebuchet MS"/>
                <a:cs typeface="Trebuchet MS"/>
              </a:rPr>
              <a:t>Result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254"/>
              </a:lnSpc>
              <a:buChar char="•"/>
              <a:tabLst>
                <a:tab pos="424180" algn="l"/>
              </a:tabLst>
            </a:pPr>
            <a:r>
              <a:rPr dirty="0" sz="2800" spc="-10" b="1"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424180" indent="-411480">
              <a:lnSpc>
                <a:spcPts val="3315"/>
              </a:lnSpc>
              <a:buChar char="•"/>
              <a:tabLst>
                <a:tab pos="424180" algn="l"/>
              </a:tabLst>
            </a:pPr>
            <a:r>
              <a:rPr dirty="0" sz="2800" spc="-10" b="1"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362825" y="44704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715" y="6350"/>
                </a:lnTo>
                <a:lnTo>
                  <a:pt x="89534" y="24764"/>
                </a:lnTo>
                <a:lnTo>
                  <a:pt x="52704" y="52705"/>
                </a:lnTo>
                <a:lnTo>
                  <a:pt x="24765" y="89535"/>
                </a:lnTo>
                <a:lnTo>
                  <a:pt x="6350" y="132714"/>
                </a:lnTo>
                <a:lnTo>
                  <a:pt x="0" y="180975"/>
                </a:lnTo>
                <a:lnTo>
                  <a:pt x="6350" y="229235"/>
                </a:lnTo>
                <a:lnTo>
                  <a:pt x="24765" y="272414"/>
                </a:lnTo>
                <a:lnTo>
                  <a:pt x="52704" y="309245"/>
                </a:lnTo>
                <a:lnTo>
                  <a:pt x="89534" y="337185"/>
                </a:lnTo>
                <a:lnTo>
                  <a:pt x="132715" y="355600"/>
                </a:lnTo>
                <a:lnTo>
                  <a:pt x="180975" y="361950"/>
                </a:lnTo>
                <a:lnTo>
                  <a:pt x="229234" y="355600"/>
                </a:lnTo>
                <a:lnTo>
                  <a:pt x="272415" y="337185"/>
                </a:lnTo>
                <a:lnTo>
                  <a:pt x="309245" y="309245"/>
                </a:lnTo>
                <a:lnTo>
                  <a:pt x="337184" y="272414"/>
                </a:lnTo>
                <a:lnTo>
                  <a:pt x="355600" y="229235"/>
                </a:lnTo>
                <a:lnTo>
                  <a:pt x="361950" y="180975"/>
                </a:lnTo>
                <a:lnTo>
                  <a:pt x="355600" y="132714"/>
                </a:lnTo>
                <a:lnTo>
                  <a:pt x="337184" y="89535"/>
                </a:lnTo>
                <a:lnTo>
                  <a:pt x="309245" y="52705"/>
                </a:lnTo>
                <a:lnTo>
                  <a:pt x="272415" y="24764"/>
                </a:lnTo>
                <a:lnTo>
                  <a:pt x="229234" y="6350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225" y="3809"/>
                </a:lnTo>
                <a:lnTo>
                  <a:pt x="230504" y="13969"/>
                </a:lnTo>
                <a:lnTo>
                  <a:pt x="187325" y="29844"/>
                </a:lnTo>
                <a:lnTo>
                  <a:pt x="147320" y="52069"/>
                </a:lnTo>
                <a:lnTo>
                  <a:pt x="111125" y="79375"/>
                </a:lnTo>
                <a:lnTo>
                  <a:pt x="79375" y="111125"/>
                </a:lnTo>
                <a:lnTo>
                  <a:pt x="52070" y="147319"/>
                </a:lnTo>
                <a:lnTo>
                  <a:pt x="29845" y="187325"/>
                </a:lnTo>
                <a:lnTo>
                  <a:pt x="13970" y="230505"/>
                </a:lnTo>
                <a:lnTo>
                  <a:pt x="3809" y="276225"/>
                </a:lnTo>
                <a:lnTo>
                  <a:pt x="0" y="323850"/>
                </a:lnTo>
                <a:lnTo>
                  <a:pt x="3809" y="371475"/>
                </a:lnTo>
                <a:lnTo>
                  <a:pt x="13970" y="417194"/>
                </a:lnTo>
                <a:lnTo>
                  <a:pt x="29845" y="460375"/>
                </a:lnTo>
                <a:lnTo>
                  <a:pt x="52070" y="500380"/>
                </a:lnTo>
                <a:lnTo>
                  <a:pt x="79375" y="536575"/>
                </a:lnTo>
                <a:lnTo>
                  <a:pt x="111125" y="568325"/>
                </a:lnTo>
                <a:lnTo>
                  <a:pt x="147320" y="595630"/>
                </a:lnTo>
                <a:lnTo>
                  <a:pt x="187325" y="617855"/>
                </a:lnTo>
                <a:lnTo>
                  <a:pt x="230504" y="633730"/>
                </a:lnTo>
                <a:lnTo>
                  <a:pt x="276225" y="643890"/>
                </a:lnTo>
                <a:lnTo>
                  <a:pt x="323850" y="647700"/>
                </a:lnTo>
                <a:lnTo>
                  <a:pt x="371475" y="643890"/>
                </a:lnTo>
                <a:lnTo>
                  <a:pt x="417195" y="633730"/>
                </a:lnTo>
                <a:lnTo>
                  <a:pt x="460375" y="617855"/>
                </a:lnTo>
                <a:lnTo>
                  <a:pt x="500379" y="595630"/>
                </a:lnTo>
                <a:lnTo>
                  <a:pt x="536575" y="568325"/>
                </a:lnTo>
                <a:lnTo>
                  <a:pt x="568325" y="536575"/>
                </a:lnTo>
                <a:lnTo>
                  <a:pt x="595629" y="500380"/>
                </a:lnTo>
                <a:lnTo>
                  <a:pt x="617854" y="460375"/>
                </a:lnTo>
                <a:lnTo>
                  <a:pt x="633729" y="417194"/>
                </a:lnTo>
                <a:lnTo>
                  <a:pt x="643890" y="371475"/>
                </a:lnTo>
                <a:lnTo>
                  <a:pt x="647700" y="323850"/>
                </a:lnTo>
                <a:lnTo>
                  <a:pt x="643890" y="276225"/>
                </a:lnTo>
                <a:lnTo>
                  <a:pt x="633729" y="230505"/>
                </a:lnTo>
                <a:lnTo>
                  <a:pt x="617854" y="187325"/>
                </a:lnTo>
                <a:lnTo>
                  <a:pt x="595629" y="147319"/>
                </a:lnTo>
                <a:lnTo>
                  <a:pt x="568325" y="111125"/>
                </a:lnTo>
                <a:lnTo>
                  <a:pt x="536575" y="79375"/>
                </a:lnTo>
                <a:lnTo>
                  <a:pt x="500379" y="52069"/>
                </a:lnTo>
                <a:lnTo>
                  <a:pt x="460375" y="29844"/>
                </a:lnTo>
                <a:lnTo>
                  <a:pt x="417195" y="13969"/>
                </a:lnTo>
                <a:lnTo>
                  <a:pt x="371475" y="3809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365496" y="628997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554558"/>
            <a:ext cx="563372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461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3" name="object 3" descr=""/>
          <p:cNvSpPr txBox="1"/>
          <p:nvPr/>
        </p:nvSpPr>
        <p:spPr>
          <a:xfrm>
            <a:off x="484123" y="1356436"/>
            <a:ext cx="10699115" cy="15703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95"/>
              </a:spcBef>
            </a:pPr>
            <a:r>
              <a:rPr dirty="0" sz="2600" b="1">
                <a:latin typeface="Trebuchet MS"/>
                <a:cs typeface="Trebuchet MS"/>
              </a:rPr>
              <a:t>Develop</a:t>
            </a:r>
            <a:r>
              <a:rPr dirty="0" sz="2600" spc="-5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a</a:t>
            </a:r>
            <a:r>
              <a:rPr dirty="0" sz="2600" spc="-4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deep</a:t>
            </a:r>
            <a:r>
              <a:rPr dirty="0" sz="2600" spc="-6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learning</a:t>
            </a:r>
            <a:r>
              <a:rPr dirty="0" sz="2600" spc="-5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CNN</a:t>
            </a:r>
            <a:r>
              <a:rPr dirty="0" sz="2600" spc="-6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model</a:t>
            </a:r>
            <a:r>
              <a:rPr dirty="0" sz="2600" spc="-5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for</a:t>
            </a:r>
            <a:r>
              <a:rPr dirty="0" sz="2600" spc="-4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real-</a:t>
            </a:r>
            <a:r>
              <a:rPr dirty="0" sz="2600" b="1">
                <a:latin typeface="Trebuchet MS"/>
                <a:cs typeface="Trebuchet MS"/>
              </a:rPr>
              <a:t>time</a:t>
            </a:r>
            <a:r>
              <a:rPr dirty="0" sz="2600" spc="-5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facial</a:t>
            </a:r>
            <a:r>
              <a:rPr dirty="0" sz="2600" spc="-4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recognition </a:t>
            </a:r>
            <a:r>
              <a:rPr dirty="0" sz="2600" b="1">
                <a:latin typeface="Trebuchet MS"/>
                <a:cs typeface="Trebuchet MS"/>
              </a:rPr>
              <a:t>that</a:t>
            </a:r>
            <a:r>
              <a:rPr dirty="0" sz="2600" spc="-8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achieves</a:t>
            </a:r>
            <a:r>
              <a:rPr dirty="0" sz="2600" spc="-7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high</a:t>
            </a:r>
            <a:r>
              <a:rPr dirty="0" sz="2600" spc="-8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accuracy,</a:t>
            </a:r>
            <a:r>
              <a:rPr dirty="0" sz="2600" spc="-7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robustness</a:t>
            </a:r>
            <a:r>
              <a:rPr dirty="0" sz="2600" spc="-7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to</a:t>
            </a:r>
            <a:r>
              <a:rPr dirty="0" sz="2600" spc="-8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environmental</a:t>
            </a:r>
            <a:r>
              <a:rPr dirty="0" sz="2600" spc="-7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variations, </a:t>
            </a:r>
            <a:r>
              <a:rPr dirty="0" sz="2600" b="1">
                <a:latin typeface="Trebuchet MS"/>
                <a:cs typeface="Trebuchet MS"/>
              </a:rPr>
              <a:t>and</a:t>
            </a:r>
            <a:r>
              <a:rPr dirty="0" sz="2600" spc="-10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scalability</a:t>
            </a:r>
            <a:r>
              <a:rPr dirty="0" sz="2600" spc="-114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while</a:t>
            </a:r>
            <a:r>
              <a:rPr dirty="0" sz="2600" spc="-10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minimizing</a:t>
            </a:r>
            <a:r>
              <a:rPr dirty="0" sz="2600" spc="-11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computational</a:t>
            </a:r>
            <a:r>
              <a:rPr dirty="0" sz="2600" spc="-10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overhead</a:t>
            </a:r>
            <a:r>
              <a:rPr dirty="0" sz="2600" spc="-100" b="1">
                <a:latin typeface="Trebuchet MS"/>
                <a:cs typeface="Trebuchet MS"/>
              </a:rPr>
              <a:t> </a:t>
            </a:r>
            <a:r>
              <a:rPr dirty="0" sz="2600" spc="-25" b="1">
                <a:latin typeface="Trebuchet MS"/>
                <a:cs typeface="Trebuchet MS"/>
              </a:rPr>
              <a:t>for </a:t>
            </a:r>
            <a:r>
              <a:rPr dirty="0" sz="2600" b="1">
                <a:latin typeface="Trebuchet MS"/>
                <a:cs typeface="Trebuchet MS"/>
              </a:rPr>
              <a:t>deployment</a:t>
            </a:r>
            <a:r>
              <a:rPr dirty="0" sz="2600" spc="-9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across</a:t>
            </a:r>
            <a:r>
              <a:rPr dirty="0" sz="2600" spc="-9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diverse</a:t>
            </a:r>
            <a:r>
              <a:rPr dirty="0" sz="2600" spc="-95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platforms</a:t>
            </a:r>
            <a:r>
              <a:rPr dirty="0" sz="2600" spc="-90" b="1">
                <a:latin typeface="Trebuchet MS"/>
                <a:cs typeface="Trebuchet MS"/>
              </a:rPr>
              <a:t> </a:t>
            </a:r>
            <a:r>
              <a:rPr dirty="0" sz="2600" b="1">
                <a:latin typeface="Trebuchet MS"/>
                <a:cs typeface="Trebuchet MS"/>
              </a:rPr>
              <a:t>and</a:t>
            </a:r>
            <a:r>
              <a:rPr dirty="0" sz="2600" spc="-9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applications.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991475" y="3089910"/>
            <a:ext cx="2762250" cy="3257550"/>
            <a:chOff x="7991475" y="308991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51878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53550" y="605218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308991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514847" y="6546009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8536" y="1582495"/>
            <a:ext cx="11076940" cy="1409700"/>
          </a:xfrm>
          <a:custGeom>
            <a:avLst/>
            <a:gdLst/>
            <a:ahLst/>
            <a:cxnLst/>
            <a:rect l="l" t="t" r="r" b="b"/>
            <a:pathLst>
              <a:path w="11076940" h="1409700">
                <a:moveTo>
                  <a:pt x="11076419" y="0"/>
                </a:moveTo>
                <a:lnTo>
                  <a:pt x="0" y="0"/>
                </a:lnTo>
                <a:lnTo>
                  <a:pt x="0" y="213664"/>
                </a:lnTo>
                <a:lnTo>
                  <a:pt x="11076419" y="213664"/>
                </a:lnTo>
                <a:lnTo>
                  <a:pt x="11076419" y="0"/>
                </a:lnTo>
                <a:close/>
              </a:path>
              <a:path w="11076940" h="1409700">
                <a:moveTo>
                  <a:pt x="11076470" y="1006475"/>
                </a:moveTo>
                <a:lnTo>
                  <a:pt x="228904" y="1006475"/>
                </a:lnTo>
                <a:lnTo>
                  <a:pt x="228904" y="1409115"/>
                </a:lnTo>
                <a:lnTo>
                  <a:pt x="11076470" y="1409115"/>
                </a:lnTo>
                <a:lnTo>
                  <a:pt x="11076470" y="1006475"/>
                </a:lnTo>
                <a:close/>
              </a:path>
              <a:path w="11076940" h="1409700">
                <a:moveTo>
                  <a:pt x="11076470" y="289864"/>
                </a:moveTo>
                <a:lnTo>
                  <a:pt x="228904" y="289864"/>
                </a:lnTo>
                <a:lnTo>
                  <a:pt x="228904" y="689152"/>
                </a:lnTo>
                <a:lnTo>
                  <a:pt x="11076470" y="689152"/>
                </a:lnTo>
                <a:lnTo>
                  <a:pt x="11076470" y="289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60" y="810590"/>
            <a:ext cx="525653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4" name="object 4" descr=""/>
          <p:cNvSpPr txBox="1"/>
          <p:nvPr/>
        </p:nvSpPr>
        <p:spPr>
          <a:xfrm>
            <a:off x="713028" y="1859356"/>
            <a:ext cx="3517265" cy="411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0202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2600" b="1">
                <a:solidFill>
                  <a:srgbClr val="202020"/>
                </a:solidFill>
                <a:latin typeface="Arial"/>
                <a:cs typeface="Arial"/>
              </a:rPr>
              <a:t>Load</a:t>
            </a:r>
            <a:r>
              <a:rPr dirty="0" sz="2600" spc="-6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2600" spc="-4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endParaRPr sz="2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2520"/>
              </a:spcBef>
              <a:buClr>
                <a:srgbClr val="0D0D0D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2600" spc="-10" b="1">
                <a:solidFill>
                  <a:srgbClr val="0D0D0D"/>
                </a:solidFill>
                <a:latin typeface="Arial"/>
                <a:cs typeface="Arial"/>
              </a:rPr>
              <a:t>Preprocessing</a:t>
            </a:r>
            <a:endParaRPr sz="2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92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Train</a:t>
            </a:r>
            <a:r>
              <a:rPr dirty="0" sz="2600" spc="-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dirty="0" sz="26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0D0D0D"/>
                </a:solidFill>
                <a:latin typeface="Arial"/>
                <a:cs typeface="Arial"/>
              </a:rPr>
              <a:t>Split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2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Build</a:t>
            </a:r>
            <a:r>
              <a:rPr dirty="0" sz="26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Train</a:t>
            </a:r>
            <a:r>
              <a:rPr dirty="0" sz="2600" spc="-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0D0D0D"/>
                </a:solidFill>
                <a:latin typeface="Arial"/>
                <a:cs typeface="Arial"/>
              </a:rPr>
              <a:t>CNN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Symbol"/>
              <a:buChar char=""/>
            </a:pPr>
            <a:endParaRPr sz="2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2600" spc="-10" b="1">
                <a:latin typeface="Arial"/>
                <a:cs typeface="Arial"/>
              </a:rPr>
              <a:t>Evaluation</a:t>
            </a:r>
            <a:endParaRPr sz="2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2905"/>
              </a:spcBef>
              <a:buSzPct val="84615"/>
              <a:buFont typeface="Symbol"/>
              <a:buChar char=""/>
              <a:tabLst>
                <a:tab pos="240665" algn="l"/>
              </a:tabLst>
            </a:pPr>
            <a:r>
              <a:rPr dirty="0" sz="2600" spc="-10" b="1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2647949"/>
            <a:ext cx="12192000" cy="4210050"/>
            <a:chOff x="0" y="2647949"/>
            <a:chExt cx="12192000" cy="4210050"/>
          </a:xfrm>
        </p:grpSpPr>
        <p:sp>
          <p:nvSpPr>
            <p:cNvPr id="6" name="object 6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9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539232" y="6417993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417017"/>
            <a:ext cx="482473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30"/>
              <a:t>WHO</a:t>
            </a:r>
            <a:r>
              <a:rPr dirty="0" sz="3200" spc="-215"/>
              <a:t> </a:t>
            </a:r>
            <a:r>
              <a:rPr dirty="0" sz="3200"/>
              <a:t>ARE</a:t>
            </a:r>
            <a:r>
              <a:rPr dirty="0" sz="3200" spc="-95"/>
              <a:t> </a:t>
            </a:r>
            <a:r>
              <a:rPr dirty="0" sz="3200"/>
              <a:t>THE</a:t>
            </a:r>
            <a:r>
              <a:rPr dirty="0" sz="3200" spc="-70"/>
              <a:t> </a:t>
            </a:r>
            <a:r>
              <a:rPr dirty="0" sz="3200"/>
              <a:t>END</a:t>
            </a:r>
            <a:r>
              <a:rPr dirty="0" sz="3200" spc="-80"/>
              <a:t> </a:t>
            </a:r>
            <a:r>
              <a:rPr dirty="0" sz="3200" spc="-10"/>
              <a:t>USERS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27252" y="1178686"/>
            <a:ext cx="386651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5425">
              <a:lnSpc>
                <a:spcPts val="1889"/>
              </a:lnSpc>
              <a:buFont typeface="Symbol"/>
              <a:buChar char=""/>
              <a:tabLst>
                <a:tab pos="22669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r>
              <a:rPr dirty="0" sz="1600" spc="-8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Surveillance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7252" y="1666620"/>
            <a:ext cx="288099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5425">
              <a:lnSpc>
                <a:spcPts val="1889"/>
              </a:lnSpc>
              <a:buFont typeface="Symbol"/>
              <a:buChar char=""/>
              <a:tabLst>
                <a:tab pos="22669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Law</a:t>
            </a:r>
            <a:r>
              <a:rPr dirty="0" sz="1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Enforcement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Agencies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7252" y="2154301"/>
            <a:ext cx="2838450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5425">
              <a:lnSpc>
                <a:spcPts val="1895"/>
              </a:lnSpc>
              <a:buFont typeface="Symbol"/>
              <a:buChar char=""/>
              <a:tabLst>
                <a:tab pos="22669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Government</a:t>
            </a:r>
            <a:r>
              <a:rPr dirty="0" sz="1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Organizations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3028" y="2622042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5852" y="2642361"/>
            <a:ext cx="235458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Commercial</a:t>
            </a:r>
            <a:r>
              <a:rPr dirty="0" sz="16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Enterprises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3028" y="31069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55852" y="3127247"/>
            <a:ext cx="309816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Human</a:t>
            </a:r>
            <a:r>
              <a:rPr dirty="0" sz="1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Resources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Departments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3028" y="359181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5852" y="3612134"/>
            <a:ext cx="191198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Healthcare</a:t>
            </a:r>
            <a:r>
              <a:rPr dirty="0" sz="16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3028" y="40768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5852" y="4096765"/>
            <a:ext cx="2317750" cy="24765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Educational</a:t>
            </a:r>
            <a:r>
              <a:rPr dirty="0" sz="16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Institutions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3028" y="45584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5852" y="4578730"/>
            <a:ext cx="275971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Smart</a:t>
            </a:r>
            <a:r>
              <a:rPr dirty="0" sz="16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Device</a:t>
            </a:r>
            <a:r>
              <a:rPr dirty="0" sz="1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Manufacturers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3028" y="504329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55852" y="5063616"/>
            <a:ext cx="3583304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Transportation</a:t>
            </a:r>
            <a:r>
              <a:rPr dirty="0" sz="1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Aviation</a:t>
            </a:r>
            <a:r>
              <a:rPr dirty="0" sz="1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7252" y="5548248"/>
            <a:ext cx="2466975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5425">
              <a:lnSpc>
                <a:spcPts val="1895"/>
              </a:lnSpc>
              <a:buFont typeface="Symbol"/>
              <a:buChar char=""/>
              <a:tabLst>
                <a:tab pos="22669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Social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Media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Platforms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588000" y="6006795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40460" y="6080252"/>
            <a:ext cx="683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38986" y="6080252"/>
            <a:ext cx="979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578181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838022"/>
            <a:ext cx="97542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YOUR</a:t>
            </a:r>
            <a:r>
              <a:rPr dirty="0" sz="3600" spc="-40"/>
              <a:t> </a:t>
            </a:r>
            <a:r>
              <a:rPr dirty="0" sz="3600" spc="-30"/>
              <a:t>SOLUTION</a:t>
            </a:r>
            <a:r>
              <a:rPr dirty="0" sz="3600" spc="-370"/>
              <a:t> </a:t>
            </a:r>
            <a:r>
              <a:rPr dirty="0" sz="3600"/>
              <a:t>AND</a:t>
            </a:r>
            <a:r>
              <a:rPr dirty="0" sz="3600" spc="-10"/>
              <a:t> </a:t>
            </a:r>
            <a:r>
              <a:rPr dirty="0" sz="3600"/>
              <a:t>ITS</a:t>
            </a:r>
            <a:r>
              <a:rPr dirty="0" sz="3600" spc="35"/>
              <a:t> </a:t>
            </a:r>
            <a:r>
              <a:rPr dirty="0" sz="3600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484123" y="1804796"/>
            <a:ext cx="10946765" cy="37966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70"/>
              </a:spcBef>
            </a:pPr>
            <a:r>
              <a:rPr dirty="0" sz="1800" b="1">
                <a:latin typeface="Trebuchet MS"/>
                <a:cs typeface="Trebuchet MS"/>
              </a:rPr>
              <a:t>One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solution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robust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facial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recognition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system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utilizing deep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learning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convolutional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neural </a:t>
            </a:r>
            <a:r>
              <a:rPr dirty="0" sz="1800" b="1">
                <a:latin typeface="Trebuchet MS"/>
                <a:cs typeface="Trebuchet MS"/>
              </a:rPr>
              <a:t>network(CNNs)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accurately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identify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individuals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from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images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or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frames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real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time.The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system </a:t>
            </a:r>
            <a:r>
              <a:rPr dirty="0" sz="1800" b="1">
                <a:latin typeface="Trebuchet MS"/>
                <a:cs typeface="Trebuchet MS"/>
              </a:rPr>
              <a:t>is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designed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be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highly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accurate,scalable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adaptable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diverse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environments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applications.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69265" algn="l"/>
              </a:tabLst>
            </a:pP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Enhanced</a:t>
            </a:r>
            <a:r>
              <a:rPr dirty="0" sz="2000" spc="-9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69265" algn="l"/>
              </a:tabLst>
            </a:pP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Operational</a:t>
            </a:r>
            <a:r>
              <a:rPr dirty="0" sz="2000" spc="-10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Efficiency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69265" algn="l"/>
              </a:tabLst>
            </a:pP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Improved</a:t>
            </a:r>
            <a:r>
              <a:rPr dirty="0" sz="2000" spc="-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User</a:t>
            </a:r>
            <a:r>
              <a:rPr dirty="0" sz="20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Experience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69265" algn="l"/>
              </a:tabLst>
            </a:pP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Cost</a:t>
            </a:r>
            <a:r>
              <a:rPr dirty="0" sz="20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2235"/>
              </a:spcBef>
              <a:buClr>
                <a:srgbClr val="000000"/>
              </a:buClr>
              <a:buSzPct val="90000"/>
              <a:buFont typeface="Symbol"/>
              <a:buChar char=""/>
              <a:tabLst>
                <a:tab pos="469265" algn="l"/>
              </a:tabLst>
            </a:pP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Compliance</a:t>
            </a:r>
            <a:r>
              <a:rPr dirty="0" sz="20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387465"/>
            <a:ext cx="76200" cy="17779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8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9602470" y="391477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145" y="3286125"/>
              <a:ext cx="2466975" cy="3419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276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60"/>
              <a:t> </a:t>
            </a:r>
            <a:r>
              <a:rPr dirty="0" sz="4250"/>
              <a:t>WOW</a:t>
            </a:r>
            <a:r>
              <a:rPr dirty="0" sz="4250" spc="155"/>
              <a:t> </a:t>
            </a:r>
            <a:r>
              <a:rPr dirty="0" sz="4250"/>
              <a:t>IN</a:t>
            </a:r>
            <a:r>
              <a:rPr dirty="0" sz="4250" spc="50"/>
              <a:t> </a:t>
            </a:r>
            <a:r>
              <a:rPr dirty="0" sz="4250"/>
              <a:t>YOUR</a:t>
            </a:r>
            <a:r>
              <a:rPr dirty="0" sz="4250" spc="4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4" name="object 14" descr=""/>
          <p:cNvSpPr txBox="1"/>
          <p:nvPr/>
        </p:nvSpPr>
        <p:spPr>
          <a:xfrm>
            <a:off x="1383538" y="138087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26361" y="1376807"/>
            <a:ext cx="873125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Accuracy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97761" y="1892172"/>
            <a:ext cx="262255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26695" indent="-22542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226695" algn="l"/>
              </a:tabLst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Robustness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to</a:t>
            </a:r>
            <a:r>
              <a:rPr dirty="0" sz="1600" spc="-2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Variability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83538" y="24422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26361" y="2441194"/>
            <a:ext cx="1623060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Feature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83538" y="295757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26361" y="2953511"/>
            <a:ext cx="197612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End-</a:t>
            </a:r>
            <a:r>
              <a:rPr dirty="0" sz="1600" spc="-20" b="1">
                <a:solidFill>
                  <a:srgbClr val="0D0D0D"/>
                </a:solidFill>
                <a:latin typeface="Segoe UI"/>
                <a:cs typeface="Segoe UI"/>
              </a:rPr>
              <a:t>to-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End</a:t>
            </a:r>
            <a:r>
              <a:rPr dirty="0" sz="1600" spc="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83538" y="346989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26361" y="3465576"/>
            <a:ext cx="991869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Scalability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83538" y="3981958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626361" y="3977894"/>
            <a:ext cx="1948814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Privacy</a:t>
            </a:r>
            <a:r>
              <a:rPr dirty="0" sz="1600" spc="-2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Preservation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83538" y="4494403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626361" y="4490339"/>
            <a:ext cx="205867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Real-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Time</a:t>
            </a:r>
            <a:r>
              <a:rPr dirty="0" sz="1600" spc="-2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Processing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383538" y="5006721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26361" y="5005704"/>
            <a:ext cx="119570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Adaptability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83538" y="551911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626361" y="5517769"/>
            <a:ext cx="246443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Continuous</a:t>
            </a:r>
            <a:r>
              <a:rPr dirty="0" sz="1600" spc="-3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Improvement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 spc="-5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885583"/>
            <a:ext cx="7001509" cy="513626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37935" y="618329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248019</dc:creator>
  <dcterms:created xsi:type="dcterms:W3CDTF">2024-04-05T06:23:04Z</dcterms:created>
  <dcterms:modified xsi:type="dcterms:W3CDTF">2024-04-05T06:23:04Z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2024-04-05T00:00:00Z</vt:filetime>
  </property>
  <property fmtid="{D5CDD505-2E9C-101B-9397-08002B2CF9AE}" pid="5" name="Producer">
    <vt:lpwstr>www.ilovepdf.com</vt:lpwstr>
  </property>
</Properties>
</file>