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70" r:id="rId8"/>
    <p:sldId id="261" r:id="rId9"/>
    <p:sldId id="271" r:id="rId10"/>
    <p:sldId id="262" r:id="rId11"/>
    <p:sldId id="264" r:id="rId12"/>
    <p:sldId id="265" r:id="rId13"/>
    <p:sldId id="266" r:id="rId14"/>
    <p:sldId id="268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366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73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3783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243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0435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4238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836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650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08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989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95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42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97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333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62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813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21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3400" dirty="0"/>
              <a:t>Chatbot di Facebook Messenger per la</a:t>
            </a:r>
            <a:br>
              <a:rPr lang="it-IT" sz="3400" dirty="0"/>
            </a:br>
            <a:r>
              <a:rPr lang="it-IT" sz="3400" dirty="0"/>
              <a:t>risposta a domande frequenti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424320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it-IT" dirty="0" smtClean="0"/>
              <a:t>Laureando: </a:t>
            </a:r>
            <a:r>
              <a:rPr lang="it-IT" dirty="0" smtClean="0">
                <a:solidFill>
                  <a:schemeClr val="accent6"/>
                </a:solidFill>
              </a:rPr>
              <a:t>Mauro Carlin</a:t>
            </a:r>
          </a:p>
          <a:p>
            <a:r>
              <a:rPr lang="it-IT" dirty="0" smtClean="0"/>
              <a:t>Relatore: </a:t>
            </a:r>
            <a:r>
              <a:rPr lang="it-IT" dirty="0" smtClean="0">
                <a:solidFill>
                  <a:schemeClr val="accent6"/>
                </a:solidFill>
              </a:rPr>
              <a:t>Paolo Baldan</a:t>
            </a:r>
          </a:p>
          <a:p>
            <a:r>
              <a:rPr lang="it-IT" dirty="0" smtClean="0"/>
              <a:t>Tutor esterno: </a:t>
            </a:r>
            <a:r>
              <a:rPr lang="it-IT" dirty="0" smtClean="0">
                <a:solidFill>
                  <a:schemeClr val="accent6"/>
                </a:solidFill>
              </a:rPr>
              <a:t>Marco Balcon</a:t>
            </a:r>
            <a:endParaRPr lang="it-IT" dirty="0">
              <a:solidFill>
                <a:schemeClr val="accent6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067" y="634014"/>
            <a:ext cx="1631322" cy="16417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38389" y="1004822"/>
            <a:ext cx="5115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>
                <a:solidFill>
                  <a:srgbClr val="C00000"/>
                </a:solidFill>
                <a:latin typeface="+mj-lt"/>
              </a:rPr>
              <a:t>Università degli Studi di Padova</a:t>
            </a:r>
          </a:p>
          <a:p>
            <a:pPr algn="ctr"/>
            <a:r>
              <a:rPr lang="it-IT" dirty="0">
                <a:solidFill>
                  <a:srgbClr val="C00000"/>
                </a:solidFill>
                <a:latin typeface="+mj-lt"/>
              </a:rPr>
              <a:t>Dipartimento di Matematica "Tullio Levi-Civita"</a:t>
            </a:r>
          </a:p>
          <a:p>
            <a:pPr algn="ctr"/>
            <a:r>
              <a:rPr lang="it-IT" dirty="0">
                <a:solidFill>
                  <a:srgbClr val="C00000"/>
                </a:solidFill>
                <a:latin typeface="+mj-lt"/>
              </a:rPr>
              <a:t>Corso di Laurea in Informatica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50073" y="6359879"/>
            <a:ext cx="1013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dirty="0" smtClean="0">
                <a:latin typeface="Book Antiqua" panose="02040602050305030304" pitchFamily="18" charset="0"/>
              </a:rPr>
              <a:t>1/15</a:t>
            </a:r>
            <a:endParaRPr lang="it-IT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7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24" y="410868"/>
            <a:ext cx="8596668" cy="1320800"/>
          </a:xfrm>
        </p:spPr>
        <p:txBody>
          <a:bodyPr>
            <a:normAutofit/>
          </a:bodyPr>
          <a:lstStyle/>
          <a:p>
            <a:r>
              <a:rPr lang="it-IT" sz="4000" dirty="0" smtClean="0"/>
              <a:t>Soluzione – Implementazione </a:t>
            </a:r>
            <a:endParaRPr lang="it-IT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677334" y="1930400"/>
            <a:ext cx="5189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Integrazione nel software aziendale</a:t>
            </a:r>
            <a:endParaRPr lang="it-IT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1208" y="3482032"/>
            <a:ext cx="4740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 attraverso Chatbot di prova</a:t>
            </a:r>
            <a:endParaRPr lang="it-IT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0496" y="5033664"/>
            <a:ext cx="4839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Pubblicazione nuove funzionalità </a:t>
            </a:r>
            <a:endParaRPr lang="it-IT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931" y="3084886"/>
            <a:ext cx="1255956" cy="12559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796" y="4665383"/>
            <a:ext cx="1198225" cy="1198225"/>
          </a:xfrm>
          <a:prstGeom prst="rect">
            <a:avLst/>
          </a:prstGeom>
        </p:spPr>
      </p:pic>
      <p:cxnSp>
        <p:nvCxnSpPr>
          <p:cNvPr id="11" name="Elbow Connector 10"/>
          <p:cNvCxnSpPr>
            <a:endCxn id="6" idx="1"/>
          </p:cNvCxnSpPr>
          <p:nvPr/>
        </p:nvCxnSpPr>
        <p:spPr>
          <a:xfrm rot="16200000" flipH="1">
            <a:off x="360201" y="2861858"/>
            <a:ext cx="1320798" cy="38121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rot="16200000" flipH="1">
            <a:off x="947121" y="4413489"/>
            <a:ext cx="1320798" cy="38121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507" y="1478832"/>
            <a:ext cx="1364802" cy="136480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1050073" y="6359879"/>
            <a:ext cx="1013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dirty="0" smtClean="0">
                <a:latin typeface="Book Antiqua" panose="02040602050305030304" pitchFamily="18" charset="0"/>
              </a:rPr>
              <a:t>10/15</a:t>
            </a:r>
            <a:endParaRPr lang="it-IT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46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303" y="432158"/>
            <a:ext cx="8596668" cy="1320800"/>
          </a:xfrm>
        </p:spPr>
        <p:txBody>
          <a:bodyPr>
            <a:normAutofit/>
          </a:bodyPr>
          <a:lstStyle/>
          <a:p>
            <a:r>
              <a:rPr lang="it-IT" sz="4000" dirty="0" smtClean="0"/>
              <a:t>Strumenti utilizzati</a:t>
            </a:r>
            <a:endParaRPr lang="it-IT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986" y="1890332"/>
            <a:ext cx="3166586" cy="11428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478" y="3436351"/>
            <a:ext cx="3480001" cy="9659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892" y="5306096"/>
            <a:ext cx="2499866" cy="7158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727" y="529625"/>
            <a:ext cx="3638684" cy="21089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292" y="4402266"/>
            <a:ext cx="2030373" cy="203037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050073" y="6359879"/>
            <a:ext cx="1013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dirty="0" smtClean="0">
                <a:latin typeface="Book Antiqua" panose="02040602050305030304" pitchFamily="18" charset="0"/>
              </a:rPr>
              <a:t>11/15</a:t>
            </a:r>
            <a:endParaRPr lang="it-IT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64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182" y="447039"/>
            <a:ext cx="8596668" cy="1320800"/>
          </a:xfrm>
        </p:spPr>
        <p:txBody>
          <a:bodyPr>
            <a:normAutofit/>
          </a:bodyPr>
          <a:lstStyle/>
          <a:p>
            <a:r>
              <a:rPr lang="it-IT" sz="4000" dirty="0" smtClean="0"/>
              <a:t>Esempi – Meteo Veneto bot</a:t>
            </a:r>
            <a:endParaRPr lang="it-IT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070068" y="5946873"/>
            <a:ext cx="3258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‘‘Che tempo ci sarà domani?’’</a:t>
            </a:r>
            <a:endParaRPr lang="it-IT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64781" y="1677687"/>
            <a:ext cx="4142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‘‘È prevista pioggia questo weekend?’’</a:t>
            </a:r>
            <a:endParaRPr lang="it-IT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050073" y="6359879"/>
            <a:ext cx="1013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dirty="0" smtClean="0">
                <a:latin typeface="Book Antiqua" panose="02040602050305030304" pitchFamily="18" charset="0"/>
              </a:rPr>
              <a:t>12/15</a:t>
            </a:r>
            <a:endParaRPr lang="it-IT" sz="2400" dirty="0">
              <a:latin typeface="Book Antiqua" panose="0204060205030503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275" y="1679676"/>
            <a:ext cx="2585723" cy="41505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138" y="2210792"/>
            <a:ext cx="2592279" cy="414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62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390" y="1390918"/>
            <a:ext cx="2763388" cy="44367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225" y="1837216"/>
            <a:ext cx="2783301" cy="44367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9232" y="1377885"/>
            <a:ext cx="4941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‘‘Che conferenza c’è in Social Media alle 16?’’</a:t>
            </a:r>
            <a:endParaRPr lang="it-IT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90521" y="5904656"/>
            <a:ext cx="3424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‘‘Dove si trova la stanza SEO?’’</a:t>
            </a:r>
            <a:endParaRPr lang="it-IT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050073" y="6359879"/>
            <a:ext cx="1013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dirty="0" smtClean="0">
                <a:latin typeface="Book Antiqua" panose="02040602050305030304" pitchFamily="18" charset="0"/>
              </a:rPr>
              <a:t>13/15</a:t>
            </a:r>
            <a:endParaRPr lang="it-IT" sz="2400" dirty="0">
              <a:latin typeface="Book Antiqua" panose="02040602050305030304" pitchFamily="18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87182" y="44703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4000" dirty="0" smtClean="0"/>
              <a:t>Esempi – Gestore eventi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129089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 smtClean="0"/>
              <a:t>Utilizzo da parte dell’azienda del prodotto</a:t>
            </a:r>
            <a:endParaRPr lang="it-IT" sz="2400" dirty="0" smtClean="0"/>
          </a:p>
          <a:p>
            <a:endParaRPr lang="it-IT" sz="2400" dirty="0"/>
          </a:p>
          <a:p>
            <a:r>
              <a:rPr lang="it-IT" sz="2400" dirty="0" smtClean="0"/>
              <a:t>Conoscenza di nuove tecnologie</a:t>
            </a:r>
          </a:p>
          <a:p>
            <a:endParaRPr lang="it-IT" sz="2400" dirty="0"/>
          </a:p>
          <a:p>
            <a:r>
              <a:rPr lang="it-IT" sz="2400" dirty="0" smtClean="0"/>
              <a:t>Nuove abilità per lavorare in un team</a:t>
            </a:r>
          </a:p>
          <a:p>
            <a:endParaRPr lang="it-IT" sz="2400" dirty="0"/>
          </a:p>
          <a:p>
            <a:r>
              <a:rPr lang="it-IT" sz="2400" dirty="0" smtClean="0"/>
              <a:t>Introduzione al mondo del lavoro</a:t>
            </a:r>
          </a:p>
          <a:p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089" y="2478584"/>
            <a:ext cx="2822751" cy="28227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50073" y="6359879"/>
            <a:ext cx="1013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dirty="0" smtClean="0">
                <a:latin typeface="Book Antiqua" panose="02040602050305030304" pitchFamily="18" charset="0"/>
              </a:rPr>
              <a:t>14/15</a:t>
            </a:r>
            <a:endParaRPr lang="it-IT" sz="2400" dirty="0">
              <a:latin typeface="Book Antiqua" panose="0204060205030503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87182" y="44703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4000" dirty="0" smtClean="0"/>
              <a:t>Considerazioni finali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317042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9464" y="2914919"/>
            <a:ext cx="6573471" cy="832833"/>
          </a:xfrm>
        </p:spPr>
        <p:txBody>
          <a:bodyPr>
            <a:normAutofit/>
          </a:bodyPr>
          <a:lstStyle/>
          <a:p>
            <a:r>
              <a:rPr lang="it-IT" sz="4800" dirty="0" smtClean="0">
                <a:solidFill>
                  <a:schemeClr val="accent6"/>
                </a:solidFill>
              </a:rPr>
              <a:t>Grazie per l’attenzione</a:t>
            </a:r>
            <a:endParaRPr lang="it-IT" sz="48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50073" y="6359879"/>
            <a:ext cx="1013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dirty="0" smtClean="0">
                <a:latin typeface="Book Antiqua" panose="02040602050305030304" pitchFamily="18" charset="0"/>
              </a:rPr>
              <a:t>15/15</a:t>
            </a:r>
            <a:endParaRPr lang="it-IT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71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191" y="419728"/>
            <a:ext cx="8596668" cy="1320800"/>
          </a:xfrm>
        </p:spPr>
        <p:txBody>
          <a:bodyPr>
            <a:normAutofit/>
          </a:bodyPr>
          <a:lstStyle/>
          <a:p>
            <a:r>
              <a:rPr lang="it-IT" sz="4000" dirty="0" smtClean="0"/>
              <a:t>L’azienda: i-</a:t>
            </a:r>
            <a:r>
              <a:rPr lang="it-IT" sz="4000" dirty="0" err="1" smtClean="0"/>
              <a:t>contact</a:t>
            </a:r>
            <a:r>
              <a:rPr lang="it-IT" sz="4000" dirty="0" smtClean="0"/>
              <a:t> s.r.l.</a:t>
            </a:r>
            <a:endParaRPr lang="it-IT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776" y="1484427"/>
            <a:ext cx="4516192" cy="8919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872" y="4389062"/>
            <a:ext cx="2543175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02" y="3083792"/>
            <a:ext cx="2164642" cy="13052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464" y="3060910"/>
            <a:ext cx="2254538" cy="13510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115" y="4389062"/>
            <a:ext cx="2633410" cy="1578074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2205115" y="2356834"/>
            <a:ext cx="2173702" cy="1030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669581" y="2370413"/>
            <a:ext cx="1075336" cy="18409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193815" y="2370413"/>
            <a:ext cx="814998" cy="19566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682722" y="2356834"/>
            <a:ext cx="1850325" cy="10923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050073" y="6359879"/>
            <a:ext cx="1013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dirty="0">
                <a:latin typeface="Book Antiqua" panose="02040602050305030304" pitchFamily="18" charset="0"/>
              </a:rPr>
              <a:t>2/15</a:t>
            </a:r>
            <a:endParaRPr lang="it-IT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37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79921" y="2020814"/>
            <a:ext cx="698034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Chatbot di Facebook Messenger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it-IT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00" y="1659510"/>
            <a:ext cx="1355769" cy="13557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470" y="4055006"/>
            <a:ext cx="1285292" cy="12852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60600" y="3793396"/>
            <a:ext cx="5466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Estensione funzionalità presenti: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540191" y="419728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4000" dirty="0" smtClean="0"/>
              <a:t>Il progetto - 1 </a:t>
            </a:r>
            <a:endParaRPr lang="it-IT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11050073" y="6359879"/>
            <a:ext cx="1013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dirty="0">
                <a:latin typeface="Book Antiqua" panose="02040602050305030304" pitchFamily="18" charset="0"/>
              </a:rPr>
              <a:t>3/15</a:t>
            </a:r>
            <a:endParaRPr lang="it-IT" sz="2400" dirty="0">
              <a:latin typeface="Book Antiqua" panose="02040602050305030304" pitchFamily="18" charset="0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060600" y="4518851"/>
            <a:ext cx="6357631" cy="1314290"/>
          </a:xfrm>
        </p:spPr>
        <p:txBody>
          <a:bodyPr/>
          <a:lstStyle/>
          <a:p>
            <a:r>
              <a:rPr lang="it-IT" sz="2400" dirty="0" smtClean="0"/>
              <a:t>Domande di senso compiuto</a:t>
            </a:r>
          </a:p>
          <a:p>
            <a:r>
              <a:rPr lang="it-IT" sz="2400" dirty="0" smtClean="0"/>
              <a:t>Gestione richieste non coerenti</a:t>
            </a:r>
            <a:endParaRPr lang="it-IT" sz="2400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874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00012" y="1797418"/>
            <a:ext cx="2553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Gestore eventi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0641" y="1797418"/>
            <a:ext cx="3026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Meteo Veneto bot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350" y="2710877"/>
            <a:ext cx="3198668" cy="31986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630" y="2710877"/>
            <a:ext cx="3198668" cy="3198668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540191" y="419728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4000" dirty="0" smtClean="0"/>
              <a:t>Il progetto - 2</a:t>
            </a:r>
            <a:endParaRPr lang="it-IT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11050073" y="6359879"/>
            <a:ext cx="1013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dirty="0">
                <a:latin typeface="Book Antiqua" panose="02040602050305030304" pitchFamily="18" charset="0"/>
              </a:rPr>
              <a:t>4/15</a:t>
            </a:r>
            <a:endParaRPr lang="it-IT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35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956" y="424570"/>
            <a:ext cx="8596668" cy="1320800"/>
          </a:xfrm>
        </p:spPr>
        <p:txBody>
          <a:bodyPr>
            <a:normAutofit/>
          </a:bodyPr>
          <a:lstStyle/>
          <a:p>
            <a:r>
              <a:rPr lang="it-IT" sz="4000" dirty="0" smtClean="0"/>
              <a:t>Soluzione – Analisi di mercato</a:t>
            </a:r>
            <a:endParaRPr lang="it-IT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548956" y="1391245"/>
            <a:ext cx="8118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smtClean="0">
                <a:solidFill>
                  <a:schemeClr val="accent1">
                    <a:lumMod val="50000"/>
                  </a:schemeClr>
                </a:solidFill>
              </a:rPr>
              <a:t>Scelta strumento di Natural Language Processing </a:t>
            </a:r>
            <a:endParaRPr lang="it-IT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5314" y="2545824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Costo</a:t>
            </a:r>
            <a:endParaRPr lang="it-IT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78490" y="5422006"/>
            <a:ext cx="2794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Lingue supportate</a:t>
            </a:r>
            <a:endParaRPr lang="it-IT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29589" y="2545824"/>
            <a:ext cx="2587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Documentazione</a:t>
            </a:r>
            <a:endParaRPr lang="it-IT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552" y="3223668"/>
            <a:ext cx="1647642" cy="16476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693" y="3531309"/>
            <a:ext cx="1655194" cy="165519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793" y="3223668"/>
            <a:ext cx="1563590" cy="156359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1050073" y="6359879"/>
            <a:ext cx="1013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dirty="0">
                <a:latin typeface="Book Antiqua" panose="02040602050305030304" pitchFamily="18" charset="0"/>
              </a:rPr>
              <a:t>5/15</a:t>
            </a:r>
            <a:endParaRPr lang="it-IT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51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9524"/>
            <a:ext cx="4654520" cy="4922792"/>
          </a:xfrm>
        </p:spPr>
        <p:txBody>
          <a:bodyPr>
            <a:normAutofit lnSpcReduction="10000"/>
          </a:bodyPr>
          <a:lstStyle/>
          <a:p>
            <a:r>
              <a:rPr lang="it-IT" sz="2800" dirty="0" smtClean="0"/>
              <a:t>Api.ai</a:t>
            </a:r>
          </a:p>
          <a:p>
            <a:pPr marL="0" indent="0">
              <a:buNone/>
            </a:pPr>
            <a:endParaRPr lang="it-IT" sz="2800" dirty="0" smtClean="0"/>
          </a:p>
          <a:p>
            <a:r>
              <a:rPr lang="it-IT" sz="2800" dirty="0" smtClean="0"/>
              <a:t>Wit.ai</a:t>
            </a:r>
          </a:p>
          <a:p>
            <a:endParaRPr lang="it-IT" sz="2800" dirty="0" smtClean="0"/>
          </a:p>
          <a:p>
            <a:r>
              <a:rPr lang="it-IT" sz="2800" dirty="0" smtClean="0"/>
              <a:t>IBM Watson Conversation</a:t>
            </a:r>
          </a:p>
          <a:p>
            <a:endParaRPr lang="it-IT" sz="2800" dirty="0" smtClean="0"/>
          </a:p>
          <a:p>
            <a:r>
              <a:rPr lang="it-IT" sz="2800" dirty="0" smtClean="0"/>
              <a:t>Microsoft LUIS</a:t>
            </a:r>
          </a:p>
          <a:p>
            <a:endParaRPr lang="it-IT" sz="2800" dirty="0" smtClean="0"/>
          </a:p>
          <a:p>
            <a:r>
              <a:rPr lang="it-IT" sz="2800" dirty="0" smtClean="0"/>
              <a:t>Amazon Lex</a:t>
            </a:r>
            <a:endParaRPr lang="it-IT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177" y="2936382"/>
            <a:ext cx="2102129" cy="21021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050073" y="6359879"/>
            <a:ext cx="1013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dirty="0" smtClean="0">
                <a:latin typeface="Book Antiqua" panose="02040602050305030304" pitchFamily="18" charset="0"/>
              </a:rPr>
              <a:t>6/15</a:t>
            </a:r>
            <a:endParaRPr lang="it-IT" sz="2400" dirty="0">
              <a:latin typeface="Book Antiqua" panose="0204060205030503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54574" y="43720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4000" dirty="0" smtClean="0"/>
              <a:t>Soluzione – Strumenti valutati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11811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191" y="1391012"/>
            <a:ext cx="3569770" cy="1288338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08122" y="2035181"/>
            <a:ext cx="8289571" cy="3778518"/>
          </a:xfrm>
        </p:spPr>
        <p:txBody>
          <a:bodyPr>
            <a:normAutofit lnSpcReduction="10000"/>
          </a:bodyPr>
          <a:lstStyle/>
          <a:p>
            <a:r>
              <a:rPr lang="it-IT" sz="2800" dirty="0"/>
              <a:t>Utilizzo gratuito </a:t>
            </a:r>
            <a:endParaRPr lang="it-IT" sz="2800" dirty="0" smtClean="0"/>
          </a:p>
          <a:p>
            <a:pPr marL="0" indent="0">
              <a:buNone/>
            </a:pPr>
            <a:endParaRPr lang="it-IT" sz="2800" dirty="0" smtClean="0"/>
          </a:p>
          <a:p>
            <a:r>
              <a:rPr lang="it-IT" sz="2800" dirty="0"/>
              <a:t>14 lingue completamente supportate</a:t>
            </a:r>
          </a:p>
          <a:p>
            <a:endParaRPr lang="it-IT" sz="2800" dirty="0" smtClean="0"/>
          </a:p>
          <a:p>
            <a:r>
              <a:rPr lang="it-IT" sz="2800" dirty="0"/>
              <a:t>Documentazione chiara e ricca di esempi</a:t>
            </a:r>
          </a:p>
          <a:p>
            <a:endParaRPr lang="it-IT" sz="2800" dirty="0" smtClean="0"/>
          </a:p>
          <a:p>
            <a:r>
              <a:rPr lang="it-IT" sz="2800" dirty="0"/>
              <a:t>SDK per i principali linguaggi di programmazione</a:t>
            </a:r>
          </a:p>
          <a:p>
            <a:pPr marL="0" indent="0">
              <a:buNone/>
            </a:pPr>
            <a:endParaRPr lang="it-IT" sz="2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1050073" y="6359879"/>
            <a:ext cx="1013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dirty="0" smtClean="0">
                <a:latin typeface="Book Antiqua" panose="02040602050305030304" pitchFamily="18" charset="0"/>
              </a:rPr>
              <a:t>7/15</a:t>
            </a:r>
            <a:endParaRPr lang="it-IT" sz="2400" dirty="0">
              <a:latin typeface="Book Antiqua" panose="02040602050305030304" pitchFamily="18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54574" y="43720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4000" dirty="0" smtClean="0"/>
              <a:t>Soluzione – api.ai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203418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059" y="359930"/>
            <a:ext cx="8596668" cy="1320800"/>
          </a:xfrm>
        </p:spPr>
        <p:txBody>
          <a:bodyPr>
            <a:normAutofit/>
          </a:bodyPr>
          <a:lstStyle/>
          <a:p>
            <a:r>
              <a:rPr lang="it-IT" sz="4000" dirty="0" smtClean="0"/>
              <a:t>Soluzione – Istruzione agent di api.ai </a:t>
            </a:r>
            <a:endParaRPr lang="it-IT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7589379" y="2287606"/>
            <a:ext cx="1306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smtClean="0">
                <a:solidFill>
                  <a:schemeClr val="accent1">
                    <a:lumMod val="50000"/>
                  </a:schemeClr>
                </a:solidFill>
              </a:rPr>
              <a:t>Intenti</a:t>
            </a:r>
            <a:endParaRPr lang="it-IT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93574" y="3468165"/>
            <a:ext cx="1183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smtClean="0">
                <a:solidFill>
                  <a:schemeClr val="accent1">
                    <a:lumMod val="50000"/>
                  </a:schemeClr>
                </a:solidFill>
              </a:rPr>
              <a:t>Entità</a:t>
            </a:r>
            <a:endParaRPr lang="it-IT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26861" y="4648724"/>
            <a:ext cx="1572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smtClean="0">
                <a:solidFill>
                  <a:schemeClr val="accent1">
                    <a:lumMod val="50000"/>
                  </a:schemeClr>
                </a:solidFill>
              </a:rPr>
              <a:t>Contesti</a:t>
            </a:r>
            <a:endParaRPr lang="it-IT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60912"/>
            <a:ext cx="5935264" cy="5329799"/>
          </a:xfrm>
          <a:prstGeom prst="rect">
            <a:avLst/>
          </a:prstGeom>
          <a:ln w="38100" cmpd="dbl">
            <a:solidFill>
              <a:schemeClr val="accent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1050073" y="6359879"/>
            <a:ext cx="1013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dirty="0" smtClean="0">
                <a:latin typeface="Book Antiqua" panose="02040602050305030304" pitchFamily="18" charset="0"/>
              </a:rPr>
              <a:t>8/15</a:t>
            </a:r>
            <a:endParaRPr lang="it-IT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45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74" y="3111251"/>
            <a:ext cx="1201261" cy="120126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1050073" y="6359879"/>
            <a:ext cx="1013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dirty="0" smtClean="0">
                <a:latin typeface="Book Antiqua" panose="02040602050305030304" pitchFamily="18" charset="0"/>
              </a:rPr>
              <a:t>9/15</a:t>
            </a:r>
            <a:endParaRPr lang="it-IT" sz="2400" dirty="0">
              <a:latin typeface="Book Antiqua" panose="02040602050305030304" pitchFamily="18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554574" y="43720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4000" dirty="0" smtClean="0"/>
              <a:t>Soluzione – Costruzione risposta</a:t>
            </a:r>
            <a:endParaRPr lang="it-IT" sz="4000" dirty="0"/>
          </a:p>
        </p:txBody>
      </p:sp>
      <p:sp>
        <p:nvSpPr>
          <p:cNvPr id="32" name="TextBox 31"/>
          <p:cNvSpPr txBox="1"/>
          <p:nvPr/>
        </p:nvSpPr>
        <p:spPr>
          <a:xfrm>
            <a:off x="3482516" y="1938308"/>
            <a:ext cx="1061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Action</a:t>
            </a:r>
            <a:endParaRPr lang="it-IT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07362" y="3058818"/>
            <a:ext cx="1011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Entità</a:t>
            </a:r>
            <a:endParaRPr lang="it-IT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88423" y="423803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3268515" y="4179328"/>
            <a:ext cx="1539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Parametri</a:t>
            </a:r>
            <a:endParaRPr lang="it-IT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310993" y="5299838"/>
            <a:ext cx="1404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Contesto</a:t>
            </a:r>
            <a:endParaRPr lang="it-IT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8" name="Straight Arrow Connector 37"/>
          <p:cNvCxnSpPr>
            <a:endCxn id="32" idx="1"/>
          </p:cNvCxnSpPr>
          <p:nvPr/>
        </p:nvCxnSpPr>
        <p:spPr>
          <a:xfrm flipV="1">
            <a:off x="1909926" y="2169141"/>
            <a:ext cx="1572590" cy="15171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3" idx="1"/>
          </p:cNvCxnSpPr>
          <p:nvPr/>
        </p:nvCxnSpPr>
        <p:spPr>
          <a:xfrm flipV="1">
            <a:off x="1909926" y="3289651"/>
            <a:ext cx="1597436" cy="4645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35" idx="1"/>
          </p:cNvCxnSpPr>
          <p:nvPr/>
        </p:nvCxnSpPr>
        <p:spPr>
          <a:xfrm>
            <a:off x="1909926" y="3815806"/>
            <a:ext cx="1358589" cy="594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36" idx="1"/>
          </p:cNvCxnSpPr>
          <p:nvPr/>
        </p:nvCxnSpPr>
        <p:spPr>
          <a:xfrm>
            <a:off x="1909926" y="3917149"/>
            <a:ext cx="1401067" cy="16135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ight Arrow 57"/>
          <p:cNvSpPr/>
          <p:nvPr/>
        </p:nvSpPr>
        <p:spPr>
          <a:xfrm>
            <a:off x="4988435" y="3520483"/>
            <a:ext cx="935848" cy="55653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TextBox 58"/>
          <p:cNvSpPr txBox="1"/>
          <p:nvPr/>
        </p:nvSpPr>
        <p:spPr>
          <a:xfrm>
            <a:off x="6192021" y="3554196"/>
            <a:ext cx="3506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Risposta del Chatbot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87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581</TotalTime>
  <Words>240</Words>
  <Application>Microsoft Office PowerPoint</Application>
  <PresentationFormat>Widescreen</PresentationFormat>
  <Paragraphs>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Book Antiqua</vt:lpstr>
      <vt:lpstr>Trebuchet MS</vt:lpstr>
      <vt:lpstr>Wingdings 3</vt:lpstr>
      <vt:lpstr>Facet</vt:lpstr>
      <vt:lpstr>Chatbot di Facebook Messenger per la risposta a domande frequenti</vt:lpstr>
      <vt:lpstr>L’azienda: i-contact s.r.l.</vt:lpstr>
      <vt:lpstr>PowerPoint Presentation</vt:lpstr>
      <vt:lpstr>PowerPoint Presentation</vt:lpstr>
      <vt:lpstr>Soluzione – Analisi di mercato</vt:lpstr>
      <vt:lpstr>PowerPoint Presentation</vt:lpstr>
      <vt:lpstr>PowerPoint Presentation</vt:lpstr>
      <vt:lpstr>Soluzione – Istruzione agent di api.ai </vt:lpstr>
      <vt:lpstr>PowerPoint Presentation</vt:lpstr>
      <vt:lpstr>Soluzione – Implementazione </vt:lpstr>
      <vt:lpstr>Strumenti utilizzati</vt:lpstr>
      <vt:lpstr>Esempi – Meteo Veneto bot</vt:lpstr>
      <vt:lpstr>PowerPoint Presentation</vt:lpstr>
      <vt:lpstr>PowerPoint Presentation</vt:lpstr>
      <vt:lpstr>Grazie per l’attenzione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Mauro Carlin</dc:creator>
  <cp:lastModifiedBy>Mauro Carlin</cp:lastModifiedBy>
  <cp:revision>79</cp:revision>
  <dcterms:created xsi:type="dcterms:W3CDTF">2017-09-25T08:32:40Z</dcterms:created>
  <dcterms:modified xsi:type="dcterms:W3CDTF">2017-11-20T14:30:33Z</dcterms:modified>
</cp:coreProperties>
</file>