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2" r:id="rId2"/>
    <p:sldId id="307" r:id="rId3"/>
    <p:sldId id="298" r:id="rId4"/>
    <p:sldId id="293" r:id="rId5"/>
    <p:sldId id="299" r:id="rId6"/>
    <p:sldId id="286" r:id="rId7"/>
    <p:sldId id="305" r:id="rId8"/>
    <p:sldId id="306" r:id="rId9"/>
    <p:sldId id="308" r:id="rId10"/>
    <p:sldId id="300" r:id="rId11"/>
    <p:sldId id="301" r:id="rId12"/>
    <p:sldId id="302" r:id="rId13"/>
    <p:sldId id="303" r:id="rId14"/>
    <p:sldId id="30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言" id="{8B717950-30DE-4CD0-86B0-C7932D41310E}">
          <p14:sldIdLst>
            <p14:sldId id="292"/>
            <p14:sldId id="307"/>
          </p14:sldIdLst>
        </p14:section>
        <p14:section name="理论介绍" id="{0D42170D-09DC-4483-9460-46B4E19C78DD}">
          <p14:sldIdLst>
            <p14:sldId id="298"/>
            <p14:sldId id="293"/>
            <p14:sldId id="299"/>
            <p14:sldId id="286"/>
            <p14:sldId id="305"/>
            <p14:sldId id="306"/>
            <p14:sldId id="308"/>
            <p14:sldId id="300"/>
          </p14:sldIdLst>
        </p14:section>
        <p14:section name="研究分类" id="{A3AD965F-73E0-4B8F-84D7-C86B9CAC2267}">
          <p14:sldIdLst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8D41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206" y="77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大量性：观测数据缺乏卫星遥感观测同样的数据量 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高速性：少量数据可以是高速测量的，仿真数据具有高速性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多样性：潜标、长短期观测设备、随船声纳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价值密度：数据受到信噪比影响价值随距离变化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真实性：测量结果真实，传播损失数据不真实包含混响和噪声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仿真数据满足大量、高速、多样、高价值密度四个特征；</a:t>
            </a:r>
            <a:endParaRPr kumimoji="0" lang="zh-CN" altLang="en-US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>
                <a:sym typeface="+mn-ea"/>
              </a:rPr>
              <a:t>实测数据满足多样性、真实性两个特征。所以当前情况下仿真数据优于实测数据。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8" name="Google Shape;9568;gc78d6e9d98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9" name="Google Shape;9569;gc78d6e9d98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纯粹的数据驱动方法</a:t>
            </a:r>
            <a:r>
              <a:rPr lang="zh-CN"/>
              <a:t>具有</a:t>
            </a:r>
            <a:r>
              <a:t>"</a:t>
            </a:r>
            <a:r>
              <a:rPr lang="zh-CN"/>
              <a:t>单纯</a:t>
            </a:r>
            <a:r>
              <a:t>"性</a:t>
            </a:r>
            <a:r>
              <a:rPr lang="zh-CN"/>
              <a:t>。这里存在一个</a:t>
            </a:r>
            <a:r>
              <a:t>问题，像这样使用纯数据驱动的方法会有很大的弊端。上面的动画中</a:t>
            </a:r>
            <a:r>
              <a:rPr lang="zh-CN"/>
              <a:t>采用</a:t>
            </a:r>
            <a:r>
              <a:t>未知物理过程的实际值（灰线）。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你可以看到，虽然神经网络在实验数据附近准确地模拟了物理过程，但它未能从这个训练数据中概括出来。由于只依赖数据，人们可以说它还没有真正 "理解 "这个科学问题。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0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Google Shape;6197;g78327f1586_217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8" name="Google Shape;6198;g78327f1586_217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DD8198D-65AA-43C7-A7ED-B03DF4CE269C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0B73CB-50A8-4C36-B778-FF69316E0F0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2021/9/30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3E71-776D-4B7D-850B-F0146D3E767F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8AC3-3B8C-4A8B-8E7C-A436C4BA8CD7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950D-B9D4-485B-BA9B-0D6719A647A2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CA23A-A58C-4DC8-B7F2-8F35C7085078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127C-8D5D-4ACE-A33C-9EFFBFF1F0EE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3CF4-9AE8-46C2-A22C-505C1111DC6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86CC-2CAF-405C-A102-84D890D78190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41166-8342-44E9-BAD2-0051ECFA5BC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470B-09F3-45E4-BB52-D46DDC95B15A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D85E-30D6-46AB-A8E2-BF0903B3D2F0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FC66-EDC9-41B7-BE61-431262386517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ECCB-C84D-4166-A041-32885F4027D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780A-C727-4C77-A3B4-DF319C02D7B6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478C2-F058-46BD-B2FE-7E0C12DE2897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29D-95A5-4481-9A6C-5800F74F5B29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0DD137-C9F4-4CE5-BD3B-3ADEBDA0B1B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2021/9/30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13B7-BC69-4EBE-B65A-AC3D00501309}" type="datetime1">
              <a:rPr lang="zh-CN" altLang="en-US" smtClean="0"/>
              <a:t>2021/9/30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2FECCB6-08C2-4E80-995E-D3BAC25BCEA8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b="1">
                <a:solidFill>
                  <a:schemeClr val="tx1"/>
                </a:solidFill>
              </a:rPr>
              <a:t>数据驱动的声场预报</a:t>
            </a: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626745" y="2422525"/>
            <a:ext cx="10949305" cy="235712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基于物理信息网络的声场智能预报研究</a:t>
            </a:r>
          </a:p>
          <a:p>
            <a:r>
              <a:rPr lang="en-US" altLang="zh-CN" sz="3600" dirty="0"/>
              <a:t>		                          </a:t>
            </a:r>
          </a:p>
          <a:p>
            <a:r>
              <a:rPr lang="en-US" altLang="zh-CN" sz="3600" dirty="0"/>
              <a:t>						</a:t>
            </a:r>
            <a:r>
              <a:rPr lang="zh-CN" altLang="en-US" sz="2800" dirty="0">
                <a:solidFill>
                  <a:schemeClr val="tx1"/>
                </a:solidFill>
              </a:rPr>
              <a:t>报告人：徐亮，</a:t>
            </a:r>
            <a:r>
              <a:rPr lang="zh-CN" altLang="en-US" sz="2800" dirty="0">
                <a:solidFill>
                  <a:schemeClr val="tx1"/>
                </a:solidFill>
                <a:sym typeface="+mn-ea"/>
              </a:rPr>
              <a:t>张海刚</a:t>
            </a: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745490"/>
            <a:ext cx="6038850" cy="3390900"/>
          </a:xfrm>
          <a:prstGeom prst="rect">
            <a:avLst/>
          </a:prstGeom>
        </p:spPr>
      </p:pic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4"/>
                </a:solidFill>
                <a:effectLst/>
              </a:rPr>
              <a:t>例：基于抛物方程方法的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数据集</a:t>
            </a:r>
            <a:r>
              <a:rPr lang="zh-CN" altLang="en-US" sz="2800" b="1" dirty="0">
                <a:solidFill>
                  <a:schemeClr val="accent4"/>
                </a:solidFill>
                <a:effectLst/>
              </a:rPr>
              <a:t>生成</a:t>
            </a:r>
          </a:p>
        </p:txBody>
      </p:sp>
      <p:pic>
        <p:nvPicPr>
          <p:cNvPr id="3" name="Picture 2" descr="fig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" y="745490"/>
            <a:ext cx="4855845" cy="3642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/>
              <p:nvPr/>
            </p:nvSpPr>
            <p:spPr>
              <a:xfrm>
                <a:off x="268787" y="4778305"/>
                <a:ext cx="3898265" cy="4241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图为声压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进行了变换：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7" y="4778305"/>
                <a:ext cx="3898265" cy="424180"/>
              </a:xfrm>
              <a:prstGeom prst="rect">
                <a:avLst/>
              </a:prstGeom>
              <a:blipFill>
                <a:blip r:embed="rId5"/>
                <a:stretch>
                  <a:fillRect t="-100000" r="-6875" b="-146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383540" y="5043745"/>
            <a:ext cx="409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RAM</a:t>
            </a:r>
            <a:r>
              <a:rPr lang="zh-CN" altLang="en-US" dirty="0"/>
              <a:t>程序包自带算例，仅进行了上面处理。</a:t>
            </a:r>
            <a:endParaRPr lang="en-US" altLang="zh-CN" dirty="0"/>
          </a:p>
          <a:p>
            <a:r>
              <a:rPr lang="zh-CN" altLang="en-US" dirty="0"/>
              <a:t>密度恒定，衰减系数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771370" y="4584094"/>
            <a:ext cx="6192559" cy="2119630"/>
          </a:xfrm>
          <a:ln w="28575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分为两个数据集：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声压实数部分：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Real-Pre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声压虚数部分：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Image-Pre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对于距离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、深度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、声速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的三维变量数据集如上图所示。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数据集是一个（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R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Z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</a:t>
            </a: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）和复数声压值的映射关系。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F8F0B-3633-472D-8AA5-B0809B9E2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CA91475-99EF-47AF-A6E0-7DD40A6A1D9B}"/>
              </a:ext>
            </a:extLst>
          </p:cNvPr>
          <p:cNvSpPr/>
          <p:nvPr/>
        </p:nvSpPr>
        <p:spPr bwMode="auto">
          <a:xfrm>
            <a:off x="383540" y="4216292"/>
            <a:ext cx="10314052" cy="251460"/>
          </a:xfrm>
          <a:prstGeom prst="rightArrow">
            <a:avLst/>
          </a:prstGeom>
          <a:gradFill flip="none" rotWithShape="1">
            <a:gsLst>
              <a:gs pos="0">
                <a:srgbClr val="B2B2B2">
                  <a:shade val="30000"/>
                  <a:satMod val="115000"/>
                </a:srgbClr>
              </a:gs>
              <a:gs pos="50000">
                <a:srgbClr val="B2B2B2">
                  <a:shade val="67500"/>
                  <a:satMod val="115000"/>
                </a:srgbClr>
              </a:gs>
              <a:gs pos="100000">
                <a:srgbClr val="B2B2B2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A66400-D649-4160-9BA4-C9C746359D3C}"/>
              </a:ext>
            </a:extLst>
          </p:cNvPr>
          <p:cNvSpPr txBox="1"/>
          <p:nvPr/>
        </p:nvSpPr>
        <p:spPr>
          <a:xfrm>
            <a:off x="71020" y="40858"/>
            <a:ext cx="2325951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1.</a:t>
            </a:r>
            <a:r>
              <a:rPr lang="zh-CN" altLang="en-US" sz="2400" b="1" dirty="0">
                <a:solidFill>
                  <a:schemeClr val="tx1"/>
                </a:solidFill>
              </a:rPr>
              <a:t>提取物理规律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77492-A6DB-47E3-9BA6-24F8F9FA8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432CCBDA-3B4F-4611-848F-CBE112FA8D14}"/>
                  </a:ext>
                </a:extLst>
              </p:cNvPr>
              <p:cNvSpPr txBox="1"/>
              <p:nvPr/>
            </p:nvSpPr>
            <p:spPr>
              <a:xfrm>
                <a:off x="1571347" y="808534"/>
                <a:ext cx="3612336" cy="4908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=0</m:t>
                      </m:r>
                    </m:oMath>
                  </m:oMathPara>
                </a14:m>
                <a:endParaRPr lang="en-US" altLang="en-US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432CCBDA-3B4F-4611-848F-CBE112FA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47" y="808534"/>
                <a:ext cx="3612336" cy="49084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3">
            <a:extLst>
              <a:ext uri="{FF2B5EF4-FFF2-40B4-BE49-F238E27FC236}">
                <a16:creationId xmlns:a16="http://schemas.microsoft.com/office/drawing/2014/main" id="{BA007424-F465-4556-B289-7FE8F9684A57}"/>
              </a:ext>
            </a:extLst>
          </p:cNvPr>
          <p:cNvSpPr txBox="1"/>
          <p:nvPr/>
        </p:nvSpPr>
        <p:spPr>
          <a:xfrm>
            <a:off x="187838" y="808534"/>
            <a:ext cx="318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控制方程：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3C32E5F0-EF04-4B0A-8D9B-A497996E9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004" y="808534"/>
            <a:ext cx="3913505" cy="2935605"/>
          </a:xfrm>
          <a:prstGeom prst="rect">
            <a:avLst/>
          </a:prstGeom>
        </p:spPr>
      </p:pic>
      <p:sp>
        <p:nvSpPr>
          <p:cNvPr id="2" name="箭头: 下 1">
            <a:extLst>
              <a:ext uri="{FF2B5EF4-FFF2-40B4-BE49-F238E27FC236}">
                <a16:creationId xmlns:a16="http://schemas.microsoft.com/office/drawing/2014/main" id="{5272D34D-85CB-4310-A331-32109BF3D5EA}"/>
              </a:ext>
            </a:extLst>
          </p:cNvPr>
          <p:cNvSpPr/>
          <p:nvPr/>
        </p:nvSpPr>
        <p:spPr bwMode="auto">
          <a:xfrm>
            <a:off x="5588393" y="879555"/>
            <a:ext cx="574089" cy="5409089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95000"/>
                  <a:lumOff val="5000"/>
                  <a:tint val="66000"/>
                  <a:satMod val="160000"/>
                </a:schemeClr>
              </a:gs>
              <a:gs pos="50000">
                <a:schemeClr val="accent4">
                  <a:lumMod val="95000"/>
                  <a:lumOff val="5000"/>
                  <a:tint val="44500"/>
                  <a:satMod val="160000"/>
                </a:schemeClr>
              </a:gs>
              <a:gs pos="100000">
                <a:schemeClr val="accent4">
                  <a:lumMod val="95000"/>
                  <a:lumOff val="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F260FA27-5CE4-415F-A223-B3FD489776E9}"/>
              </a:ext>
            </a:extLst>
          </p:cNvPr>
          <p:cNvSpPr txBox="1"/>
          <p:nvPr/>
        </p:nvSpPr>
        <p:spPr>
          <a:xfrm>
            <a:off x="6645004" y="4024999"/>
            <a:ext cx="419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数据输入步骤：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采样</a:t>
            </a:r>
            <a:r>
              <a:rPr lang="en-US" altLang="zh-CN" dirty="0"/>
              <a:t>N</a:t>
            </a:r>
            <a:r>
              <a:rPr lang="zh-CN" altLang="en-US" dirty="0"/>
              <a:t>个数据点，获得采样序号</a:t>
            </a:r>
            <a:r>
              <a:rPr lang="en-US" altLang="zh-CN" dirty="0"/>
              <a:t>idx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r[idx], z[idx], pr[idx], z[idx]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0FF12F-1908-47C8-A56C-10C306D4618D}"/>
              </a:ext>
            </a:extLst>
          </p:cNvPr>
          <p:cNvSpPr txBox="1"/>
          <p:nvPr/>
        </p:nvSpPr>
        <p:spPr>
          <a:xfrm>
            <a:off x="71021" y="40858"/>
            <a:ext cx="2627792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声场计算函数化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59E09D-4A3B-464A-B444-BC009C97F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DBEA07-20DB-4953-9D80-9253AF8191FE}"/>
              </a:ext>
            </a:extLst>
          </p:cNvPr>
          <p:cNvSpPr txBox="1"/>
          <p:nvPr/>
        </p:nvSpPr>
        <p:spPr>
          <a:xfrm>
            <a:off x="71020" y="40858"/>
            <a:ext cx="3320250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3.</a:t>
            </a:r>
            <a:r>
              <a:rPr lang="zh-CN" altLang="en-US" sz="2400" b="1" dirty="0"/>
              <a:t>无先验知识参数反演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72CBCE-CF55-4009-B272-DD6C2F213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0"/>
          <p:cNvSpPr txBox="1"/>
          <p:nvPr/>
        </p:nvSpPr>
        <p:spPr>
          <a:xfrm>
            <a:off x="1038860" y="586740"/>
            <a:ext cx="972566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物理信息神经网络参考文献：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>
                <a:solidFill>
                  <a:schemeClr val="accent1"/>
                </a:solidFill>
                <a:effectLst/>
              </a:rPr>
              <a:t>解连续时间</a:t>
            </a:r>
            <a:r>
              <a:rPr lang="en-US" altLang="zh-CN">
                <a:solidFill>
                  <a:schemeClr val="accent1"/>
                </a:solidFill>
                <a:effectLst/>
              </a:rPr>
              <a:t>PDEs</a:t>
            </a:r>
            <a:r>
              <a:rPr lang="zh-CN" altLang="en-US">
                <a:solidFill>
                  <a:schemeClr val="accent1"/>
                </a:solidFill>
                <a:effectLst/>
              </a:rPr>
              <a:t>，建立了框架：</a:t>
            </a:r>
            <a:r>
              <a:rPr lang="en-US" altLang="zh-CN">
                <a:solidFill>
                  <a:schemeClr val="accent1"/>
                </a:solidFill>
                <a:effectLst/>
              </a:rPr>
              <a:t>BSDE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PINN</a:t>
            </a:r>
            <a:r>
              <a:rPr lang="zh-CN" altLang="en-US">
                <a:solidFill>
                  <a:schemeClr val="accent1"/>
                </a:solidFill>
                <a:effectLst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</a:rPr>
              <a:t>HPM</a:t>
            </a:r>
            <a:r>
              <a:rPr lang="zh-CN" altLang="en-US">
                <a:solidFill>
                  <a:schemeClr val="accent1"/>
                </a:solidFill>
                <a:effectLst/>
              </a:rPr>
              <a:t>，研究趋向高维和力学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[1]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Weinan E, Han J, Jentzen A. Deep learning-based numerical methods for high-dimensional parabolic partial differential equations and backward stochastic differential equations[J]. Communications in Mathematics and Statistics, 2017, 5(4): 349-380.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[2]</a:t>
            </a:r>
            <a:r>
              <a:rPr lang="en-US" altLang="zh-CN" b="1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Raissi M, Perdikaris P, Karniadakis G E. Physics-informed neural networks: A deep learning framework for solving forward and inverse problems involving nonlinear partial differential equations[J]. Journal of Computational Physics, 2019, 378: 686-707.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解抛物型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，采用框架：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NNPDE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、</a:t>
            </a:r>
            <a:r>
              <a:rPr lang="en-US" altLang="zh-CN">
                <a:solidFill>
                  <a:schemeClr val="accent1"/>
                </a:solidFill>
                <a:effectLst/>
                <a:sym typeface="+mn-ea"/>
              </a:rPr>
              <a:t>ADCME</a:t>
            </a:r>
            <a:r>
              <a:rPr lang="zh-CN" altLang="en-US">
                <a:solidFill>
                  <a:schemeClr val="accent1"/>
                </a:solidFill>
                <a:effectLst/>
                <a:sym typeface="+mn-ea"/>
              </a:rPr>
              <a:t>，研究趋向流体动力学问题</a:t>
            </a:r>
            <a:endParaRPr lang="en-US" altLang="zh-CN" i="1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[3]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 Cai Z, Chen J, Liu M, et al. Deep least-squares methods: An unsupervised learning-based numerical method for solving elliptic PDEs[J]. Journal of Computational Physics, 2020, 420: 109707.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b="1">
                <a:effectLst/>
                <a:latin typeface="Times New Roman" panose="02020603050405020304" charset="0"/>
                <a:cs typeface="Times New Roman" panose="02020603050405020304" charset="0"/>
              </a:rPr>
              <a:t>[4] 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</a:rPr>
              <a:t>Xu K, Darve E. Physics constrained learning for data-driven inverse modeling from sparse observations[J]. arXiv preprint arXiv:2002.10521, 2020.</a:t>
            </a:r>
            <a:endParaRPr lang="en-US" altLang="en-US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5D80FE-9FC9-4B11-A786-5CD5B86D8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1"/>
          <p:nvPr/>
        </p:nvSpPr>
        <p:spPr>
          <a:xfrm>
            <a:off x="868086" y="243638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US" sz="2400" u="sng" dirty="0"/>
              <a:t>序言</a:t>
            </a:r>
            <a:r>
              <a:rPr lang="zh-CN" altLang="en-GB" sz="2400" dirty="0"/>
              <a:t>：</a:t>
            </a:r>
            <a:r>
              <a:rPr lang="zh-CN" altLang="en-US" sz="2400" dirty="0"/>
              <a:t>数据驱动声场预报的研究方向分类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57"/>
          <p:cNvSpPr txBox="1"/>
          <p:nvPr/>
        </p:nvSpPr>
        <p:spPr>
          <a:xfrm>
            <a:off x="913704" y="5385279"/>
            <a:ext cx="915543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n>
                  <a:noFill/>
                </a:ln>
              </a:rPr>
              <a:t>物理机制：</a:t>
            </a:r>
            <a:r>
              <a:rPr lang="zh-CN" altLang="en-US" dirty="0">
                <a:ln>
                  <a:noFill/>
                </a:ln>
              </a:rPr>
              <a:t>比如，我们需要声压和空间位置</a:t>
            </a:r>
            <a:r>
              <a:rPr lang="zh-CN" altLang="en-US" dirty="0"/>
              <a:t>、密度、介质声速之间的映射关系，这指的是</a:t>
            </a:r>
            <a:r>
              <a:rPr lang="zh-CN" altLang="en-US" dirty="0">
                <a:ln>
                  <a:noFill/>
                </a:ln>
              </a:rPr>
              <a:t>非齐次</a:t>
            </a:r>
            <a:r>
              <a:rPr lang="en-US" altLang="zh-CN" dirty="0">
                <a:ln>
                  <a:noFill/>
                </a:ln>
              </a:rPr>
              <a:t>Helmholtz</a:t>
            </a:r>
            <a:r>
              <a:rPr lang="zh-CN" altLang="en-US" dirty="0">
                <a:ln>
                  <a:noFill/>
                </a:ln>
              </a:rPr>
              <a:t>方程。如果继续增加要素，对于额外要素方程不能准确描述这些量之间的关系。</a:t>
            </a:r>
            <a:endParaRPr lang="zh-CN" altLang="el-GR" dirty="0">
              <a:ln>
                <a:noFill/>
              </a:ln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74077D0-C373-4F3B-9CE3-4F0C1EEC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26914"/>
              </p:ext>
            </p:extLst>
          </p:nvPr>
        </p:nvGraphicFramePr>
        <p:xfrm>
          <a:off x="966970" y="2530136"/>
          <a:ext cx="2709334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3084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3771269"/>
                    </a:ext>
                  </a:extLst>
                </a:gridCol>
              </a:tblGrid>
              <a:tr h="271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未知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正演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99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已知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07375"/>
                  </a:ext>
                </a:extLst>
              </a:tr>
            </a:tbl>
          </a:graphicData>
        </a:graphic>
      </p:graphicFrame>
      <p:sp>
        <p:nvSpPr>
          <p:cNvPr id="11" name="箭头: 右 10">
            <a:extLst>
              <a:ext uri="{FF2B5EF4-FFF2-40B4-BE49-F238E27FC236}">
                <a16:creationId xmlns:a16="http://schemas.microsoft.com/office/drawing/2014/main" id="{6909838E-F3D1-4FE6-AD66-372F60FBCB7F}"/>
              </a:ext>
            </a:extLst>
          </p:cNvPr>
          <p:cNvSpPr/>
          <p:nvPr/>
        </p:nvSpPr>
        <p:spPr bwMode="auto">
          <a:xfrm>
            <a:off x="3994952" y="3123247"/>
            <a:ext cx="1775534" cy="61150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EB20F90-867E-4239-8932-07843A93A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1820"/>
              </p:ext>
            </p:extLst>
          </p:nvPr>
        </p:nvGraphicFramePr>
        <p:xfrm>
          <a:off x="6089134" y="2522977"/>
          <a:ext cx="3640792" cy="1478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20396">
                  <a:extLst>
                    <a:ext uri="{9D8B030D-6E8A-4147-A177-3AD203B41FA5}">
                      <a16:colId xmlns:a16="http://schemas.microsoft.com/office/drawing/2014/main" val="3854988321"/>
                    </a:ext>
                  </a:extLst>
                </a:gridCol>
                <a:gridCol w="1820396">
                  <a:extLst>
                    <a:ext uri="{9D8B030D-6E8A-4147-A177-3AD203B41FA5}">
                      <a16:colId xmlns:a16="http://schemas.microsoft.com/office/drawing/2014/main" val="1973662705"/>
                    </a:ext>
                  </a:extLst>
                </a:gridCol>
              </a:tblGrid>
              <a:tr h="271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发现物理规律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声场函数化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仿真数据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9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无先验知识反演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仿真</a:t>
                      </a:r>
                      <a:r>
                        <a:rPr lang="en-US" altLang="zh-CN" dirty="0"/>
                        <a:t>+</a:t>
                      </a:r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30935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6F3F6D-EE5E-494C-83F1-49F573C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15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2" name="Google Shape;9572;p134"/>
          <p:cNvSpPr txBox="1"/>
          <p:nvPr/>
        </p:nvSpPr>
        <p:spPr>
          <a:xfrm>
            <a:off x="1192965" y="204390"/>
            <a:ext cx="9804800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46050" lvl="0" indent="0" algn="ctr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zh-CN" altLang="en-GB" sz="2400" u="sng" dirty="0"/>
              <a:t>新技术</a:t>
            </a:r>
            <a:r>
              <a:rPr lang="zh-CN" altLang="en-GB" sz="2400" dirty="0"/>
              <a:t>：大数据和深度学习技术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1471930" y="4403170"/>
            <a:ext cx="8764023" cy="2119630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人工智能驱动需要大数据，可以总结为5V：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Volume大量，Velocity高速，Variety多样，Value价值密度和Veracity真实性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神经网络：</a:t>
            </a:r>
            <a:r>
              <a:rPr lang="en-US" altLang="zh-CN" sz="1800" b="1" i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neural networks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lang="zh-CN" altLang="en-US" sz="1800" b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物理信息神经网络：</a:t>
            </a:r>
            <a:r>
              <a:rPr lang="en-US" altLang="zh-CN" sz="1800" b="1" i="1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endParaRPr kumimoji="0" lang="zh-CN" altLang="en-US" sz="1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特点：物理信息神经网络可以从少量、含噪声数据中学习出权重。</a:t>
            </a:r>
          </a:p>
        </p:txBody>
      </p:sp>
      <p:pic>
        <p:nvPicPr>
          <p:cNvPr id="4" name="Picture 3" descr="无标题绘图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930" y="1252220"/>
            <a:ext cx="8315325" cy="271462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9840D9-3B8A-4C38-92FD-274D942B988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86540" y="6131167"/>
            <a:ext cx="731600" cy="5248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chemeClr val="accent4"/>
                </a:solidFill>
                <a:effectLst/>
              </a:rPr>
              <a:t>神经网络是</a:t>
            </a:r>
            <a:r>
              <a:rPr lang="zh-CN" altLang="en-US" sz="2400" b="1" dirty="0">
                <a:solidFill>
                  <a:srgbClr val="FF0000"/>
                </a:solidFill>
                <a:effectLst/>
              </a:rPr>
              <a:t>函数近似</a:t>
            </a:r>
            <a:r>
              <a:rPr lang="zh-CN" altLang="en-US" sz="2400" b="1" dirty="0">
                <a:solidFill>
                  <a:schemeClr val="accent4"/>
                </a:solidFill>
                <a:effectLst/>
              </a:rPr>
              <a:t>，不是预测</a:t>
            </a:r>
          </a:p>
        </p:txBody>
      </p:sp>
      <p:sp>
        <p:nvSpPr>
          <p:cNvPr id="2" name="Google Shape;9572;p134"/>
          <p:cNvSpPr txBox="1"/>
          <p:nvPr/>
        </p:nvSpPr>
        <p:spPr>
          <a:xfrm>
            <a:off x="1192965" y="4679870"/>
            <a:ext cx="9804800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indent="0" algn="l" rtl="0" fontAlgn="auto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sz="2000">
                <a:solidFill>
                  <a:schemeClr val="accent1"/>
                </a:solidFill>
                <a:effectLst/>
                <a:sym typeface="+mn-ea"/>
              </a:rPr>
              <a:t>物理信息神经网络：一个求解非线性偏微分方程和其逆问题的神经网络框架</a:t>
            </a:r>
            <a:endParaRPr lang="zh-CN" altLang="en-US" sz="2000">
              <a:solidFill>
                <a:schemeClr val="accent1"/>
              </a:solidFill>
              <a:effectLst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[1]</a:t>
            </a:r>
            <a:r>
              <a:rPr lang="en-US" altLang="zh-CN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b="1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Physics-informed neural networks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: A deep learning framework for solving forward and inverse problems involving nonlinear partial differential equations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M Raissi, P Perdikaris, GE Karniadakis</a:t>
            </a:r>
            <a:r>
              <a:rPr lang="en-US" altLang="en-US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600" i="1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Journal of Computational Physics 378, 686-707</a:t>
            </a:r>
          </a:p>
        </p:txBody>
      </p:sp>
      <p:pic>
        <p:nvPicPr>
          <p:cNvPr id="3" name="Picture 2" descr="n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60" y="745490"/>
            <a:ext cx="5890260" cy="1982470"/>
          </a:xfrm>
          <a:prstGeom prst="rect">
            <a:avLst/>
          </a:prstGeom>
        </p:spPr>
      </p:pic>
      <p:pic>
        <p:nvPicPr>
          <p:cNvPr id="4" name="Picture 3" descr="pin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2964180"/>
            <a:ext cx="5890260" cy="1986280"/>
          </a:xfrm>
          <a:prstGeom prst="rect">
            <a:avLst/>
          </a:prstGeom>
        </p:spPr>
      </p:pic>
      <p:sp>
        <p:nvSpPr>
          <p:cNvPr id="5" name="TextBox 57"/>
          <p:cNvSpPr txBox="1"/>
          <p:nvPr/>
        </p:nvSpPr>
        <p:spPr>
          <a:xfrm>
            <a:off x="7740015" y="1552575"/>
            <a:ext cx="184213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</a:p>
        </p:txBody>
      </p:sp>
      <p:sp>
        <p:nvSpPr>
          <p:cNvPr id="6" name="TextBox 57"/>
          <p:cNvSpPr txBox="1"/>
          <p:nvPr/>
        </p:nvSpPr>
        <p:spPr>
          <a:xfrm>
            <a:off x="7740015" y="3773170"/>
            <a:ext cx="2925445" cy="368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l-GR" dirty="0">
                <a:ln>
                  <a:noFill/>
                </a:ln>
              </a:rPr>
              <a:t>数据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神经网络</a:t>
            </a:r>
            <a:r>
              <a:rPr lang="en-US" altLang="zh-CN" dirty="0">
                <a:ln>
                  <a:noFill/>
                </a:ln>
              </a:rPr>
              <a:t>+</a:t>
            </a:r>
            <a:r>
              <a:rPr lang="zh-CN" altLang="en-US" dirty="0">
                <a:ln>
                  <a:noFill/>
                </a:ln>
              </a:rPr>
              <a:t>物理规律</a:t>
            </a:r>
          </a:p>
        </p:txBody>
      </p:sp>
      <p:cxnSp>
        <p:nvCxnSpPr>
          <p:cNvPr id="7" name="Straight Arrow Connector 6"/>
          <p:cNvCxnSpPr>
            <a:stCxn id="3" idx="3"/>
            <a:endCxn id="5" idx="1"/>
          </p:cNvCxnSpPr>
          <p:nvPr/>
        </p:nvCxnSpPr>
        <p:spPr>
          <a:xfrm>
            <a:off x="7449820" y="1736725"/>
            <a:ext cx="29019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7449820" y="3957320"/>
            <a:ext cx="29019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37EB09-4BAD-4863-8C7C-69DD14C8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无标题绘图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745490"/>
            <a:ext cx="7235825" cy="5242560"/>
          </a:xfrm>
          <a:prstGeom prst="rect">
            <a:avLst/>
          </a:prstGeom>
        </p:spPr>
      </p:pic>
      <p:sp>
        <p:nvSpPr>
          <p:cNvPr id="9571" name="Google Shape;9571;p134"/>
          <p:cNvSpPr txBox="1"/>
          <p:nvPr/>
        </p:nvSpPr>
        <p:spPr>
          <a:xfrm>
            <a:off x="1972000" y="72665"/>
            <a:ext cx="82480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4"/>
                </a:solidFill>
                <a:effectLst/>
              </a:rPr>
              <a:t>物理信息神经网络设置了</a:t>
            </a:r>
            <a:r>
              <a:rPr lang="zh-CN" altLang="en-US" sz="2800" b="1" dirty="0">
                <a:solidFill>
                  <a:srgbClr val="FF0000"/>
                </a:solidFill>
                <a:effectLst/>
              </a:rPr>
              <a:t>共享参数</a:t>
            </a:r>
            <a:r>
              <a:rPr lang="zh-CN" altLang="en-US" sz="2800" b="1" dirty="0">
                <a:solidFill>
                  <a:schemeClr val="accent4"/>
                </a:solidFill>
                <a:effectLst/>
              </a:rPr>
              <a:t>的两个网络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29690" y="3644013"/>
                <a:ext cx="3732579" cy="2839337"/>
              </a:xfrm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损失函数</a:t>
                </a:r>
                <a:r>
                  <a:rPr kumimoji="0" lang="en-US" altLang="zh-CN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Loss</a:t>
                </a:r>
                <a:r>
                  <a:rPr kumimoji="0" lang="zh-CN" altLang="en-US" sz="1800" b="0" i="0" u="none" strike="noStrike" kern="1200" cap="none" spc="0" normalizeH="0" baseline="0" noProof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+mn-ea"/>
                  </a:rPr>
                  <a:t>：</a:t>
                </a: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𝑀𝑆𝐸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𝑀𝑆𝐸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1" u="none" strike="noStrike" kern="1200" cap="none" spc="0" normalizeH="0" baseline="0" noProof="1">
                  <a:solidFill>
                    <a:schemeClr val="tx1"/>
                  </a:solidFill>
                  <a:latin typeface="DejaVu Math TeX Gyre" panose="02000503000000000000" charset="0"/>
                  <a:ea typeface="+mn-ea"/>
                  <a:cs typeface="DejaVu Math TeX Gyre" panose="02000503000000000000" charset="0"/>
                  <a:sym typeface="+mn-ea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:endParaRPr kumimoji="0" lang="en-US" altLang="en-US" sz="1800" b="0" i="0" u="none" strike="noStrike" kern="1200" cap="none" spc="0" normalizeH="0" baseline="0" noProof="1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</mc:Choice>
        <mc:Fallback xmlns="">
          <p:sp>
            <p:nvSpPr>
              <p:cNvPr id="26" name="Content Placeholder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29690" y="3644013"/>
                <a:ext cx="3732579" cy="2839337"/>
              </a:xfr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199123-3F67-4F98-AE01-0CAA42A1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𝑥𝑥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𝑦𝑦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=0</m:t>
                      </m:r>
                    </m:oMath>
                  </m:oMathPara>
                </a14:m>
                <a:endParaRPr lang="en-US" altLang="en-US" sz="240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Text Box 2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192" y="1854771"/>
                <a:ext cx="3352165" cy="520700"/>
              </a:xfrm>
              <a:prstGeom prst="rect">
                <a:avLst/>
              </a:prstGeom>
              <a:blipFill rotWithShape="true">
                <a:blip r:embed="rId3"/>
                <a:stretch>
                  <a:fillRect l="-17" t="-110" r="-153" b="1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/>
          <p:cNvSpPr txBox="1"/>
          <p:nvPr/>
        </p:nvSpPr>
        <p:spPr>
          <a:xfrm>
            <a:off x="560705" y="1394460"/>
            <a:ext cx="318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物理信息神经网络</a:t>
            </a:r>
          </a:p>
        </p:txBody>
      </p:sp>
      <p:sp>
        <p:nvSpPr>
          <p:cNvPr id="5" name="Left Arrow 4"/>
          <p:cNvSpPr/>
          <p:nvPr/>
        </p:nvSpPr>
        <p:spPr>
          <a:xfrm>
            <a:off x="389255" y="553085"/>
            <a:ext cx="3394075" cy="660400"/>
          </a:xfrm>
          <a:prstGeom prst="lef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1540" y="687070"/>
            <a:ext cx="2983865" cy="34925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241540" y="26035"/>
            <a:ext cx="3003550" cy="6140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65" y="170180"/>
            <a:ext cx="2983865" cy="34734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945890" y="149225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数据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3945890" y="687070"/>
            <a:ext cx="3121660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物理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/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 typeface="Arial" panose="0208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𝑝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DejaVu Math TeX Gyre" panose="02000503000000000000" charset="0"/>
                          <a:sym typeface="+mn-ea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|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𝑓</m:t>
                          </m:r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𝑓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𝑖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DejaVu Math TeX Gyre" panose="02000503000000000000" charset="0"/>
                              <a:sym typeface="+mn-ea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DejaVu Math TeX Gyre" panose="02000503000000000000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 Box 10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389255" y="5227320"/>
                <a:ext cx="5829935" cy="1135380"/>
              </a:xfrm>
              <a:prstGeom prst="rect">
                <a:avLst/>
              </a:prstGeom>
              <a:blipFill rotWithShape="true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rcRect l="4026" t="2909" r="21728" b="4073"/>
          <a:stretch>
            <a:fillRect/>
          </a:stretch>
        </p:blipFill>
        <p:spPr>
          <a:xfrm>
            <a:off x="389255" y="2534920"/>
            <a:ext cx="6182360" cy="269240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6906895" y="4291330"/>
            <a:ext cx="41922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声源位于原点，对于非声源点处声场满足</a:t>
            </a:r>
            <a:r>
              <a:rPr lang="zh-CN" altLang="en-US" dirty="0">
                <a:solidFill>
                  <a:srgbClr val="FF0000"/>
                </a:solidFill>
              </a:rPr>
              <a:t>非齐次</a:t>
            </a:r>
            <a:r>
              <a:rPr lang="en-US" altLang="zh-CN" dirty="0">
                <a:solidFill>
                  <a:srgbClr val="FF0000"/>
                </a:solidFill>
              </a:rPr>
              <a:t>Helmholtz</a:t>
            </a:r>
            <a:r>
              <a:rPr lang="zh-CN" altLang="en-US" dirty="0"/>
              <a:t>方程。</a:t>
            </a:r>
          </a:p>
          <a:p>
            <a:endParaRPr lang="zh-CN" altLang="en-US" dirty="0"/>
          </a:p>
          <a:p>
            <a:r>
              <a:rPr lang="zh-CN" altLang="en-US" dirty="0"/>
              <a:t>对边界和内部点进行如图所示采样。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580" y="1213485"/>
            <a:ext cx="3913505" cy="293560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E453D3-1E24-4AE2-B18F-6BED83D39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10" y="285115"/>
            <a:ext cx="7315200" cy="2743200"/>
          </a:xfrm>
          <a:prstGeom prst="rect">
            <a:avLst/>
          </a:prstGeom>
        </p:spPr>
      </p:pic>
      <p:pic>
        <p:nvPicPr>
          <p:cNvPr id="13" name="Picture 12" descr="fig3-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0" y="285115"/>
            <a:ext cx="3657600" cy="2743200"/>
          </a:xfrm>
          <a:prstGeom prst="rect">
            <a:avLst/>
          </a:prstGeom>
        </p:spPr>
      </p:pic>
      <p:sp>
        <p:nvSpPr>
          <p:cNvPr id="15" name="TextBox 57"/>
          <p:cNvSpPr txBox="1"/>
          <p:nvPr/>
        </p:nvSpPr>
        <p:spPr>
          <a:xfrm>
            <a:off x="5580302" y="2970558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声压传播损失的精确解和网络预测结果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单位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dB</a:t>
            </a:r>
            <a:endParaRPr lang="zh-CN" altLang="el-G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57"/>
          <p:cNvSpPr txBox="1"/>
          <p:nvPr/>
        </p:nvSpPr>
        <p:spPr>
          <a:xfrm>
            <a:off x="547666" y="3028315"/>
            <a:ext cx="3627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</a:rPr>
              <a:t>处声压传播损失逐点误差比较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691380" y="1551305"/>
            <a:ext cx="23876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8348980" y="1564005"/>
            <a:ext cx="23876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26" name="Picture 25" descr="fig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740" y="3945890"/>
            <a:ext cx="5349240" cy="2193925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8187055" y="4788559"/>
            <a:ext cx="1153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声压实部</a:t>
            </a:r>
            <a:endParaRPr lang="en-US" altLang="en-US"/>
          </a:p>
          <a:p>
            <a:r>
              <a:rPr lang="zh-CN" altLang="en-US"/>
              <a:t>声压虚部</a:t>
            </a:r>
          </a:p>
        </p:txBody>
      </p:sp>
      <p:sp>
        <p:nvSpPr>
          <p:cNvPr id="28" name="TextBox 57"/>
          <p:cNvSpPr txBox="1"/>
          <p:nvPr/>
        </p:nvSpPr>
        <p:spPr>
          <a:xfrm>
            <a:off x="3794688" y="6122357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chemeClr val="accent1">
                    <a:lumMod val="50000"/>
                  </a:schemeClr>
                </a:solidFill>
              </a:rPr>
              <a:t>采用同一个网络训练声压实部和声压虚部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7C428F-1CB2-461E-A509-3854588FF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57"/>
          <p:cNvSpPr txBox="1"/>
          <p:nvPr/>
        </p:nvSpPr>
        <p:spPr>
          <a:xfrm>
            <a:off x="3958430" y="2817735"/>
            <a:ext cx="397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声压实部的精确解和网络预测结果</a:t>
            </a:r>
          </a:p>
        </p:txBody>
      </p:sp>
      <p:pic>
        <p:nvPicPr>
          <p:cNvPr id="2" name="Picture 0" descr="fig3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915" y="409180"/>
            <a:ext cx="6228080" cy="233553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310730" y="1594090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traight Connector 19"/>
          <p:cNvCxnSpPr/>
          <p:nvPr/>
        </p:nvCxnSpPr>
        <p:spPr>
          <a:xfrm>
            <a:off x="6422230" y="1581390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pic>
        <p:nvPicPr>
          <p:cNvPr id="7" name="Picture 6" descr="fig3-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915" y="3580636"/>
            <a:ext cx="5457825" cy="2046605"/>
          </a:xfrm>
          <a:prstGeom prst="rect">
            <a:avLst/>
          </a:prstGeom>
        </p:spPr>
      </p:pic>
      <p:sp>
        <p:nvSpPr>
          <p:cNvPr id="8" name="TextBox 57"/>
          <p:cNvSpPr txBox="1"/>
          <p:nvPr/>
        </p:nvSpPr>
        <p:spPr>
          <a:xfrm>
            <a:off x="3581400" y="5937627"/>
            <a:ext cx="433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y=5m</a:t>
            </a:r>
            <a:r>
              <a:rPr lang="zh-CN" altLang="el-GR" dirty="0">
                <a:solidFill>
                  <a:schemeClr val="accent1">
                    <a:lumMod val="50000"/>
                  </a:schemeClr>
                </a:solidFill>
              </a:rPr>
              <a:t>复数声压的精确解和网络预测结果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569B4-0100-423F-9C2B-6CB480FC0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57"/>
          <p:cNvSpPr txBox="1"/>
          <p:nvPr/>
        </p:nvSpPr>
        <p:spPr>
          <a:xfrm>
            <a:off x="3536531" y="6111723"/>
            <a:ext cx="426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l-GR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声压虚部的精确解和网络预测结果</a:t>
            </a:r>
            <a:endParaRPr lang="zh-C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 descr="fig3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726" y="3698122"/>
            <a:ext cx="6228080" cy="233553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105741" y="434276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" name="Straight Connector 4"/>
          <p:cNvCxnSpPr/>
          <p:nvPr/>
        </p:nvCxnSpPr>
        <p:spPr>
          <a:xfrm>
            <a:off x="3006941" y="4342765"/>
            <a:ext cx="20320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fig3-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148" y="234609"/>
            <a:ext cx="6517658" cy="2444786"/>
          </a:xfrm>
          <a:prstGeom prst="rect">
            <a:avLst/>
          </a:prstGeom>
        </p:spPr>
      </p:pic>
      <p:sp>
        <p:nvSpPr>
          <p:cNvPr id="10" name="TextBox 57"/>
          <p:cNvSpPr txBox="1"/>
          <p:nvPr/>
        </p:nvSpPr>
        <p:spPr>
          <a:xfrm>
            <a:off x="676127" y="2903104"/>
            <a:ext cx="1085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复数声压预测与理论值之间的逐点误差：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(a)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实数部分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;(b)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虚数部分。误差在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1e-3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量级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在近声源点由于声源奇异性误差较高，局部点精度可以达到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1e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-6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sym typeface="+mn-ea"/>
              </a:rPr>
              <a:t>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569B4-0100-423F-9C2B-6CB480FC0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7493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宋体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927</Words>
  <Application>Microsoft Office PowerPoint</Application>
  <PresentationFormat>宽屏</PresentationFormat>
  <Paragraphs>105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DejaVu Math TeX Gyre</vt:lpstr>
      <vt:lpstr>宋体</vt:lpstr>
      <vt:lpstr>Arial</vt:lpstr>
      <vt:lpstr>Calibri</vt:lpstr>
      <vt:lpstr>Cambria Math</vt:lpstr>
      <vt:lpstr>Times New Roman</vt:lpstr>
      <vt:lpstr>Wingdings</vt:lpstr>
      <vt:lpstr>Blue Waves</vt:lpstr>
      <vt:lpstr>数据驱动的声场预报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数据驱动的声场预报</dc:title>
  <dc:creator>xliang</dc:creator>
  <cp:lastModifiedBy>徐 亮</cp:lastModifiedBy>
  <cp:revision>93</cp:revision>
  <dcterms:created xsi:type="dcterms:W3CDTF">2021-09-16T11:01:01Z</dcterms:created>
  <dcterms:modified xsi:type="dcterms:W3CDTF">2021-09-30T02:00:01Z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