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92" r:id="rId3"/>
    <p:sldId id="282" r:id="rId5"/>
    <p:sldId id="297" r:id="rId6"/>
    <p:sldId id="298" r:id="rId7"/>
    <p:sldId id="293" r:id="rId8"/>
    <p:sldId id="299" r:id="rId9"/>
    <p:sldId id="286" r:id="rId10"/>
    <p:sldId id="305" r:id="rId11"/>
    <p:sldId id="306" r:id="rId12"/>
    <p:sldId id="300" r:id="rId13"/>
    <p:sldId id="301" r:id="rId14"/>
    <p:sldId id="302" r:id="rId15"/>
    <p:sldId id="303" r:id="rId16"/>
    <p:sldId id="30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67" name="Shape 9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8" name="Google Shape;9568;gc78d6e9d98_5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9" name="Google Shape;9569;gc78d6e9d98_5_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大量性：观测数据缺乏卫星遥感观测同样的数据量 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高速性：少量数据可以是高速测量的，仿真数据具有高速性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多样性：潜标、长短期观测设备、随船声纳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价值密度：数据受到信噪比影响价值随距离变化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真实性：测量结果真实，传播损失数据不真实包含混响和噪声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仿真数据满足大量、高速、多样、高价值密度四个特征；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实测数据满足多样性、真实性两个特征。所以当前情况下仿真数据优于实测数据。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67" name="Shape 9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8" name="Google Shape;9568;gc78d6e9d98_5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9" name="Google Shape;9569;gc78d6e9d98_5_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纯粹的数据驱动方法</a:t>
            </a:r>
            <a:r>
              <a:rPr lang="zh-CN"/>
              <a:t>具有</a:t>
            </a:r>
            <a:r>
              <a:t>"</a:t>
            </a:r>
            <a:r>
              <a:rPr lang="zh-CN"/>
              <a:t>单纯</a:t>
            </a:r>
            <a:r>
              <a:t>"性</a:t>
            </a:r>
            <a:r>
              <a:rPr lang="zh-CN"/>
              <a:t>。这里存在一个</a:t>
            </a:r>
            <a:r>
              <a:t>问题，像这样使用纯数据驱动的方法会有很大的弊端。上面的动画中</a:t>
            </a:r>
            <a:r>
              <a:rPr lang="zh-CN"/>
              <a:t>采用</a:t>
            </a:r>
            <a:r>
              <a:t>未知物理过程的实际值（灰线）。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你可以看到，虽然神经网络在实验数据附近准确地模拟了物理过程，但它未能从这个训练数据中概括出来。由于只依赖数据，人们可以说它还没有真正 "理解 "这个科学问题。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true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true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true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.GIF"/><Relationship Id="rId1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8.png"/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p>
            <a:r>
              <a:rPr lang="zh-CN" altLang="en-US" sz="4000" b="1">
                <a:solidFill>
                  <a:schemeClr val="tx1"/>
                </a:solidFill>
              </a:rPr>
              <a:t>数据驱动的声场预报</a:t>
            </a:r>
            <a:endParaRPr lang="zh-CN" altLang="en-US" sz="4000" b="1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true" noChangeArrowheads="true"/>
          </p:cNvSpPr>
          <p:nvPr>
            <p:ph type="subTitle" idx="1"/>
          </p:nvPr>
        </p:nvSpPr>
        <p:spPr>
          <a:xfrm>
            <a:off x="626745" y="2422525"/>
            <a:ext cx="10949305" cy="23571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</a:rPr>
              <a:t>基于物理信息网络的声场智能预报研究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en-US" altLang="zh-CN" sz="3600"/>
              <a:t>		                          </a:t>
            </a:r>
            <a:endParaRPr lang="en-US" altLang="zh-CN" sz="3600"/>
          </a:p>
          <a:p>
            <a:r>
              <a:rPr lang="en-US" altLang="zh-CN" sz="3600"/>
              <a:t>						</a:t>
            </a:r>
            <a:r>
              <a:rPr lang="zh-CN" altLang="en-US" sz="2800">
                <a:solidFill>
                  <a:schemeClr val="tx1"/>
                </a:solidFill>
              </a:rPr>
              <a:t>报告人：徐亮，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张海刚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*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848225" y="745490"/>
            <a:ext cx="6038850" cy="3390900"/>
          </a:xfrm>
          <a:prstGeom prst="rect">
            <a:avLst/>
          </a:prstGeom>
        </p:spPr>
      </p:pic>
      <p:sp>
        <p:nvSpPr>
          <p:cNvPr id="9571" name="Google Shape;9571;p134"/>
          <p:cNvSpPr txBox="true"/>
          <p:nvPr/>
        </p:nvSpPr>
        <p:spPr>
          <a:xfrm>
            <a:off x="1972000" y="72665"/>
            <a:ext cx="82480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4"/>
                </a:solidFill>
                <a:effectLst/>
              </a:rPr>
              <a:t>基于抛物方程方法的数据集生成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 descr="fig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745490"/>
            <a:ext cx="4855845" cy="3642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true"/>
              <p:nvPr/>
            </p:nvSpPr>
            <p:spPr>
              <a:xfrm>
                <a:off x="446342" y="4316666"/>
                <a:ext cx="3898265" cy="4241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图为声压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,进行了变换：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 Box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6342" y="4316666"/>
                <a:ext cx="3898265" cy="424180"/>
              </a:xfrm>
              <a:prstGeom prst="rect">
                <a:avLst/>
              </a:prstGeom>
              <a:blipFill rotWithShape="true">
                <a:blip r:embed="rId3"/>
                <a:stretch>
                  <a:fillRect l="-15" t="-135" r="15" b="1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true"/>
          <p:nvPr/>
        </p:nvSpPr>
        <p:spPr>
          <a:xfrm>
            <a:off x="383540" y="4999355"/>
            <a:ext cx="4098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提取抛物方程进行换算去掉几何衰减后的复数声压数据作为数据集。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仿真结果为</a:t>
            </a:r>
            <a:r>
              <a:rPr lang="en-US" altLang="zh-CN"/>
              <a:t>RAM</a:t>
            </a:r>
            <a:r>
              <a:rPr lang="zh-CN" altLang="en-US"/>
              <a:t>程序自带算例。</a:t>
            </a:r>
            <a:endParaRPr lang="zh-CN" altLang="en-US"/>
          </a:p>
        </p:txBody>
      </p:sp>
      <p:sp>
        <p:nvSpPr>
          <p:cNvPr id="13" name="Content Placeholder 12"/>
          <p:cNvSpPr>
            <a:spLocks noGrp="true"/>
          </p:cNvSpPr>
          <p:nvPr>
            <p:ph sz="half" idx="2"/>
          </p:nvPr>
        </p:nvSpPr>
        <p:spPr>
          <a:xfrm>
            <a:off x="4683125" y="4253865"/>
            <a:ext cx="6602095" cy="2119630"/>
          </a:xfr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分为两个数据集：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声压实数部分：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Real-Pre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声压虚数部分：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Image-Pre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对于距离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、深度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Z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、声速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的三维变量数据集如上图所示。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数据集是一个（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Z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）和复数声压值的映射关系。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true"/>
          <p:nvPr/>
        </p:nvSpPr>
        <p:spPr>
          <a:xfrm>
            <a:off x="1038860" y="586740"/>
            <a:ext cx="972566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物理信息神经网络参考文献：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/>
              </a:rPr>
              <a:t>解连续时间</a:t>
            </a:r>
            <a:r>
              <a:rPr lang="en-US" altLang="zh-CN">
                <a:solidFill>
                  <a:schemeClr val="accent1"/>
                </a:solidFill>
                <a:effectLst/>
              </a:rPr>
              <a:t>PDEs</a:t>
            </a:r>
            <a:r>
              <a:rPr lang="zh-CN" altLang="en-US">
                <a:solidFill>
                  <a:schemeClr val="accent1"/>
                </a:solidFill>
                <a:effectLst/>
              </a:rPr>
              <a:t>，建立了框架：</a:t>
            </a:r>
            <a:r>
              <a:rPr lang="en-US" altLang="zh-CN">
                <a:solidFill>
                  <a:schemeClr val="accent1"/>
                </a:solidFill>
                <a:effectLst/>
              </a:rPr>
              <a:t>BSDE</a:t>
            </a:r>
            <a:r>
              <a:rPr lang="zh-CN" altLang="en-US">
                <a:solidFill>
                  <a:schemeClr val="accent1"/>
                </a:solidFill>
                <a:effectLst/>
              </a:rPr>
              <a:t>、</a:t>
            </a:r>
            <a:r>
              <a:rPr lang="en-US" altLang="zh-CN">
                <a:solidFill>
                  <a:schemeClr val="accent1"/>
                </a:solidFill>
                <a:effectLst/>
              </a:rPr>
              <a:t>PINN</a:t>
            </a:r>
            <a:r>
              <a:rPr lang="zh-CN" altLang="en-US">
                <a:solidFill>
                  <a:schemeClr val="accent1"/>
                </a:solidFill>
                <a:effectLst/>
              </a:rPr>
              <a:t>、</a:t>
            </a:r>
            <a:r>
              <a:rPr lang="en-US" altLang="zh-CN">
                <a:solidFill>
                  <a:schemeClr val="accent1"/>
                </a:solidFill>
                <a:effectLst/>
              </a:rPr>
              <a:t>HPM</a:t>
            </a:r>
            <a:r>
              <a:rPr lang="zh-CN" altLang="en-US">
                <a:solidFill>
                  <a:schemeClr val="accent1"/>
                </a:solidFill>
                <a:effectLst/>
              </a:rPr>
              <a:t>，研究趋向高维和力学</a:t>
            </a:r>
            <a:endParaRPr lang="zh-CN" altLang="en-US">
              <a:solidFill>
                <a:schemeClr val="accent1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[1]</a:t>
            </a:r>
            <a:r>
              <a:rPr lang="en-US" altLang="zh-CN" i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Weinan E, Han J, Jentzen A. Deep learning-based numerical methods for high-dimensional parabolic partial differential equations and backward stochastic differential equations[J]. Communications in Mathematics and Statistics, 2017, 5(4): 349-380.</a:t>
            </a:r>
            <a:endParaRPr lang="en-US" altLang="zh-CN" i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[2]</a:t>
            </a:r>
            <a:r>
              <a:rPr lang="en-US" altLang="zh-CN" b="1" i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Raissi M, Perdikaris P, Karniadakis G E. Physics-informed neural networks: A deep learning framework for solving forward and inverse problems involving nonlinear partial differential equations[J]. Journal of Computational Physics, 2019, 378: 686-707.</a:t>
            </a:r>
            <a:endParaRPr lang="en-US" altLang="zh-CN" i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解抛物型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PDE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，采用框架：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NNPDE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、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ADCME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，研究趋向流体动力学问题</a:t>
            </a:r>
            <a:endParaRPr lang="en-US" altLang="zh-CN" i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effectLst/>
                <a:latin typeface="Times New Roman" panose="02020603050405020304" charset="0"/>
                <a:cs typeface="Times New Roman" panose="02020603050405020304" charset="0"/>
              </a:rPr>
              <a:t>[3]</a:t>
            </a:r>
            <a:r>
              <a:rPr lang="en-US" altLang="zh-CN" i="1">
                <a:effectLst/>
                <a:latin typeface="Times New Roman" panose="02020603050405020304" charset="0"/>
                <a:cs typeface="Times New Roman" panose="02020603050405020304" charset="0"/>
              </a:rPr>
              <a:t> Cai Z, Chen J, Liu M, et al. Deep least-squares methods: An unsupervised learning-based numerical method for solving elliptic PDEs[J]. Journal of Computational Physics, 2020, 420: 109707.</a:t>
            </a:r>
            <a:endParaRPr lang="en-US" altLang="zh-CN" i="1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effectLst/>
                <a:latin typeface="Times New Roman" panose="02020603050405020304" charset="0"/>
                <a:cs typeface="Times New Roman" panose="02020603050405020304" charset="0"/>
              </a:rPr>
              <a:t>[4] </a:t>
            </a:r>
            <a:r>
              <a:rPr lang="en-US" altLang="zh-CN" i="1">
                <a:effectLst/>
                <a:latin typeface="Times New Roman" panose="02020603050405020304" charset="0"/>
                <a:cs typeface="Times New Roman" panose="02020603050405020304" charset="0"/>
              </a:rPr>
              <a:t>Xu K, Darve E. Physics constrained learning for data-driven inverse modeling from sparse observations[J]. arXiv preprint arXiv:2002.10521, 2020.</a:t>
            </a:r>
            <a:endParaRPr lang="en-US" altLang="en-US">
              <a:solidFill>
                <a:schemeClr val="accent1"/>
              </a:solidFill>
              <a:effectLst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70" name="Shape 9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2" name="Google Shape;9572;p134"/>
          <p:cNvSpPr txBox="true"/>
          <p:nvPr/>
        </p:nvSpPr>
        <p:spPr>
          <a:xfrm>
            <a:off x="1192965" y="204390"/>
            <a:ext cx="980480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false">
            <a:sp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altLang="en-GB" sz="2400" u="sng"/>
              <a:t>研究目的</a:t>
            </a:r>
            <a:r>
              <a:rPr lang="zh-CN" altLang="en-GB" sz="2400"/>
              <a:t>：从测量数据中提取有质量的信息，并进行声场预测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Google Shape;9572;p134"/>
          <p:cNvSpPr txBox="true"/>
          <p:nvPr/>
        </p:nvSpPr>
        <p:spPr>
          <a:xfrm>
            <a:off x="820855" y="590470"/>
            <a:ext cx="980480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false">
            <a:spAutoFit/>
          </a:bodyPr>
          <a:p>
            <a:pPr marL="14605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海洋声场具有不确定性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Picture 21" descr="sdc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1202055"/>
            <a:ext cx="4358005" cy="3268980"/>
          </a:xfrm>
          <a:prstGeom prst="rect">
            <a:avLst/>
          </a:prstGeom>
        </p:spPr>
      </p:pic>
      <p:pic>
        <p:nvPicPr>
          <p:cNvPr id="26" name="Picture 25" descr="fig5abc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90" y="1202055"/>
            <a:ext cx="4479925" cy="3361055"/>
          </a:xfrm>
          <a:prstGeom prst="rect">
            <a:avLst/>
          </a:prstGeom>
        </p:spPr>
      </p:pic>
      <p:sp>
        <p:nvSpPr>
          <p:cNvPr id="58" name="TextBox 57"/>
          <p:cNvSpPr txBox="true"/>
          <p:nvPr/>
        </p:nvSpPr>
        <p:spPr>
          <a:xfrm>
            <a:off x="1928423" y="4575473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不确定海洋环境参数</a:t>
            </a:r>
            <a:endParaRPr lang="zh-CN" alt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57"/>
          <p:cNvSpPr txBox="true"/>
          <p:nvPr/>
        </p:nvSpPr>
        <p:spPr>
          <a:xfrm>
            <a:off x="5876218" y="4575473"/>
            <a:ext cx="4839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不确定海洋环境中声场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[5th, 95th]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置信度分析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57"/>
          <p:cNvSpPr txBox="true"/>
          <p:nvPr/>
        </p:nvSpPr>
        <p:spPr>
          <a:xfrm>
            <a:off x="869315" y="5974080"/>
            <a:ext cx="9155430" cy="645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l-GR" dirty="0">
                <a:ln>
                  <a:noFill/>
                </a:ln>
              </a:rPr>
              <a:t>受到海洋环境和测量手段的限制，海洋环境参数具有不确定性，并导致声场预报结果具有不确定性，更是直接影响到声纳作用距离的预报。</a:t>
            </a:r>
            <a:endParaRPr lang="zh-CN" altLang="el-GR" dirty="0">
              <a:ln>
                <a:noFill/>
              </a:ln>
            </a:endParaRPr>
          </a:p>
        </p:txBody>
      </p:sp>
      <p:sp>
        <p:nvSpPr>
          <p:cNvPr id="12" name="Google Shape;9467;p130"/>
          <p:cNvSpPr/>
          <p:nvPr/>
        </p:nvSpPr>
        <p:spPr>
          <a:xfrm>
            <a:off x="869315" y="4943475"/>
            <a:ext cx="7778115" cy="9385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声纳作用需要计算优质因数</a:t>
            </a:r>
            <a:r>
              <a:rPr lang="en-US" altLang="zh-CN"/>
              <a:t>FM</a:t>
            </a:r>
            <a:r>
              <a:rPr lang="zh-CN" altLang="en-US"/>
              <a:t>，作用距离即为</a:t>
            </a:r>
            <a:r>
              <a:rPr lang="en-US" altLang="zh-CN"/>
              <a:t>TL</a:t>
            </a:r>
            <a:r>
              <a:rPr lang="zh-CN" altLang="en-US"/>
              <a:t>等于</a:t>
            </a:r>
            <a:r>
              <a:rPr lang="en-US" altLang="zh-CN"/>
              <a:t>FM</a:t>
            </a:r>
            <a:r>
              <a:rPr lang="zh-CN" altLang="en-US"/>
              <a:t>的距离：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）被动声纳：</a:t>
            </a:r>
            <a:r>
              <a:rPr lang="en-US" altLang="zh-CN"/>
              <a:t>      TL   = SL-NL+DI-DT        = FM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）主动声纳：</a:t>
            </a:r>
            <a:r>
              <a:rPr lang="en-US" altLang="zh-CN"/>
              <a:t> 2</a:t>
            </a:r>
            <a:r>
              <a:rPr lang="zh-CN" altLang="en-US"/>
              <a:t>（</a:t>
            </a:r>
            <a:r>
              <a:rPr lang="en-US" altLang="zh-CN"/>
              <a:t>TL</a:t>
            </a:r>
            <a:r>
              <a:rPr lang="zh-CN" altLang="en-US"/>
              <a:t>）</a:t>
            </a:r>
            <a:r>
              <a:rPr lang="en-US" altLang="zh-CN"/>
              <a:t>= SL+TS-NL+DI-DT = FM</a:t>
            </a:r>
            <a:r>
              <a:rPr lang="zh-CN" altLang="en-US">
                <a:sym typeface="+mn-ea"/>
              </a:rPr>
              <a:t>（噪声背景）</a:t>
            </a:r>
            <a:endParaRPr lang="zh-CN" altLang="en-US">
              <a:sym typeface="+mn-ea"/>
            </a:endParaRPr>
          </a:p>
        </p:txBody>
      </p:sp>
      <p:cxnSp>
        <p:nvCxnSpPr>
          <p:cNvPr id="1" name="Straight Connector 0"/>
          <p:cNvCxnSpPr/>
          <p:nvPr/>
        </p:nvCxnSpPr>
        <p:spPr>
          <a:xfrm>
            <a:off x="6455410" y="1770380"/>
            <a:ext cx="390017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38100" cap="flat" cmpd="sng" algn="ctr">
            <a:solidFill>
              <a:srgbClr val="9900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true"/>
          <p:nvPr/>
        </p:nvSpPr>
        <p:spPr>
          <a:xfrm>
            <a:off x="10197465" y="1611630"/>
            <a:ext cx="53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FM</a:t>
            </a:r>
            <a:endParaRPr lang="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true">
            <a:off x="7145020" y="2837815"/>
            <a:ext cx="1896745" cy="544195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/>
          <p:nvPr/>
        </p:nvCxnSpPr>
        <p:spPr>
          <a:xfrm>
            <a:off x="9238615" y="2835910"/>
            <a:ext cx="159385" cy="597535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2" name="Google Shape;9572;p134"/>
          <p:cNvSpPr txBox="true"/>
          <p:nvPr/>
        </p:nvSpPr>
        <p:spPr>
          <a:xfrm>
            <a:off x="1192965" y="204390"/>
            <a:ext cx="980480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false">
            <a:spAutoFit/>
          </a:bodyPr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altLang="en-GB" sz="2400" u="sng"/>
              <a:t>研究的矛盾</a:t>
            </a:r>
            <a:r>
              <a:rPr lang="zh-CN" altLang="en-GB" sz="2400"/>
              <a:t>：对环境参数的高需求和海洋环境参数获取的低信息量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703" name="Picture 10" descr="解释"/>
          <p:cNvPicPr>
            <a:picLocks noChangeAspect="true"/>
          </p:cNvPicPr>
          <p:nvPr/>
        </p:nvPicPr>
        <p:blipFill>
          <a:blip r:embed="rId1"/>
          <a:srcRect r="10654"/>
          <a:stretch>
            <a:fillRect/>
          </a:stretch>
        </p:blipFill>
        <p:spPr>
          <a:xfrm>
            <a:off x="6341110" y="815975"/>
            <a:ext cx="4890135" cy="3567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规律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" y="956945"/>
            <a:ext cx="6751955" cy="3426460"/>
          </a:xfrm>
          <a:prstGeom prst="rect">
            <a:avLst/>
          </a:prstGeom>
        </p:spPr>
      </p:pic>
      <p:sp>
        <p:nvSpPr>
          <p:cNvPr id="58" name="TextBox 57"/>
          <p:cNvSpPr txBox="true"/>
          <p:nvPr/>
        </p:nvSpPr>
        <p:spPr>
          <a:xfrm>
            <a:off x="7779948" y="4562773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海洋声场工程应用中的困难</a:t>
            </a:r>
            <a:endParaRPr lang="zh-CN" alt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57"/>
          <p:cNvSpPr txBox="true"/>
          <p:nvPr/>
        </p:nvSpPr>
        <p:spPr>
          <a:xfrm>
            <a:off x="2216078" y="4562773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海洋声场分析现状</a:t>
            </a:r>
            <a:endParaRPr lang="zh-CN" alt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ontent Placeholder 12"/>
          <p:cNvSpPr>
            <a:spLocks noGrp="true"/>
          </p:cNvSpPr>
          <p:nvPr>
            <p:ph sz="half" idx="2"/>
          </p:nvPr>
        </p:nvSpPr>
        <p:spPr>
          <a:xfrm>
            <a:off x="451485" y="4930775"/>
            <a:ext cx="10011410" cy="165608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目前声纳预报结果和实际性能预报结果之间存在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rgbClr val="202020"/>
                </a:solidFill>
                <a:latin typeface="+mn-lt"/>
                <a:ea typeface="+mn-ea"/>
                <a:cs typeface="+mn-cs"/>
                <a:sym typeface="+mn-ea"/>
              </a:rPr>
              <a:t>差距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的原因有两方面：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AutoNum type="arabicPeriod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海洋环境参数获取受到海洋环境下传感器技术发展的限制，数据量难以满足大数量、高时空覆盖等苛刻的要求。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AutoNum type="arabicPeriod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模型预报的基础是波动方程等已知的物理规律，对于随机性或其他未被探明物理原理的难以准确计算。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2" name="Google Shape;9572;p134"/>
          <p:cNvSpPr txBox="true"/>
          <p:nvPr/>
        </p:nvSpPr>
        <p:spPr>
          <a:xfrm>
            <a:off x="1192965" y="204390"/>
            <a:ext cx="980480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false">
            <a:spAutoFit/>
          </a:bodyPr>
          <a:p>
            <a:pPr marL="14605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altLang="en-GB" sz="2400" u="sng"/>
              <a:t>新技术</a:t>
            </a:r>
            <a:r>
              <a:rPr lang="zh-CN" altLang="en-GB" sz="2400"/>
              <a:t>：大数据和深度学习技术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true"/>
          <p:nvPr/>
        </p:nvSpPr>
        <p:spPr>
          <a:xfrm>
            <a:off x="3137463" y="4058583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采用深度学习技术分析海洋声场理论层次示意图</a:t>
            </a:r>
            <a:endParaRPr lang="zh-CN" alt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ontent Placeholder 12"/>
          <p:cNvSpPr>
            <a:spLocks noGrp="true"/>
          </p:cNvSpPr>
          <p:nvPr>
            <p:ph sz="half" idx="2"/>
          </p:nvPr>
        </p:nvSpPr>
        <p:spPr>
          <a:xfrm>
            <a:off x="451485" y="4426585"/>
            <a:ext cx="10011410" cy="211963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人工智能驱动需要大数据，可以总结为5V：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Volume大量，Velocity高速，Variety多样，Value价值密度和Veracity真实性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 sz="1800" b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神经网络：</a:t>
            </a:r>
            <a:r>
              <a:rPr lang="en-US" altLang="zh-CN" sz="1800" b="1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neural networks</a:t>
            </a:r>
            <a:endParaRPr lang="en-US" altLang="zh-CN" sz="1800" b="1" i="1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 sz="1800" b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物理信息神经网络：</a:t>
            </a:r>
            <a:r>
              <a:rPr lang="en-US" altLang="zh-CN" sz="1800" b="1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Physics-informed neural networks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特点：物理信息神经网络可以从少量、含噪声数据中学习出权重。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4" name="Picture 3" descr="无标题绘图 (4)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1252220"/>
            <a:ext cx="83153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70" name="Shape 9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1" name="Google Shape;9571;p134"/>
          <p:cNvSpPr txBox="true"/>
          <p:nvPr/>
        </p:nvSpPr>
        <p:spPr>
          <a:xfrm>
            <a:off x="1972000" y="72665"/>
            <a:ext cx="82480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4"/>
                </a:solidFill>
                <a:effectLst/>
              </a:rPr>
              <a:t>神经网络是函数近似，不是预测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  <p:sp>
        <p:nvSpPr>
          <p:cNvPr id="1" name="Google Shape;9572;p134"/>
          <p:cNvSpPr txBox="true"/>
          <p:nvPr/>
        </p:nvSpPr>
        <p:spPr>
          <a:xfrm>
            <a:off x="1192965" y="4679870"/>
            <a:ext cx="9804800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false">
            <a:spAutoFit/>
          </a:bodyPr>
          <a:p>
            <a:pPr lvl="0" indent="0" algn="l" rtl="0" fontAlgn="auto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sz="2000">
                <a:solidFill>
                  <a:schemeClr val="accent1"/>
                </a:solidFill>
                <a:effectLst/>
                <a:sym typeface="+mn-ea"/>
              </a:rPr>
              <a:t>物理信息神经网络：一个求解非线性偏微分方程和其逆问题的神经网络框架</a:t>
            </a:r>
            <a:endParaRPr lang="zh-CN" altLang="en-US" sz="2000">
              <a:solidFill>
                <a:schemeClr val="accent1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[1]</a:t>
            </a:r>
            <a:r>
              <a:rPr lang="en-US" altLang="zh-CN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600" b="1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Physics-informed neural networks</a:t>
            </a:r>
            <a:r>
              <a:rPr lang="en-US" altLang="zh-CN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: A deep learning framework for solving forward and inverse problems involving nonlinear partial differential equations</a:t>
            </a:r>
            <a:r>
              <a:rPr lang="en-US" altLang="en-US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r>
              <a:rPr lang="en-US" altLang="zh-CN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M Raissi, P Perdikaris, GE Karniadakis</a:t>
            </a:r>
            <a:r>
              <a:rPr lang="en-US" altLang="en-US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Journal of Computational Physics 378, 686-707</a:t>
            </a:r>
            <a:endParaRPr lang="en-US" altLang="zh-CN" sz="1600" i="1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Picture 2" descr="n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745490"/>
            <a:ext cx="5890260" cy="1982470"/>
          </a:xfrm>
          <a:prstGeom prst="rect">
            <a:avLst/>
          </a:prstGeom>
        </p:spPr>
      </p:pic>
      <p:pic>
        <p:nvPicPr>
          <p:cNvPr id="4" name="Picture 3" descr="pin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60" y="2964180"/>
            <a:ext cx="5890260" cy="1986280"/>
          </a:xfrm>
          <a:prstGeom prst="rect">
            <a:avLst/>
          </a:prstGeom>
        </p:spPr>
      </p:pic>
      <p:sp>
        <p:nvSpPr>
          <p:cNvPr id="5" name="TextBox 57"/>
          <p:cNvSpPr txBox="true"/>
          <p:nvPr/>
        </p:nvSpPr>
        <p:spPr>
          <a:xfrm>
            <a:off x="7740015" y="1552575"/>
            <a:ext cx="1842135" cy="368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l-GR" dirty="0">
                <a:ln>
                  <a:noFill/>
                </a:ln>
              </a:rPr>
              <a:t>数据</a:t>
            </a:r>
            <a:r>
              <a:rPr lang="en-US" altLang="zh-CN" dirty="0">
                <a:ln>
                  <a:noFill/>
                </a:ln>
              </a:rPr>
              <a:t>+</a:t>
            </a:r>
            <a:r>
              <a:rPr lang="zh-CN" altLang="en-US" dirty="0">
                <a:ln>
                  <a:noFill/>
                </a:ln>
              </a:rPr>
              <a:t>神经网络</a:t>
            </a:r>
            <a:endParaRPr lang="zh-CN" altLang="en-US" dirty="0">
              <a:ln>
                <a:noFill/>
              </a:ln>
            </a:endParaRPr>
          </a:p>
        </p:txBody>
      </p:sp>
      <p:sp>
        <p:nvSpPr>
          <p:cNvPr id="6" name="TextBox 57"/>
          <p:cNvSpPr txBox="true"/>
          <p:nvPr/>
        </p:nvSpPr>
        <p:spPr>
          <a:xfrm>
            <a:off x="7740015" y="3773170"/>
            <a:ext cx="2925445" cy="368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l-GR" dirty="0">
                <a:ln>
                  <a:noFill/>
                </a:ln>
              </a:rPr>
              <a:t>数据</a:t>
            </a:r>
            <a:r>
              <a:rPr lang="en-US" altLang="zh-CN" dirty="0">
                <a:ln>
                  <a:noFill/>
                </a:ln>
              </a:rPr>
              <a:t>+</a:t>
            </a:r>
            <a:r>
              <a:rPr lang="zh-CN" altLang="en-US" dirty="0">
                <a:ln>
                  <a:noFill/>
                </a:ln>
              </a:rPr>
              <a:t>神经网络</a:t>
            </a:r>
            <a:r>
              <a:rPr lang="en-US" altLang="zh-CN" dirty="0">
                <a:ln>
                  <a:noFill/>
                </a:ln>
              </a:rPr>
              <a:t>+</a:t>
            </a:r>
            <a:r>
              <a:rPr lang="zh-CN" altLang="en-US" dirty="0">
                <a:ln>
                  <a:noFill/>
                </a:ln>
              </a:rPr>
              <a:t>物理规律</a:t>
            </a:r>
            <a:endParaRPr lang="zh-CN" altLang="en-US" dirty="0">
              <a:ln>
                <a:noFill/>
              </a:ln>
            </a:endParaRPr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7449820" y="1736725"/>
            <a:ext cx="290195" cy="0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7449820" y="3957320"/>
            <a:ext cx="290195" cy="0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Picture 24" descr="无标题绘图 (5)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745490"/>
            <a:ext cx="7235825" cy="5242560"/>
          </a:xfrm>
          <a:prstGeom prst="rect">
            <a:avLst/>
          </a:prstGeom>
        </p:spPr>
      </p:pic>
      <p:sp>
        <p:nvSpPr>
          <p:cNvPr id="9571" name="Google Shape;9571;p134"/>
          <p:cNvSpPr txBox="true"/>
          <p:nvPr/>
        </p:nvSpPr>
        <p:spPr>
          <a:xfrm>
            <a:off x="1972000" y="72665"/>
            <a:ext cx="82480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4"/>
                </a:solidFill>
                <a:effectLst/>
              </a:rPr>
              <a:t>物理信息神经网络设置了共享参数的两个网络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5"/>
              <p:cNvSpPr>
                <a:spLocks noGrp="true"/>
              </p:cNvSpPr>
              <p:nvPr>
                <p:ph sz="half" idx="2"/>
              </p:nvPr>
            </p:nvSpPr>
            <p:spPr>
              <a:xfrm>
                <a:off x="7204710" y="1093470"/>
                <a:ext cx="3965575" cy="4317365"/>
              </a:xfrm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r>
                  <a:rPr kumimoji="0" lang="zh-CN" altLang="en-US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损失函数：</a:t>
                </a:r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𝑝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+mn-ea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𝑝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)−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+mn-ea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endParaRPr kumimoji="0" lang="en-US" altLang="en-US" sz="1800" b="0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r>
                  <a:rPr kumimoji="0" lang="zh-CN" altLang="en-US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通过寻优方法最小化损失函数：</a:t>
                </a:r>
                <a:endParaRPr kumimoji="0" lang="zh-CN" altLang="en-US" sz="1800" b="0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  <a:p>
                <a:pPr marR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Wingdings" panose="05000000000000000000" charset="0"/>
                  <a:buChar char=""/>
                </a:pPr>
                <a:r>
                  <a:rPr kumimoji="0" lang="en-US" altLang="zh-CN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L-BFGS-B</a:t>
                </a:r>
                <a:endParaRPr kumimoji="0" lang="en-US" altLang="zh-CN" sz="1800" b="0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  <a:p>
                <a:pPr marR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Wingdings" panose="05000000000000000000" charset="0"/>
                  <a:buChar char=""/>
                </a:pPr>
                <a:r>
                  <a:rPr kumimoji="0" lang="en-US" altLang="zh-CN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Adams</a:t>
                </a:r>
                <a:endParaRPr kumimoji="0" lang="en-US" altLang="zh-CN" sz="1800" b="0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</mc:Choice>
        <mc:Fallback>
          <p:sp>
            <p:nvSpPr>
              <p:cNvPr id="26" name="Content Placeholder 2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2"/>
              </p:nvPr>
            </p:nvSpPr>
            <p:spPr>
              <a:xfrm>
                <a:off x="7204710" y="1093470"/>
                <a:ext cx="3965575" cy="4317365"/>
              </a:xfrm>
              <a:blipFill rotWithShape="true">
                <a:blip r:embed="rId2"/>
                <a:stretch>
                  <a:fillRect l="-128" t="-118" r="-112" b="-10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389192" y="1854771"/>
                <a:ext cx="3352165" cy="5207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𝑦𝑦</m:t>
                          </m:r>
                        </m:sub>
                      </m:sSub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altLang="en-US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9192" y="1854771"/>
                <a:ext cx="3352165" cy="520700"/>
              </a:xfrm>
              <a:prstGeom prst="rect">
                <a:avLst/>
              </a:prstGeom>
              <a:blipFill rotWithShape="true">
                <a:blip r:embed="rId1"/>
                <a:stretch>
                  <a:fillRect l="-17" t="-110" r="-153" b="1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true"/>
          <p:nvPr/>
        </p:nvSpPr>
        <p:spPr>
          <a:xfrm>
            <a:off x="560705" y="1394460"/>
            <a:ext cx="318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物理信息神经网络</a:t>
            </a:r>
            <a:endParaRPr lang="zh-CN" altLang="en-US" sz="2400"/>
          </a:p>
        </p:txBody>
      </p:sp>
      <p:sp>
        <p:nvSpPr>
          <p:cNvPr id="5" name="Left Arrow 4"/>
          <p:cNvSpPr/>
          <p:nvPr/>
        </p:nvSpPr>
        <p:spPr>
          <a:xfrm>
            <a:off x="389255" y="553085"/>
            <a:ext cx="3394075" cy="660400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1540" y="687070"/>
            <a:ext cx="2983865" cy="349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241540" y="26035"/>
            <a:ext cx="3003550" cy="61404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65" y="170180"/>
            <a:ext cx="2983865" cy="34734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3945890" y="149225"/>
            <a:ext cx="312166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3945890" y="687070"/>
            <a:ext cx="312166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物理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true"/>
              <p:nvPr/>
            </p:nvSpPr>
            <p:spPr>
              <a:xfrm>
                <a:off x="389255" y="5227320"/>
                <a:ext cx="5829935" cy="11353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)−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+mn-ea"/>
                          <a:cs typeface="DejaVu Math TeX Gyre" panose="02000503000000000000" charset="0"/>
                          <a:sym typeface="+mn-ea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Text Box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9255" y="5227320"/>
                <a:ext cx="5829935" cy="113538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true"/>
          </p:cNvPicPr>
          <p:nvPr/>
        </p:nvPicPr>
        <p:blipFill>
          <a:blip r:embed="rId3"/>
          <a:srcRect l="4026" t="2909" r="21728" b="4073"/>
          <a:stretch>
            <a:fillRect/>
          </a:stretch>
        </p:blipFill>
        <p:spPr>
          <a:xfrm>
            <a:off x="389255" y="2534920"/>
            <a:ext cx="6182360" cy="2692400"/>
          </a:xfrm>
          <a:prstGeom prst="rect">
            <a:avLst/>
          </a:prstGeom>
        </p:spPr>
      </p:pic>
      <p:sp>
        <p:nvSpPr>
          <p:cNvPr id="18" name="Text Box 17"/>
          <p:cNvSpPr txBox="true"/>
          <p:nvPr/>
        </p:nvSpPr>
        <p:spPr>
          <a:xfrm>
            <a:off x="6906895" y="4291330"/>
            <a:ext cx="4192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声源位于原点，对于非声源点处声场满足</a:t>
            </a:r>
            <a:r>
              <a:rPr lang="zh-CN" altLang="en-US">
                <a:solidFill>
                  <a:srgbClr val="FF0000"/>
                </a:solidFill>
              </a:rPr>
              <a:t>非齐次</a:t>
            </a:r>
            <a:r>
              <a:rPr lang="en-US" altLang="zh-CN">
                <a:solidFill>
                  <a:srgbClr val="FF0000"/>
                </a:solidFill>
              </a:rPr>
              <a:t>Helmholtz</a:t>
            </a:r>
            <a:r>
              <a:rPr lang="zh-CN" altLang="en-US"/>
              <a:t>方程。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对边界和内部点进行如图所示采样。</a:t>
            </a:r>
            <a:endParaRPr lang="zh-CN" altLang="en-US"/>
          </a:p>
        </p:txBody>
      </p:sp>
      <p:pic>
        <p:nvPicPr>
          <p:cNvPr id="19" name="Picture 1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580" y="1213485"/>
            <a:ext cx="3913505" cy="2935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-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310" y="285115"/>
            <a:ext cx="7315200" cy="2743200"/>
          </a:xfrm>
          <a:prstGeom prst="rect">
            <a:avLst/>
          </a:prstGeom>
        </p:spPr>
      </p:pic>
      <p:pic>
        <p:nvPicPr>
          <p:cNvPr id="13" name="Picture 12" descr="fig3-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3396615"/>
            <a:ext cx="3657600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281305"/>
            <a:ext cx="3557270" cy="2667635"/>
          </a:xfrm>
          <a:prstGeom prst="rect">
            <a:avLst/>
          </a:prstGeom>
        </p:spPr>
      </p:pic>
      <p:sp>
        <p:nvSpPr>
          <p:cNvPr id="58" name="TextBox 57"/>
          <p:cNvSpPr txBox="true"/>
          <p:nvPr/>
        </p:nvSpPr>
        <p:spPr>
          <a:xfrm>
            <a:off x="1540438" y="2949238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训练数据采样</a:t>
            </a:r>
            <a:endParaRPr lang="zh-CN" alt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57"/>
          <p:cNvSpPr txBox="true"/>
          <p:nvPr/>
        </p:nvSpPr>
        <p:spPr>
          <a:xfrm>
            <a:off x="5754298" y="2939713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声压传播损失的精确解和网络预测结果</a:t>
            </a:r>
            <a:endParaRPr lang="zh-CN" alt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57"/>
          <p:cNvSpPr txBox="true"/>
          <p:nvPr/>
        </p:nvSpPr>
        <p:spPr>
          <a:xfrm>
            <a:off x="504118" y="6140113"/>
            <a:ext cx="3627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y=5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处声压传播损失逐点误差比较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691380" y="1551305"/>
            <a:ext cx="238760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traight Connector 19"/>
          <p:cNvCxnSpPr/>
          <p:nvPr/>
        </p:nvCxnSpPr>
        <p:spPr>
          <a:xfrm>
            <a:off x="8348980" y="1564005"/>
            <a:ext cx="238760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26" name="Picture 25" descr="fig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10" y="3396615"/>
            <a:ext cx="5349240" cy="2193925"/>
          </a:xfrm>
          <a:prstGeom prst="rect">
            <a:avLst/>
          </a:prstGeom>
        </p:spPr>
      </p:pic>
      <p:sp>
        <p:nvSpPr>
          <p:cNvPr id="27" name="Text Box 26"/>
          <p:cNvSpPr txBox="true"/>
          <p:nvPr/>
        </p:nvSpPr>
        <p:spPr>
          <a:xfrm>
            <a:off x="9661525" y="4257040"/>
            <a:ext cx="1153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声压实部</a:t>
            </a:r>
            <a:endParaRPr lang="en-US" altLang="en-US"/>
          </a:p>
          <a:p>
            <a:r>
              <a:rPr lang="zh-CN" altLang="en-US"/>
              <a:t>声压虚部</a:t>
            </a:r>
            <a:endParaRPr lang="zh-CN" altLang="en-US"/>
          </a:p>
        </p:txBody>
      </p:sp>
      <p:sp>
        <p:nvSpPr>
          <p:cNvPr id="28" name="TextBox 57"/>
          <p:cNvSpPr txBox="true"/>
          <p:nvPr/>
        </p:nvSpPr>
        <p:spPr>
          <a:xfrm>
            <a:off x="5269158" y="5590838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dirty="0">
                <a:solidFill>
                  <a:schemeClr val="accent1">
                    <a:lumMod val="50000"/>
                  </a:schemeClr>
                </a:solidFill>
              </a:rPr>
              <a:t>采用同一个网络训练声压实部和声压虚部</a:t>
            </a:r>
            <a:endParaRPr 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7"/>
          <p:cNvSpPr txBox="true"/>
          <p:nvPr/>
        </p:nvSpPr>
        <p:spPr>
          <a:xfrm>
            <a:off x="6532245" y="2533650"/>
            <a:ext cx="397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声压实部的精确解和网络预测结果</a:t>
            </a:r>
            <a:endParaRPr lang="zh-CN" alt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" name="Picture 0" descr="fig3-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730" y="125095"/>
            <a:ext cx="6228080" cy="233553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884545" y="1310005"/>
            <a:ext cx="203200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traight Connector 19"/>
          <p:cNvCxnSpPr/>
          <p:nvPr/>
        </p:nvCxnSpPr>
        <p:spPr>
          <a:xfrm>
            <a:off x="8996045" y="1297305"/>
            <a:ext cx="203200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8" name="TextBox 57"/>
          <p:cNvSpPr txBox="true"/>
          <p:nvPr/>
        </p:nvSpPr>
        <p:spPr>
          <a:xfrm>
            <a:off x="6532245" y="5861050"/>
            <a:ext cx="426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l-GR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声压虚部的精确解和网络预测结果</a:t>
            </a:r>
            <a:endParaRPr 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 descr="fig3-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30" y="3156585"/>
            <a:ext cx="6228080" cy="233553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9008745" y="4342765"/>
            <a:ext cx="203200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/>
          <p:cNvCxnSpPr/>
          <p:nvPr/>
        </p:nvCxnSpPr>
        <p:spPr>
          <a:xfrm>
            <a:off x="5909945" y="4342765"/>
            <a:ext cx="203200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fig3-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" y="287020"/>
            <a:ext cx="5457825" cy="2046605"/>
          </a:xfrm>
          <a:prstGeom prst="rect">
            <a:avLst/>
          </a:prstGeom>
        </p:spPr>
      </p:pic>
      <p:sp>
        <p:nvSpPr>
          <p:cNvPr id="8" name="TextBox 57"/>
          <p:cNvSpPr txBox="true"/>
          <p:nvPr/>
        </p:nvSpPr>
        <p:spPr>
          <a:xfrm>
            <a:off x="862330" y="2533650"/>
            <a:ext cx="433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y=5m</a:t>
            </a:r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复数声压的精确解和网络预测结果</a:t>
            </a:r>
            <a:endParaRPr lang="zh-CN" alt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 descr="fig3-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3238500"/>
            <a:ext cx="5452745" cy="2045335"/>
          </a:xfrm>
          <a:prstGeom prst="rect">
            <a:avLst/>
          </a:prstGeom>
        </p:spPr>
      </p:pic>
      <p:sp>
        <p:nvSpPr>
          <p:cNvPr id="10" name="TextBox 57"/>
          <p:cNvSpPr txBox="true"/>
          <p:nvPr/>
        </p:nvSpPr>
        <p:spPr>
          <a:xfrm>
            <a:off x="334645" y="5445760"/>
            <a:ext cx="4923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复数声压预测与理论值之间的逐点误差：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(a)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实数部分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;(b)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虚数部分。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误差在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1e-3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量级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在近声源点由于声源奇异性误差较高，局部点精度可以达到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1e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-6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2718</Words>
  <Application>WPS Presentation</Application>
  <PresentationFormat>宽屏</PresentationFormat>
  <Paragraphs>124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DejaVu Sans</vt:lpstr>
      <vt:lpstr>文泉驿微米黑</vt:lpstr>
      <vt:lpstr>Times New Roman</vt:lpstr>
      <vt:lpstr>Wingdings</vt:lpstr>
      <vt:lpstr>DejaVu Math TeX Gyre</vt:lpstr>
      <vt:lpstr>文泉驿正黑</vt:lpstr>
      <vt:lpstr>微软雅黑</vt:lpstr>
      <vt:lpstr>宋体</vt:lpstr>
      <vt:lpstr>Arial Unicode MS</vt:lpstr>
      <vt:lpstr>宋体</vt:lpstr>
      <vt:lpstr>Blue Waves</vt:lpstr>
      <vt:lpstr>数据驱动的声场预报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xliang</dc:creator>
  <cp:lastModifiedBy>XLiang</cp:lastModifiedBy>
  <cp:revision>83</cp:revision>
  <dcterms:created xsi:type="dcterms:W3CDTF">2021-09-16T11:01:01Z</dcterms:created>
  <dcterms:modified xsi:type="dcterms:W3CDTF">2021-09-16T11:01:01Z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