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5" r:id="rId8"/>
    <p:sldId id="261" r:id="rId9"/>
    <p:sldId id="273" r:id="rId10"/>
    <p:sldId id="274" r:id="rId11"/>
    <p:sldId id="271" r:id="rId12"/>
    <p:sldId id="277" r:id="rId13"/>
    <p:sldId id="269" r:id="rId14"/>
    <p:sldId id="270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ot.2019.100140" TargetMode="External"/><Relationship Id="rId2" Type="http://schemas.openxmlformats.org/officeDocument/2006/relationships/hyperlink" Target="https://doi.org/10.1186/s43067-023-00081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app13053262" TargetMode="External"/><Relationship Id="rId5" Type="http://schemas.openxmlformats.org/officeDocument/2006/relationships/hyperlink" Target="https://doi.org/10.1016/j.trf.2024.06.004" TargetMode="External"/><Relationship Id="rId4" Type="http://schemas.openxmlformats.org/officeDocument/2006/relationships/hyperlink" Target="https://doi.org/10.3390/s2323938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Traffic Flow State Modeling Using 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9915"/>
            <a:ext cx="8229600" cy="7511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400" dirty="0"/>
              <a:t>By Mouad Zemzoumi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A6AD7F1E-7BDB-BBA5-65B7-E76C15D47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781113"/>
            <a:ext cx="8178799" cy="529577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2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5541D5-8281-1CA4-39E4-2788F636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911" y="643467"/>
            <a:ext cx="5298904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3482D-3D15-618D-028F-95A69639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AC04-75B1-C61E-D26F-0D691818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and Estimation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3E54-A303-9277-2C41-5B68C3EB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a </a:t>
            </a:r>
            <a:r>
              <a:rPr lang="fr-FR" dirty="0" err="1"/>
              <a:t>generated</a:t>
            </a:r>
            <a:r>
              <a:rPr lang="fr-FR" dirty="0"/>
              <a:t> new transition matrix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simulated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process to </a:t>
            </a:r>
            <a:r>
              <a:rPr lang="fr-FR" dirty="0" err="1"/>
              <a:t>see</a:t>
            </a:r>
            <a:r>
              <a:rPr lang="fr-FR" dirty="0"/>
              <a:t> how the model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perfom</a:t>
            </a:r>
            <a:r>
              <a:rPr lang="fr-FR" dirty="0"/>
              <a:t>.</a:t>
            </a:r>
          </a:p>
          <a:p>
            <a:r>
              <a:rPr lang="fr-FR" dirty="0"/>
              <a:t>This serves as an estimation and </a:t>
            </a:r>
            <a:r>
              <a:rPr lang="fr-FR" dirty="0" err="1"/>
              <a:t>evaluation</a:t>
            </a:r>
            <a:r>
              <a:rPr lang="fr-FR" dirty="0"/>
              <a:t> of the model.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72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blue lines&#10;&#10;AI-generated content may be incorrect.">
            <a:extLst>
              <a:ext uri="{FF2B5EF4-FFF2-40B4-BE49-F238E27FC236}">
                <a16:creationId xmlns:a16="http://schemas.microsoft.com/office/drawing/2014/main" id="{DE0E2AA7-77E1-545F-BDC0-51C96D67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609217"/>
            <a:ext cx="8178799" cy="363956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E8B181-544B-363E-506B-E697A8A41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graph showing different colored squares&#10;&#10;AI-generated content may be incorrect.">
            <a:extLst>
              <a:ext uri="{FF2B5EF4-FFF2-40B4-BE49-F238E27FC236}">
                <a16:creationId xmlns:a16="http://schemas.microsoft.com/office/drawing/2014/main" id="{A98039F0-9869-82B5-CD84-3FBC4D91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44690"/>
            <a:ext cx="8178799" cy="496861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While the model provides valuable predictions</a:t>
            </a:r>
            <a:r>
              <a:rPr lang="fr-FR" dirty="0"/>
              <a:t> on the </a:t>
            </a:r>
            <a:r>
              <a:rPr lang="fr-FR" dirty="0" err="1"/>
              <a:t>traffic</a:t>
            </a:r>
            <a:r>
              <a:rPr lang="fr-FR" dirty="0"/>
              <a:t> state </a:t>
            </a:r>
            <a:r>
              <a:rPr lang="fr-FR" dirty="0" err="1"/>
              <a:t>using</a:t>
            </a:r>
            <a:r>
              <a:rPr lang="fr-FR" dirty="0"/>
              <a:t> Monte Carlo simulation </a:t>
            </a:r>
            <a:r>
              <a:rPr dirty="0"/>
              <a:t>, improvements can be made through real-time data integration, </a:t>
            </a:r>
            <a:r>
              <a:rPr dirty="0" err="1"/>
              <a:t>IoV</a:t>
            </a:r>
            <a:r>
              <a:rPr dirty="0"/>
              <a:t> systems</a:t>
            </a:r>
            <a:r>
              <a:rPr lang="fr-FR" dirty="0"/>
              <a:t> (Internet of </a:t>
            </a:r>
            <a:r>
              <a:rPr lang="fr-FR" dirty="0" err="1"/>
              <a:t>vehicules</a:t>
            </a:r>
            <a:r>
              <a:rPr lang="fr-FR" dirty="0"/>
              <a:t>)</a:t>
            </a:r>
            <a:r>
              <a:rPr dirty="0"/>
              <a:t>,</a:t>
            </a:r>
            <a:r>
              <a:rPr lang="fr-FR" dirty="0"/>
              <a:t> </a:t>
            </a:r>
            <a:r>
              <a:rPr dirty="0"/>
              <a:t>edge computing</a:t>
            </a:r>
            <a:r>
              <a:rPr lang="fr-FR" dirty="0"/>
              <a:t> and gamification</a:t>
            </a:r>
            <a:r>
              <a:rPr dirty="0"/>
              <a:t> for adaptive traffic management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Taplin, John. (2008). Simulation models of traffic flow.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Philip, Babitha. (2016). Traffic Flow Modeling and Study of Traffic Congestion.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Zaki, John &amp; Ali-Eldin, Amr &amp; Hussein, Sherif &amp; Saraya, Sabry &amp; </a:t>
            </a:r>
            <a:r>
              <a:rPr lang="en-US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Areed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Fayez. (2019). Time Aware Hybrid Hidden Markov Models for Traffic Congestion Prediction. International Journal on Electrical Engineering and Informatics. 11. 1-17. 10.15676/ijeei.2019.11.1.1.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Sayed, S.A., Abdel-Hamid, Y. &amp; </a:t>
            </a:r>
            <a:r>
              <a:rPr lang="en-US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Hefny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H.A. Artificial intelligence-based traffic flow prediction: a comprehensive review. </a:t>
            </a:r>
            <a:r>
              <a:rPr lang="en-US" sz="19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Journal of Electrical Systems and Inf Technol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9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13 (2023). </a:t>
            </a:r>
            <a:r>
              <a:rPr lang="en-US" sz="19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https://doi.org/10.1186/s43067-023-00081-6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J. A. Fadhil and Q. I. Sarhan, "Internet of Vehicles (</a:t>
            </a:r>
            <a:r>
              <a:rPr lang="en-US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IoV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): A Survey of Challenges and Solutions," 2020 21st International Arab Conference on Information Technology (ACIT), Giza, Egypt, 2020, pp. 1-10, </a:t>
            </a:r>
            <a:r>
              <a:rPr lang="en-US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10.1109/ACIT50332.2020.9300095. 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Sadiku, Matthew &amp; </a:t>
            </a:r>
            <a:r>
              <a:rPr lang="en-US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Tembely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Mahamadou &amp; Musa, Sarhan. (2018). INTERNET OF VEHICLES: AN INTRODUCTION. International Journal of Advanced Research in Computer Science and Software Engineering. 8. 11. 10.23956/ijarcsse.v8i1.512.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Sahil, Sandeep Kumar Sood, Smart vehicular traffic management: An edge cloud centric IoT based framework, Internet of Things, Volume 14, 2021, 100140, ISSN 2542-6605, </a:t>
            </a:r>
            <a:r>
              <a:rPr lang="en-US" sz="19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https://doi.org/10.1016/j.iot.2019.100140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Khan, A., Khattak, K. S., Khan, Z. H., Gulliver, T. A., &amp; Abdullah. (2023). Edge Computing for Effective and Efficient Traffic Characterization. </a:t>
            </a:r>
            <a:r>
              <a:rPr lang="en-US" sz="19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Sensors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sz="19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23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(23), 9385. </a:t>
            </a:r>
            <a:r>
              <a:rPr lang="fr-FR" sz="19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https://doi.org/10.3390/s23239385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Eugénie Avril, Angèle Picco, Colin </a:t>
            </a:r>
            <a:r>
              <a:rPr lang="en-US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Lescarret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Céline Lemercier, </a:t>
            </a:r>
            <a:r>
              <a:rPr lang="en-US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Amaël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Arguel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Loïc </a:t>
            </a:r>
            <a:r>
              <a:rPr lang="en-US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Caroux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Gamification in the Transport and Mobility Sector: A Systematic Review, Transportation Research Part F: Traffic Psychology and </a:t>
            </a:r>
            <a:r>
              <a:rPr lang="en-US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Behaviour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Volume 104, 2024, Pages 286-302, ISSN 1369-8478, </a:t>
            </a:r>
            <a:r>
              <a:rPr lang="en-US" sz="19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https://doi.org/10.1016/j.trf.2024.06.004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fr-MA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Alyamani</a:t>
            </a:r>
            <a:r>
              <a:rPr lang="fr-MA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H., </a:t>
            </a:r>
            <a:r>
              <a:rPr lang="fr-MA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Alharbi</a:t>
            </a:r>
            <a:r>
              <a:rPr lang="fr-MA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N., </a:t>
            </a:r>
            <a:r>
              <a:rPr lang="fr-MA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Roboey</a:t>
            </a:r>
            <a:r>
              <a:rPr lang="fr-MA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A., &amp; </a:t>
            </a:r>
            <a:r>
              <a:rPr lang="fr-MA" sz="19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Kavakli</a:t>
            </a:r>
            <a:r>
              <a:rPr lang="fr-MA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M. (2023). </a:t>
            </a:r>
            <a:r>
              <a:rPr lang="en-US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Impact of Gamifications and Serious Games on Driving under Unfamiliar Traffic Regulations. </a:t>
            </a:r>
            <a:r>
              <a:rPr lang="fr-MA" sz="19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Applied</a:t>
            </a:r>
            <a:r>
              <a:rPr lang="fr-MA" sz="19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Sciences</a:t>
            </a:r>
            <a:r>
              <a:rPr lang="fr-MA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fr-MA" sz="19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r>
              <a:rPr lang="fr-MA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(5), 3262. </a:t>
            </a:r>
            <a:r>
              <a:rPr lang="fr-MA" sz="19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https://doi.org/10.3390/app13053262</a:t>
            </a:r>
            <a:r>
              <a:rPr lang="fr-MA" sz="1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Traffic flow modeling and the significance of using Markov Chains to predict traffic states.</a:t>
            </a:r>
          </a:p>
          <a:p>
            <a:r>
              <a:rPr lang="en-US" dirty="0"/>
              <a:t>Uncertainties related to this process like weather conditions, road conditions and human behaviors.</a:t>
            </a:r>
          </a:p>
          <a:p>
            <a:r>
              <a:rPr lang="en-US" dirty="0"/>
              <a:t>Risks that can impact the different crucial activities of the city especially in the medical and economical ones.</a:t>
            </a:r>
          </a:p>
          <a:p>
            <a:r>
              <a:rPr lang="en-US" dirty="0"/>
              <a:t>Dynamic decision making as it is crucial to make decisions immediately based on different changing parameters.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Current traffic modeling challenges include uncertainty in state transitions and real-time traffic variations. The Markov Chain model addresses these issues by providing a probabilistic framework</a:t>
            </a:r>
            <a:r>
              <a:rPr lang="fr-FR" dirty="0"/>
              <a:t> by 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impacting</a:t>
            </a:r>
            <a:r>
              <a:rPr lang="fr-FR" dirty="0"/>
              <a:t> </a:t>
            </a:r>
            <a:r>
              <a:rPr lang="fr-FR" dirty="0" err="1"/>
              <a:t>factors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Markov Chain model represents traffic states as nodes with transition probabilities. Data on traffic flow is collected, and transition matrices are constructed to predict the likelihood of state changes.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générée">
            <a:extLst>
              <a:ext uri="{FF2B5EF4-FFF2-40B4-BE49-F238E27FC236}">
                <a16:creationId xmlns:a16="http://schemas.microsoft.com/office/drawing/2014/main" id="{5F70B0A3-A772-8252-B903-BE9DECF65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852679"/>
            <a:ext cx="8178799" cy="5152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110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model was implemented using traffic data from observed road conditions. Transition probabilities were calculated using historical data</a:t>
            </a:r>
            <a:r>
              <a:rPr lang="fr-FR" dirty="0"/>
              <a:t> and </a:t>
            </a:r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factors</a:t>
            </a:r>
            <a:r>
              <a:rPr lang="fr-FR" dirty="0"/>
              <a:t> (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separately</a:t>
            </a:r>
            <a:r>
              <a:rPr lang="fr-FR" dirty="0"/>
              <a:t>)</a:t>
            </a:r>
            <a:r>
              <a:rPr dirty="0"/>
              <a:t>, and the system was validated against real-world scenarios.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Traffic Flow Markov </a:t>
            </a:r>
            <a:r>
              <a:rPr lang="fr-FR" dirty="0" err="1"/>
              <a:t>chain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Monte Carlo simulation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8C980-5839-0B3A-C91E-8985FC0BF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19" y="0"/>
            <a:ext cx="9150919" cy="6858000"/>
          </a:xfrm>
        </p:spPr>
      </p:pic>
    </p:spTree>
    <p:extLst>
      <p:ext uri="{BB962C8B-B14F-4D97-AF65-F5344CB8AC3E}">
        <p14:creationId xmlns:p14="http://schemas.microsoft.com/office/powerpoint/2010/main" val="300611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Markov model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Monte Carlo for the simulation part</a:t>
            </a:r>
            <a:r>
              <a:rPr dirty="0"/>
              <a:t> successfully predicted traffic state changes with a high accuracy rate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factors</a:t>
            </a:r>
            <a:r>
              <a:rPr lang="fr-FR" dirty="0"/>
              <a:t> like </a:t>
            </a:r>
            <a:r>
              <a:rPr lang="fr-FR" dirty="0" err="1"/>
              <a:t>weather</a:t>
            </a:r>
            <a:r>
              <a:rPr lang="fr-FR" dirty="0"/>
              <a:t> condition and </a:t>
            </a:r>
            <a:r>
              <a:rPr lang="fr-FR" dirty="0" err="1"/>
              <a:t>holiday</a:t>
            </a:r>
            <a:r>
              <a:rPr lang="fr-FR" dirty="0"/>
              <a:t> </a:t>
            </a:r>
            <a:r>
              <a:rPr lang="fr-FR" dirty="0" err="1"/>
              <a:t>days</a:t>
            </a:r>
            <a:r>
              <a:rPr dirty="0"/>
              <a:t>. Findings indicate that integrating real-time data can enhance prediction accuracy further.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9A2B5617-FDAE-02C6-4079-A18858FB5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118489"/>
            <a:ext cx="8178799" cy="462102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763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Traffic Flow State Modeling Using Markov Chain</vt:lpstr>
      <vt:lpstr>Introduction</vt:lpstr>
      <vt:lpstr>Problem Statement</vt:lpstr>
      <vt:lpstr>Methodology</vt:lpstr>
      <vt:lpstr>PowerPoint Presentation</vt:lpstr>
      <vt:lpstr>Implementation</vt:lpstr>
      <vt:lpstr>PowerPoint Presentation</vt:lpstr>
      <vt:lpstr>Results</vt:lpstr>
      <vt:lpstr>PowerPoint Presentation</vt:lpstr>
      <vt:lpstr>PowerPoint Presentation</vt:lpstr>
      <vt:lpstr>PowerPoint Presentation</vt:lpstr>
      <vt:lpstr>Simulation and Estimation</vt:lpstr>
      <vt:lpstr>PowerPoint Presentation</vt:lpstr>
      <vt:lpstr>PowerPoint Presentation</vt:lpstr>
      <vt:lpstr>Conclusion &amp; 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Mouad Zemzoumi &lt; 119509 &gt;</cp:lastModifiedBy>
  <cp:revision>8</cp:revision>
  <dcterms:created xsi:type="dcterms:W3CDTF">2013-01-27T09:14:16Z</dcterms:created>
  <dcterms:modified xsi:type="dcterms:W3CDTF">2025-04-23T19:43:15Z</dcterms:modified>
  <cp:category/>
</cp:coreProperties>
</file>