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7" r:id="rId5"/>
    <p:sldId id="259" r:id="rId6"/>
    <p:sldId id="268" r:id="rId7"/>
    <p:sldId id="269" r:id="rId8"/>
    <p:sldId id="270" r:id="rId9"/>
    <p:sldId id="271" r:id="rId10"/>
    <p:sldId id="274" r:id="rId11"/>
    <p:sldId id="272" r:id="rId12"/>
    <p:sldId id="280" r:id="rId13"/>
    <p:sldId id="283" r:id="rId14"/>
    <p:sldId id="284" r:id="rId15"/>
    <p:sldId id="285" r:id="rId16"/>
    <p:sldId id="286" r:id="rId17"/>
    <p:sldId id="287" r:id="rId18"/>
    <p:sldId id="275" r:id="rId19"/>
    <p:sldId id="276" r:id="rId20"/>
    <p:sldId id="278" r:id="rId21"/>
    <p:sldId id="279" r:id="rId22"/>
    <p:sldId id="288"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266" r:id="rId36"/>
    <p:sldId id="302" r:id="rId37"/>
  </p:sldIdLst>
  <p:sldSz cx="5765800" cy="3244850"/>
  <p:notesSz cx="5765800" cy="32448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p:cViewPr varScale="1">
        <p:scale>
          <a:sx n="168" d="100"/>
          <a:sy n="168" d="100"/>
        </p:scale>
        <p:origin x="782" y="1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p:txBody>
          <a:bodyPr lIns="0" tIns="0" rIns="0" bIns="0"/>
          <a:lstStyle>
            <a:lvl1pPr>
              <a:defRPr sz="600" b="0" i="0">
                <a:solidFill>
                  <a:schemeClr val="tx1"/>
                </a:solidFill>
                <a:latin typeface="Trebuchet MS"/>
                <a:cs typeface="Trebuchet MS"/>
              </a:defRPr>
            </a:lvl1pPr>
          </a:lstStyle>
          <a:p>
            <a:pPr marL="38100">
              <a:lnSpc>
                <a:spcPct val="100000"/>
              </a:lnSpc>
              <a:spcBef>
                <a:spcPts val="190"/>
              </a:spcBef>
            </a:pPr>
            <a:fld id="{81D60167-4931-47E6-BA6A-407CBD079E47}" type="slidenum">
              <a:rPr dirty="0"/>
              <a:t>‹N°›</a:t>
            </a:fld>
            <a:r>
              <a:rPr spc="-85" dirty="0"/>
              <a:t> </a:t>
            </a:r>
            <a:r>
              <a:rPr dirty="0"/>
              <a:t>/</a:t>
            </a:r>
            <a:r>
              <a:rPr spc="-85" dirty="0"/>
              <a:t> </a:t>
            </a:r>
            <a:r>
              <a:rPr dirty="0"/>
              <a:t>11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50" b="1" i="0">
                <a:solidFill>
                  <a:srgbClr val="0C265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p:txBody>
          <a:bodyPr lIns="0" tIns="0" rIns="0" bIns="0"/>
          <a:lstStyle>
            <a:lvl1pPr>
              <a:defRPr sz="600" b="0" i="0">
                <a:solidFill>
                  <a:schemeClr val="tx1"/>
                </a:solidFill>
                <a:latin typeface="Trebuchet MS"/>
                <a:cs typeface="Trebuchet MS"/>
              </a:defRPr>
            </a:lvl1pPr>
          </a:lstStyle>
          <a:p>
            <a:pPr marL="38100">
              <a:lnSpc>
                <a:spcPct val="100000"/>
              </a:lnSpc>
              <a:spcBef>
                <a:spcPts val="190"/>
              </a:spcBef>
            </a:pPr>
            <a:fld id="{81D60167-4931-47E6-BA6A-407CBD079E47}" type="slidenum">
              <a:rPr dirty="0"/>
              <a:t>‹N°›</a:t>
            </a:fld>
            <a:r>
              <a:rPr spc="-85" dirty="0"/>
              <a:t> </a:t>
            </a:r>
            <a:r>
              <a:rPr dirty="0"/>
              <a:t>/</a:t>
            </a:r>
            <a:r>
              <a:rPr spc="-85" dirty="0"/>
              <a:t> </a:t>
            </a:r>
            <a:r>
              <a:rPr dirty="0"/>
              <a:t>11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50" b="1" i="0">
                <a:solidFill>
                  <a:srgbClr val="0C2659"/>
                </a:solidFill>
                <a:latin typeface="Arial"/>
                <a:cs typeface="Arial"/>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7" name="Holder 7"/>
          <p:cNvSpPr>
            <a:spLocks noGrp="1"/>
          </p:cNvSpPr>
          <p:nvPr>
            <p:ph type="sldNum" sz="quarter" idx="7"/>
          </p:nvPr>
        </p:nvSpPr>
        <p:spPr/>
        <p:txBody>
          <a:bodyPr lIns="0" tIns="0" rIns="0" bIns="0"/>
          <a:lstStyle>
            <a:lvl1pPr>
              <a:defRPr sz="600" b="0" i="0">
                <a:solidFill>
                  <a:schemeClr val="tx1"/>
                </a:solidFill>
                <a:latin typeface="Trebuchet MS"/>
                <a:cs typeface="Trebuchet MS"/>
              </a:defRPr>
            </a:lvl1pPr>
          </a:lstStyle>
          <a:p>
            <a:pPr marL="38100">
              <a:lnSpc>
                <a:spcPct val="100000"/>
              </a:lnSpc>
              <a:spcBef>
                <a:spcPts val="190"/>
              </a:spcBef>
            </a:pPr>
            <a:fld id="{81D60167-4931-47E6-BA6A-407CBD079E47}" type="slidenum">
              <a:rPr dirty="0"/>
              <a:t>‹N°›</a:t>
            </a:fld>
            <a:r>
              <a:rPr spc="-85" dirty="0"/>
              <a:t> </a:t>
            </a:r>
            <a:r>
              <a:rPr dirty="0"/>
              <a:t>/</a:t>
            </a:r>
            <a:r>
              <a:rPr spc="-85" dirty="0"/>
              <a:t> </a:t>
            </a:r>
            <a:r>
              <a:rPr dirty="0"/>
              <a:t>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50" b="1" i="0">
                <a:solidFill>
                  <a:srgbClr val="0C265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5" name="Holder 5"/>
          <p:cNvSpPr>
            <a:spLocks noGrp="1"/>
          </p:cNvSpPr>
          <p:nvPr>
            <p:ph type="sldNum" sz="quarter" idx="7"/>
          </p:nvPr>
        </p:nvSpPr>
        <p:spPr/>
        <p:txBody>
          <a:bodyPr lIns="0" tIns="0" rIns="0" bIns="0"/>
          <a:lstStyle>
            <a:lvl1pPr>
              <a:defRPr sz="600" b="0" i="0">
                <a:solidFill>
                  <a:schemeClr val="tx1"/>
                </a:solidFill>
                <a:latin typeface="Trebuchet MS"/>
                <a:cs typeface="Trebuchet MS"/>
              </a:defRPr>
            </a:lvl1pPr>
          </a:lstStyle>
          <a:p>
            <a:pPr marL="38100">
              <a:lnSpc>
                <a:spcPct val="100000"/>
              </a:lnSpc>
              <a:spcBef>
                <a:spcPts val="190"/>
              </a:spcBef>
            </a:pPr>
            <a:fld id="{81D60167-4931-47E6-BA6A-407CBD079E47}" type="slidenum">
              <a:rPr dirty="0"/>
              <a:t>‹N°›</a:t>
            </a:fld>
            <a:r>
              <a:rPr spc="-85" dirty="0"/>
              <a:t> </a:t>
            </a:r>
            <a:r>
              <a:rPr dirty="0"/>
              <a:t>/</a:t>
            </a:r>
            <a:r>
              <a:rPr spc="-85" dirty="0"/>
              <a:t> </a:t>
            </a:r>
            <a:r>
              <a:rPr dirty="0"/>
              <a:t>11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4" name="Holder 4"/>
          <p:cNvSpPr>
            <a:spLocks noGrp="1"/>
          </p:cNvSpPr>
          <p:nvPr>
            <p:ph type="sldNum" sz="quarter" idx="7"/>
          </p:nvPr>
        </p:nvSpPr>
        <p:spPr/>
        <p:txBody>
          <a:bodyPr lIns="0" tIns="0" rIns="0" bIns="0"/>
          <a:lstStyle>
            <a:lvl1pPr>
              <a:defRPr sz="600" b="0" i="0">
                <a:solidFill>
                  <a:schemeClr val="tx1"/>
                </a:solidFill>
                <a:latin typeface="Trebuchet MS"/>
                <a:cs typeface="Trebuchet MS"/>
              </a:defRPr>
            </a:lvl1pPr>
          </a:lstStyle>
          <a:p>
            <a:pPr marL="38100">
              <a:lnSpc>
                <a:spcPct val="100000"/>
              </a:lnSpc>
              <a:spcBef>
                <a:spcPts val="190"/>
              </a:spcBef>
            </a:pPr>
            <a:fld id="{81D60167-4931-47E6-BA6A-407CBD079E47}" type="slidenum">
              <a:rPr dirty="0"/>
              <a:t>‹N°›</a:t>
            </a:fld>
            <a:r>
              <a:rPr spc="-85" dirty="0"/>
              <a:t> </a:t>
            </a:r>
            <a:r>
              <a:rPr dirty="0"/>
              <a:t>/</a:t>
            </a:r>
            <a:r>
              <a:rPr spc="-85" dirty="0"/>
              <a:t> </a:t>
            </a:r>
            <a:r>
              <a:rPr dirty="0"/>
              <a:t>11</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89887" y="1021395"/>
            <a:ext cx="2786024" cy="641985"/>
          </a:xfrm>
          <a:prstGeom prst="rect">
            <a:avLst/>
          </a:prstGeom>
        </p:spPr>
        <p:txBody>
          <a:bodyPr wrap="square" lIns="0" tIns="0" rIns="0" bIns="0">
            <a:spAutoFit/>
          </a:bodyPr>
          <a:lstStyle>
            <a:lvl1pPr>
              <a:defRPr sz="2050" b="1" i="0">
                <a:solidFill>
                  <a:srgbClr val="0C2659"/>
                </a:solidFill>
                <a:latin typeface="Arial"/>
                <a:cs typeface="Arial"/>
              </a:defRPr>
            </a:lvl1pPr>
          </a:lstStyle>
          <a:p>
            <a:endParaRPr/>
          </a:p>
        </p:txBody>
      </p:sp>
      <p:sp>
        <p:nvSpPr>
          <p:cNvPr id="3" name="Holder 3"/>
          <p:cNvSpPr>
            <a:spLocks noGrp="1"/>
          </p:cNvSpPr>
          <p:nvPr>
            <p:ph type="body" idx="1"/>
          </p:nvPr>
        </p:nvSpPr>
        <p:spPr>
          <a:xfrm>
            <a:off x="284962" y="1161223"/>
            <a:ext cx="5195874" cy="880110"/>
          </a:xfrm>
          <a:prstGeom prst="rect">
            <a:avLst/>
          </a:prstGeom>
        </p:spPr>
        <p:txBody>
          <a:bodyPr wrap="square" lIns="0" tIns="0" rIns="0" bIns="0">
            <a:spAutoFit/>
          </a:bodyPr>
          <a:lstStyle>
            <a:lvl1pPr>
              <a:defRPr sz="11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a:xfrm>
            <a:off x="5419115" y="3095432"/>
            <a:ext cx="316229" cy="137160"/>
          </a:xfrm>
          <a:prstGeom prst="rect">
            <a:avLst/>
          </a:prstGeom>
        </p:spPr>
        <p:txBody>
          <a:bodyPr wrap="square" lIns="0" tIns="0" rIns="0" bIns="0">
            <a:spAutoFit/>
          </a:bodyPr>
          <a:lstStyle>
            <a:lvl1pPr>
              <a:defRPr sz="600" b="0" i="0">
                <a:solidFill>
                  <a:schemeClr val="tx1"/>
                </a:solidFill>
                <a:latin typeface="Trebuchet MS"/>
                <a:cs typeface="Trebuchet MS"/>
              </a:defRPr>
            </a:lvl1pPr>
          </a:lstStyle>
          <a:p>
            <a:pPr marL="38100">
              <a:lnSpc>
                <a:spcPct val="100000"/>
              </a:lnSpc>
              <a:spcBef>
                <a:spcPts val="190"/>
              </a:spcBef>
            </a:pPr>
            <a:fld id="{81D60167-4931-47E6-BA6A-407CBD079E47}" type="slidenum">
              <a:rPr dirty="0"/>
              <a:t>‹N°›</a:t>
            </a:fld>
            <a:r>
              <a:rPr spc="-85" dirty="0"/>
              <a:t> </a:t>
            </a:r>
            <a:r>
              <a:rPr dirty="0"/>
              <a:t>/</a:t>
            </a:r>
            <a:r>
              <a:rPr spc="-85" dirty="0"/>
              <a:t> </a:t>
            </a:r>
            <a:r>
              <a:rPr dirty="0"/>
              <a:t>11</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298" y="174625"/>
            <a:ext cx="4952999" cy="955390"/>
          </a:xfrm>
          <a:prstGeom prst="rect">
            <a:avLst/>
          </a:prstGeom>
        </p:spPr>
        <p:txBody>
          <a:bodyPr vert="horz" wrap="square" lIns="0" tIns="102870" rIns="0" bIns="0" rtlCol="0">
            <a:spAutoFit/>
          </a:bodyPr>
          <a:lstStyle/>
          <a:p>
            <a:pPr algn="ctr">
              <a:lnSpc>
                <a:spcPct val="100000"/>
              </a:lnSpc>
              <a:spcBef>
                <a:spcPts val="810"/>
              </a:spcBef>
            </a:pPr>
            <a:r>
              <a:rPr lang="fr-FR" spc="-70" dirty="0">
                <a:solidFill>
                  <a:srgbClr val="0000FF"/>
                </a:solidFill>
              </a:rPr>
              <a:t>Projet: </a:t>
            </a:r>
            <a:r>
              <a:rPr lang="fr-FR" dirty="0">
                <a:solidFill>
                  <a:srgbClr val="0000FF"/>
                </a:solidFill>
              </a:rPr>
              <a:t>Predicting Microsoft Closing Prices</a:t>
            </a:r>
            <a:endParaRPr spc="-10" dirty="0">
              <a:solidFill>
                <a:srgbClr val="0000FF"/>
              </a:solidFill>
            </a:endParaRPr>
          </a:p>
          <a:p>
            <a:pPr algn="ctr">
              <a:lnSpc>
                <a:spcPct val="100000"/>
              </a:lnSpc>
              <a:spcBef>
                <a:spcPts val="360"/>
              </a:spcBef>
            </a:pPr>
            <a:endParaRPr sz="1100" dirty="0"/>
          </a:p>
        </p:txBody>
      </p:sp>
      <p:sp>
        <p:nvSpPr>
          <p:cNvPr id="3" name="object 3"/>
          <p:cNvSpPr txBox="1"/>
          <p:nvPr/>
        </p:nvSpPr>
        <p:spPr>
          <a:xfrm>
            <a:off x="243192" y="1058879"/>
            <a:ext cx="5279415" cy="2214068"/>
          </a:xfrm>
          <a:prstGeom prst="rect">
            <a:avLst/>
          </a:prstGeom>
        </p:spPr>
        <p:txBody>
          <a:bodyPr vert="horz" wrap="square" lIns="0" tIns="84455" rIns="0" bIns="0" rtlCol="0">
            <a:spAutoFit/>
          </a:bodyPr>
          <a:lstStyle/>
          <a:p>
            <a:pPr marL="12700" marR="5080" algn="ctr">
              <a:lnSpc>
                <a:spcPts val="950"/>
              </a:lnSpc>
              <a:spcBef>
                <a:spcPts val="420"/>
              </a:spcBef>
            </a:pPr>
            <a:r>
              <a:rPr lang="fr-FR" sz="1200" spc="-35" dirty="0">
                <a:latin typeface="Tahoma"/>
                <a:cs typeface="Tahoma"/>
              </a:rPr>
              <a:t>Réalisé par: </a:t>
            </a:r>
          </a:p>
          <a:p>
            <a:pPr marL="12700" marR="5080" algn="ctr">
              <a:lnSpc>
                <a:spcPts val="950"/>
              </a:lnSpc>
              <a:spcBef>
                <a:spcPts val="420"/>
              </a:spcBef>
            </a:pPr>
            <a:endParaRPr lang="fr-FR" sz="1200" spc="-35" dirty="0">
              <a:latin typeface="Tahoma"/>
              <a:cs typeface="Tahoma"/>
            </a:endParaRPr>
          </a:p>
          <a:p>
            <a:pPr marL="12700" marR="5080" algn="ctr">
              <a:lnSpc>
                <a:spcPts val="950"/>
              </a:lnSpc>
              <a:spcBef>
                <a:spcPts val="420"/>
              </a:spcBef>
            </a:pPr>
            <a:r>
              <a:rPr lang="fr-FR" sz="1200" spc="-35" dirty="0">
                <a:latin typeface="Tahoma"/>
                <a:cs typeface="Tahoma"/>
              </a:rPr>
              <a:t>AIT HA Mouad    </a:t>
            </a:r>
          </a:p>
          <a:p>
            <a:pPr marL="12700" marR="5080" algn="ctr">
              <a:lnSpc>
                <a:spcPts val="950"/>
              </a:lnSpc>
              <a:spcBef>
                <a:spcPts val="420"/>
              </a:spcBef>
            </a:pPr>
            <a:r>
              <a:rPr lang="fr-FR" sz="1200" spc="-35" dirty="0">
                <a:latin typeface="Tahoma"/>
                <a:cs typeface="Tahoma"/>
              </a:rPr>
              <a:t> EL KADAOUI Souhaila</a:t>
            </a:r>
          </a:p>
          <a:p>
            <a:pPr marL="12700" marR="5080" algn="ctr">
              <a:lnSpc>
                <a:spcPts val="950"/>
              </a:lnSpc>
              <a:spcBef>
                <a:spcPts val="420"/>
              </a:spcBef>
            </a:pPr>
            <a:r>
              <a:rPr lang="fr-FR" sz="1200" spc="-35" dirty="0">
                <a:latin typeface="Tahoma"/>
                <a:cs typeface="Tahoma"/>
              </a:rPr>
              <a:t>EL MARCHOUM Ayoub</a:t>
            </a:r>
            <a:endParaRPr lang="fr-FR" sz="1200" dirty="0">
              <a:latin typeface="Tahoma"/>
              <a:cs typeface="Tahoma"/>
            </a:endParaRPr>
          </a:p>
          <a:p>
            <a:pPr marL="12700" marR="5080" algn="ctr">
              <a:lnSpc>
                <a:spcPts val="950"/>
              </a:lnSpc>
              <a:spcBef>
                <a:spcPts val="420"/>
              </a:spcBef>
            </a:pPr>
            <a:r>
              <a:rPr lang="fr-FR" sz="1200" spc="-35" dirty="0">
                <a:latin typeface="Tahoma"/>
                <a:cs typeface="Tahoma"/>
              </a:rPr>
              <a:t>                                                               </a:t>
            </a:r>
          </a:p>
          <a:p>
            <a:pPr marL="12700" marR="5080">
              <a:lnSpc>
                <a:spcPts val="950"/>
              </a:lnSpc>
              <a:spcBef>
                <a:spcPts val="420"/>
              </a:spcBef>
            </a:pPr>
            <a:r>
              <a:rPr lang="fr-FR" sz="1200" spc="-35" dirty="0">
                <a:latin typeface="Tahoma"/>
                <a:cs typeface="Tahoma"/>
              </a:rPr>
              <a:t>                                                     Encadré par:</a:t>
            </a:r>
            <a:endParaRPr sz="1200" dirty="0">
              <a:latin typeface="Trebuchet MS"/>
              <a:cs typeface="Trebuchet MS"/>
            </a:endParaRPr>
          </a:p>
          <a:p>
            <a:pPr marR="27940" algn="ctr"/>
            <a:r>
              <a:rPr lang="fr-FR" sz="1200" spc="-35" dirty="0">
                <a:latin typeface="Tahoma"/>
                <a:cs typeface="Tahoma"/>
              </a:rPr>
              <a:t>Mr. NAJI Abdelwaheb</a:t>
            </a:r>
          </a:p>
          <a:p>
            <a:pPr marR="27940" algn="ctr"/>
            <a:endParaRPr lang="fr-FR" sz="1200" spc="-35" dirty="0">
              <a:latin typeface="Tahoma"/>
              <a:cs typeface="Tahoma"/>
            </a:endParaRPr>
          </a:p>
          <a:p>
            <a:pPr marR="27940" algn="ctr"/>
            <a:endParaRPr lang="fr-FR" sz="1200" spc="-35" dirty="0">
              <a:latin typeface="Tahoma"/>
              <a:cs typeface="Tahoma"/>
            </a:endParaRPr>
          </a:p>
          <a:p>
            <a:pPr marR="27940" algn="ctr"/>
            <a:endParaRPr lang="fr-FR" sz="1200" spc="-35" dirty="0">
              <a:latin typeface="Tahoma"/>
              <a:cs typeface="Tahoma"/>
            </a:endParaRPr>
          </a:p>
          <a:p>
            <a:pPr marR="27940" algn="ctr">
              <a:lnSpc>
                <a:spcPct val="100000"/>
              </a:lnSpc>
            </a:pPr>
            <a:r>
              <a:rPr lang="en-US" sz="1200" spc="-20" dirty="0">
                <a:latin typeface="Trebuchet MS"/>
                <a:cs typeface="Trebuchet MS"/>
              </a:rPr>
              <a:t>Mars 1</a:t>
            </a:r>
            <a:r>
              <a:rPr sz="1200" spc="-20" dirty="0">
                <a:latin typeface="Trebuchet MS"/>
                <a:cs typeface="Trebuchet MS"/>
              </a:rPr>
              <a:t>,</a:t>
            </a:r>
            <a:r>
              <a:rPr sz="1200" spc="25" dirty="0">
                <a:latin typeface="Trebuchet MS"/>
                <a:cs typeface="Trebuchet MS"/>
              </a:rPr>
              <a:t> </a:t>
            </a:r>
            <a:r>
              <a:rPr sz="1200" dirty="0">
                <a:latin typeface="Trebuchet MS"/>
                <a:cs typeface="Trebuchet MS"/>
              </a:rPr>
              <a:t>202</a:t>
            </a:r>
            <a:r>
              <a:rPr lang="fr-FR" sz="1200" dirty="0">
                <a:latin typeface="Trebuchet MS"/>
                <a:cs typeface="Trebuchet MS"/>
              </a:rPr>
              <a:t>4</a:t>
            </a:r>
            <a:endParaRPr sz="1200" dirty="0">
              <a:latin typeface="Trebuchet MS"/>
              <a:cs typeface="Trebuchet MS"/>
            </a:endParaRPr>
          </a:p>
        </p:txBody>
      </p:sp>
      <p:sp>
        <p:nvSpPr>
          <p:cNvPr id="4" name="object 4"/>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1</a:t>
            </a:fld>
            <a:r>
              <a:rPr spc="-85" dirty="0"/>
              <a:t> </a:t>
            </a:r>
            <a:r>
              <a:rPr dirty="0"/>
              <a:t>/</a:t>
            </a:r>
            <a:r>
              <a:rPr spc="-85" dirty="0"/>
              <a:t> </a:t>
            </a:r>
            <a:r>
              <a:rPr lang="fr-FR" dirty="0"/>
              <a:t>35</a:t>
            </a:r>
            <a:endParaRPr dirty="0"/>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7" y="63266"/>
            <a:ext cx="3532912" cy="830997"/>
          </a:xfrm>
          <a:prstGeom prst="rect">
            <a:avLst/>
          </a:prstGeom>
        </p:spPr>
        <p:txBody>
          <a:bodyPr vert="horz" wrap="square" lIns="0" tIns="15240" rIns="0" bIns="0" rtlCol="0">
            <a:spAutoFit/>
          </a:bodyPr>
          <a:lstStyle/>
          <a:p>
            <a:pPr marL="12700">
              <a:spcBef>
                <a:spcPts val="120"/>
              </a:spcBef>
            </a:pPr>
            <a:r>
              <a:rPr lang="fr-FR" sz="1700" spc="-70" dirty="0">
                <a:solidFill>
                  <a:srgbClr val="0000FF"/>
                </a:solidFill>
              </a:rPr>
              <a:t>4.</a:t>
            </a:r>
            <a: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Visualisation de Dataset</a:t>
            </a: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r>
              <a:rPr lang="fr-FR" dirty="0"/>
              <a:t>10/35</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52" y="711007"/>
            <a:ext cx="5354327" cy="23844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064" y="382033"/>
            <a:ext cx="5381628" cy="325992"/>
          </a:xfrm>
          <a:prstGeom prst="rect">
            <a:avLst/>
          </a:prstGeom>
        </p:spPr>
      </p:pic>
    </p:spTree>
    <p:extLst>
      <p:ext uri="{BB962C8B-B14F-4D97-AF65-F5344CB8AC3E}">
        <p14:creationId xmlns:p14="http://schemas.microsoft.com/office/powerpoint/2010/main" val="2089973474"/>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6"/>
            <a:ext cx="4705663" cy="830997"/>
          </a:xfrm>
          <a:prstGeom prst="rect">
            <a:avLst/>
          </a:prstGeom>
        </p:spPr>
        <p:txBody>
          <a:bodyPr vert="horz" wrap="square" lIns="0" tIns="15240" rIns="0" bIns="0" rtlCol="0">
            <a:spAutoFit/>
          </a:bodyPr>
          <a:lstStyle/>
          <a:p>
            <a:pPr marL="12700">
              <a:spcBef>
                <a:spcPts val="120"/>
              </a:spcBef>
            </a:pPr>
            <a:r>
              <a:rPr lang="fr-FR" sz="1700" spc="-70" dirty="0">
                <a:solidFill>
                  <a:srgbClr val="0000FF"/>
                </a:solidFill>
              </a:rPr>
              <a:t>5.</a:t>
            </a:r>
            <a: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ARIMA</a:t>
            </a: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r>
              <a:rPr lang="fr-FR" spc="-85" dirty="0"/>
              <a:t>11</a:t>
            </a:r>
            <a:r>
              <a:rPr spc="-85" dirty="0"/>
              <a:t> </a:t>
            </a:r>
            <a:r>
              <a:rPr dirty="0"/>
              <a:t>/</a:t>
            </a:r>
            <a:r>
              <a:rPr spc="-85" dirty="0"/>
              <a:t> </a:t>
            </a:r>
            <a:r>
              <a:rPr lang="fr-FR" dirty="0"/>
              <a:t>35</a:t>
            </a:r>
            <a:endParaRPr dirty="0"/>
          </a:p>
        </p:txBody>
      </p:sp>
      <p:sp>
        <p:nvSpPr>
          <p:cNvPr id="5" name="TextBox 4">
            <a:extLst>
              <a:ext uri="{FF2B5EF4-FFF2-40B4-BE49-F238E27FC236}">
                <a16:creationId xmlns:a16="http://schemas.microsoft.com/office/drawing/2014/main" id="{F93C0713-0AE3-F714-8BF2-F3523F83C613}"/>
              </a:ext>
            </a:extLst>
          </p:cNvPr>
          <p:cNvSpPr txBox="1"/>
          <p:nvPr/>
        </p:nvSpPr>
        <p:spPr>
          <a:xfrm>
            <a:off x="324798" y="294098"/>
            <a:ext cx="3346245" cy="369332"/>
          </a:xfrm>
          <a:prstGeom prst="rect">
            <a:avLst/>
          </a:prstGeom>
          <a:noFill/>
        </p:spPr>
        <p:txBody>
          <a:bodyPr wrap="square">
            <a:spAutoFit/>
          </a:bodyPr>
          <a:lstStyle/>
          <a:p>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5.1 Vérification de  la stationnarité</a:t>
            </a:r>
            <a:endParaRPr lang="fr-FR" dirty="0"/>
          </a:p>
        </p:txBody>
      </p:sp>
      <p:sp>
        <p:nvSpPr>
          <p:cNvPr id="7" name="TextBox 6">
            <a:extLst>
              <a:ext uri="{FF2B5EF4-FFF2-40B4-BE49-F238E27FC236}">
                <a16:creationId xmlns:a16="http://schemas.microsoft.com/office/drawing/2014/main" id="{AA7C9E38-AC7F-217A-EAB4-822C4B293695}"/>
              </a:ext>
            </a:extLst>
          </p:cNvPr>
          <p:cNvSpPr txBox="1"/>
          <p:nvPr/>
        </p:nvSpPr>
        <p:spPr>
          <a:xfrm>
            <a:off x="391244" y="578253"/>
            <a:ext cx="3042263" cy="246221"/>
          </a:xfrm>
          <a:prstGeom prst="rect">
            <a:avLst/>
          </a:prstGeom>
          <a:noFill/>
        </p:spPr>
        <p:txBody>
          <a:bodyPr wrap="square">
            <a:spAutoFit/>
          </a:bodyPr>
          <a:lstStyle/>
          <a:p>
            <a:r>
              <a:rPr lang="fr-FR" sz="1000" dirty="0"/>
              <a:t>Test ADF (</a:t>
            </a:r>
            <a:r>
              <a:rPr lang="fr-FR" sz="1000" dirty="0" err="1"/>
              <a:t>Augmented</a:t>
            </a:r>
            <a:r>
              <a:rPr lang="fr-FR" sz="1000" dirty="0"/>
              <a:t> Dickey-Fuller)</a:t>
            </a:r>
          </a:p>
        </p:txBody>
      </p:sp>
      <p:pic>
        <p:nvPicPr>
          <p:cNvPr id="9" name="Picture 8" descr="A screenshot of a computer&#10;&#10;Description automatically generated">
            <a:extLst>
              <a:ext uri="{FF2B5EF4-FFF2-40B4-BE49-F238E27FC236}">
                <a16:creationId xmlns:a16="http://schemas.microsoft.com/office/drawing/2014/main" id="{FD23CC99-F63D-81B9-6C3C-82146A3F2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415" y="794311"/>
            <a:ext cx="4961700" cy="1426451"/>
          </a:xfrm>
          <a:prstGeom prst="rect">
            <a:avLst/>
          </a:prstGeom>
        </p:spPr>
      </p:pic>
      <p:sp>
        <p:nvSpPr>
          <p:cNvPr id="11" name="TextBox 10">
            <a:extLst>
              <a:ext uri="{FF2B5EF4-FFF2-40B4-BE49-F238E27FC236}">
                <a16:creationId xmlns:a16="http://schemas.microsoft.com/office/drawing/2014/main" id="{133116BB-6814-51F8-6D5E-CEBAEBA5B190}"/>
              </a:ext>
            </a:extLst>
          </p:cNvPr>
          <p:cNvSpPr txBox="1"/>
          <p:nvPr/>
        </p:nvSpPr>
        <p:spPr>
          <a:xfrm>
            <a:off x="1435100" y="2310995"/>
            <a:ext cx="3581400" cy="830997"/>
          </a:xfrm>
          <a:prstGeom prst="rect">
            <a:avLst/>
          </a:prstGeom>
          <a:solidFill>
            <a:schemeClr val="accent1">
              <a:lumMod val="40000"/>
              <a:lumOff val="60000"/>
            </a:schemeClr>
          </a:solidFill>
        </p:spPr>
        <p:txBody>
          <a:bodyPr wrap="square" rtlCol="0">
            <a:spAutoFit/>
          </a:bodyPr>
          <a:lstStyle/>
          <a:p>
            <a:r>
              <a:rPr lang="en-US" sz="800" dirty="0"/>
              <a:t>ADF Statistic: -0.743070</a:t>
            </a:r>
          </a:p>
          <a:p>
            <a:r>
              <a:rPr lang="en-US" sz="800" dirty="0"/>
              <a:t>p-value: 0.835276</a:t>
            </a:r>
          </a:p>
          <a:p>
            <a:r>
              <a:rPr lang="en-US" sz="800" dirty="0"/>
              <a:t>Critical Values:</a:t>
            </a:r>
          </a:p>
          <a:p>
            <a:r>
              <a:rPr lang="en-US" sz="800" dirty="0"/>
              <a:t>                               1%: -3.434</a:t>
            </a:r>
          </a:p>
          <a:p>
            <a:r>
              <a:rPr lang="en-US" sz="800" dirty="0"/>
              <a:t>                               5%: -2.863</a:t>
            </a:r>
          </a:p>
          <a:p>
            <a:r>
              <a:rPr lang="en-US" sz="800" dirty="0"/>
              <a:t>                               10%: -2.568</a:t>
            </a:r>
            <a:endParaRPr lang="fr-FR" sz="800" dirty="0"/>
          </a:p>
        </p:txBody>
      </p:sp>
    </p:spTree>
    <p:extLst>
      <p:ext uri="{BB962C8B-B14F-4D97-AF65-F5344CB8AC3E}">
        <p14:creationId xmlns:p14="http://schemas.microsoft.com/office/powerpoint/2010/main" val="135465477"/>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D78FB-BCC4-AE26-6568-08DC4A2F37B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6A569CF-0DAA-1505-43B7-6BA86FCE5881}"/>
              </a:ext>
            </a:extLst>
          </p:cNvPr>
          <p:cNvSpPr txBox="1">
            <a:spLocks noGrp="1"/>
          </p:cNvSpPr>
          <p:nvPr>
            <p:ph type="title"/>
          </p:nvPr>
        </p:nvSpPr>
        <p:spPr>
          <a:xfrm>
            <a:off x="234636" y="63266"/>
            <a:ext cx="4705663" cy="830997"/>
          </a:xfrm>
          <a:prstGeom prst="rect">
            <a:avLst/>
          </a:prstGeom>
        </p:spPr>
        <p:txBody>
          <a:bodyPr vert="horz" wrap="square" lIns="0" tIns="15240" rIns="0" bIns="0" rtlCol="0">
            <a:spAutoFit/>
          </a:bodyPr>
          <a:lstStyle/>
          <a:p>
            <a:pPr marL="12700">
              <a:spcBef>
                <a:spcPts val="120"/>
              </a:spcBef>
            </a:pPr>
            <a:r>
              <a:rPr lang="fr-FR" sz="1700" spc="-70" dirty="0">
                <a:solidFill>
                  <a:srgbClr val="0000FF"/>
                </a:solidFill>
              </a:rPr>
              <a:t>5.</a:t>
            </a:r>
            <a: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ARIMA</a:t>
            </a: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a:extLst>
              <a:ext uri="{FF2B5EF4-FFF2-40B4-BE49-F238E27FC236}">
                <a16:creationId xmlns:a16="http://schemas.microsoft.com/office/drawing/2014/main" id="{20062115-2B2B-D7BE-6F02-A32E9153F051}"/>
              </a:ext>
            </a:extLst>
          </p:cNvPr>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a:extLst>
              <a:ext uri="{FF2B5EF4-FFF2-40B4-BE49-F238E27FC236}">
                <a16:creationId xmlns:a16="http://schemas.microsoft.com/office/drawing/2014/main" id="{3B340F4F-B5D3-0C00-8820-EA8EE02730B9}"/>
              </a:ext>
            </a:extLst>
          </p:cNvPr>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r>
              <a:rPr lang="fr-FR" dirty="0"/>
              <a:t>12</a:t>
            </a:r>
            <a:r>
              <a:rPr spc="-85" dirty="0"/>
              <a:t> </a:t>
            </a:r>
            <a:r>
              <a:rPr dirty="0"/>
              <a:t>/</a:t>
            </a:r>
            <a:r>
              <a:rPr lang="fr-FR" dirty="0"/>
              <a:t>35</a:t>
            </a:r>
            <a:endParaRPr dirty="0"/>
          </a:p>
        </p:txBody>
      </p:sp>
      <p:sp>
        <p:nvSpPr>
          <p:cNvPr id="5" name="TextBox 4">
            <a:extLst>
              <a:ext uri="{FF2B5EF4-FFF2-40B4-BE49-F238E27FC236}">
                <a16:creationId xmlns:a16="http://schemas.microsoft.com/office/drawing/2014/main" id="{6E824938-46A6-ED4A-9852-801B31FCA0F1}"/>
              </a:ext>
            </a:extLst>
          </p:cNvPr>
          <p:cNvSpPr txBox="1"/>
          <p:nvPr/>
        </p:nvSpPr>
        <p:spPr>
          <a:xfrm>
            <a:off x="324798" y="294098"/>
            <a:ext cx="3853502" cy="369332"/>
          </a:xfrm>
          <a:prstGeom prst="rect">
            <a:avLst/>
          </a:prstGeom>
          <a:noFill/>
        </p:spPr>
        <p:txBody>
          <a:bodyPr wrap="square">
            <a:spAutoFit/>
          </a:bodyPr>
          <a:lstStyle/>
          <a:p>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5.2 Choix Aléatoire des Paramètres ARIMA Model 1</a:t>
            </a:r>
            <a:endParaRPr lang="fr-FR" dirty="0"/>
          </a:p>
        </p:txBody>
      </p:sp>
      <p:pic>
        <p:nvPicPr>
          <p:cNvPr id="6" name="Picture 5" descr="A computer screen shot of a computer code&#10;&#10;Description automatically generated">
            <a:extLst>
              <a:ext uri="{FF2B5EF4-FFF2-40B4-BE49-F238E27FC236}">
                <a16:creationId xmlns:a16="http://schemas.microsoft.com/office/drawing/2014/main" id="{4DC22F23-AFC5-694C-CF20-DCCF35B90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986" y="643755"/>
            <a:ext cx="5232702" cy="1859065"/>
          </a:xfrm>
          <a:prstGeom prst="rect">
            <a:avLst/>
          </a:prstGeom>
        </p:spPr>
      </p:pic>
      <p:sp>
        <p:nvSpPr>
          <p:cNvPr id="8" name="TextBox 7">
            <a:extLst>
              <a:ext uri="{FF2B5EF4-FFF2-40B4-BE49-F238E27FC236}">
                <a16:creationId xmlns:a16="http://schemas.microsoft.com/office/drawing/2014/main" id="{2701A39B-3B8C-9824-62DC-114EA748DA77}"/>
              </a:ext>
            </a:extLst>
          </p:cNvPr>
          <p:cNvSpPr txBox="1"/>
          <p:nvPr/>
        </p:nvSpPr>
        <p:spPr>
          <a:xfrm>
            <a:off x="3031337" y="2125057"/>
            <a:ext cx="2590800" cy="369332"/>
          </a:xfrm>
          <a:prstGeom prst="rect">
            <a:avLst/>
          </a:prstGeom>
          <a:solidFill>
            <a:schemeClr val="accent1">
              <a:lumMod val="40000"/>
              <a:lumOff val="60000"/>
            </a:schemeClr>
          </a:solidFill>
        </p:spPr>
        <p:txBody>
          <a:bodyPr wrap="square" rtlCol="0">
            <a:spAutoFit/>
          </a:bodyPr>
          <a:lstStyle/>
          <a:p>
            <a:r>
              <a:rPr lang="fr-FR" dirty="0"/>
              <a:t>AIC = 7030.986</a:t>
            </a:r>
          </a:p>
        </p:txBody>
      </p:sp>
    </p:spTree>
    <p:extLst>
      <p:ext uri="{BB962C8B-B14F-4D97-AF65-F5344CB8AC3E}">
        <p14:creationId xmlns:p14="http://schemas.microsoft.com/office/powerpoint/2010/main" val="679487483"/>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C19F6-2C4B-7F6D-58B1-CBEF7162DC8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F3A0007-20B7-1737-8BD0-6884F9649DB5}"/>
              </a:ext>
            </a:extLst>
          </p:cNvPr>
          <p:cNvSpPr txBox="1">
            <a:spLocks noGrp="1"/>
          </p:cNvSpPr>
          <p:nvPr>
            <p:ph type="title"/>
          </p:nvPr>
        </p:nvSpPr>
        <p:spPr>
          <a:xfrm>
            <a:off x="234636" y="63266"/>
            <a:ext cx="4705663" cy="830997"/>
          </a:xfrm>
          <a:prstGeom prst="rect">
            <a:avLst/>
          </a:prstGeom>
        </p:spPr>
        <p:txBody>
          <a:bodyPr vert="horz" wrap="square" lIns="0" tIns="15240" rIns="0" bIns="0" rtlCol="0">
            <a:spAutoFit/>
          </a:bodyPr>
          <a:lstStyle/>
          <a:p>
            <a:pPr marL="12700">
              <a:spcBef>
                <a:spcPts val="120"/>
              </a:spcBef>
            </a:pPr>
            <a:r>
              <a:rPr lang="fr-FR" sz="1700" spc="-70" dirty="0">
                <a:solidFill>
                  <a:srgbClr val="0000FF"/>
                </a:solidFill>
              </a:rPr>
              <a:t>5.</a:t>
            </a:r>
            <a: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ARIMA</a:t>
            </a: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a:extLst>
              <a:ext uri="{FF2B5EF4-FFF2-40B4-BE49-F238E27FC236}">
                <a16:creationId xmlns:a16="http://schemas.microsoft.com/office/drawing/2014/main" id="{447B3730-E2B8-C959-C777-9CF4015B4DC3}"/>
              </a:ext>
            </a:extLst>
          </p:cNvPr>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a:extLst>
              <a:ext uri="{FF2B5EF4-FFF2-40B4-BE49-F238E27FC236}">
                <a16:creationId xmlns:a16="http://schemas.microsoft.com/office/drawing/2014/main" id="{FBFB3772-A1F5-F9C2-3E4C-259F84F7C526}"/>
              </a:ext>
            </a:extLst>
          </p:cNvPr>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r>
              <a:rPr lang="fr-FR" dirty="0"/>
              <a:t>13/35</a:t>
            </a:r>
            <a:endParaRPr dirty="0"/>
          </a:p>
        </p:txBody>
      </p:sp>
      <p:sp>
        <p:nvSpPr>
          <p:cNvPr id="5" name="TextBox 4">
            <a:extLst>
              <a:ext uri="{FF2B5EF4-FFF2-40B4-BE49-F238E27FC236}">
                <a16:creationId xmlns:a16="http://schemas.microsoft.com/office/drawing/2014/main" id="{BC85BBC3-BB66-687B-3E63-22C81502C2E8}"/>
              </a:ext>
            </a:extLst>
          </p:cNvPr>
          <p:cNvSpPr txBox="1"/>
          <p:nvPr/>
        </p:nvSpPr>
        <p:spPr>
          <a:xfrm>
            <a:off x="324798" y="294098"/>
            <a:ext cx="3853502" cy="369332"/>
          </a:xfrm>
          <a:prstGeom prst="rect">
            <a:avLst/>
          </a:prstGeom>
          <a:noFill/>
        </p:spPr>
        <p:txBody>
          <a:bodyPr wrap="square">
            <a:spAutoFit/>
          </a:bodyPr>
          <a:lstStyle/>
          <a:p>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5.3.1 Utilisation d'une recherche en grille d'ARIMA</a:t>
            </a:r>
            <a:endParaRPr lang="fr-FR" dirty="0"/>
          </a:p>
        </p:txBody>
      </p:sp>
      <p:sp>
        <p:nvSpPr>
          <p:cNvPr id="8" name="TextBox 7">
            <a:extLst>
              <a:ext uri="{FF2B5EF4-FFF2-40B4-BE49-F238E27FC236}">
                <a16:creationId xmlns:a16="http://schemas.microsoft.com/office/drawing/2014/main" id="{49CC0F10-5CDE-C182-DE44-96F660360A93}"/>
              </a:ext>
            </a:extLst>
          </p:cNvPr>
          <p:cNvSpPr txBox="1"/>
          <p:nvPr/>
        </p:nvSpPr>
        <p:spPr>
          <a:xfrm>
            <a:off x="3996079" y="2455053"/>
            <a:ext cx="1587500" cy="430887"/>
          </a:xfrm>
          <a:prstGeom prst="rect">
            <a:avLst/>
          </a:prstGeom>
          <a:solidFill>
            <a:schemeClr val="accent1">
              <a:lumMod val="40000"/>
              <a:lumOff val="60000"/>
            </a:schemeClr>
          </a:solidFill>
        </p:spPr>
        <p:txBody>
          <a:bodyPr wrap="square" rtlCol="0">
            <a:spAutoFit/>
          </a:bodyPr>
          <a:lstStyle/>
          <a:p>
            <a:r>
              <a:rPr lang="en-US" sz="1100" dirty="0"/>
              <a:t>Best order = (7,1,12)</a:t>
            </a:r>
          </a:p>
          <a:p>
            <a:r>
              <a:rPr lang="en-US" sz="1100" dirty="0"/>
              <a:t>AIC= 7001.929</a:t>
            </a:r>
            <a:endParaRPr lang="fr-FR" sz="1100" dirty="0"/>
          </a:p>
        </p:txBody>
      </p:sp>
      <p:pic>
        <p:nvPicPr>
          <p:cNvPr id="7" name="Picture 6" descr="A screenshot of a computer&#10;&#10;Description automatically generated">
            <a:extLst>
              <a:ext uri="{FF2B5EF4-FFF2-40B4-BE49-F238E27FC236}">
                <a16:creationId xmlns:a16="http://schemas.microsoft.com/office/drawing/2014/main" id="{B8EDD7CD-8371-AF37-F1B2-0CCEAA8F7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0851" y="617264"/>
            <a:ext cx="1617956" cy="1837791"/>
          </a:xfrm>
          <a:prstGeom prst="rect">
            <a:avLst/>
          </a:prstGeom>
        </p:spPr>
      </p:pic>
      <p:pic>
        <p:nvPicPr>
          <p:cNvPr id="9" name="Picture 8" descr="A computer screen shot of a code&#10;&#10;Description automatically generated">
            <a:extLst>
              <a:ext uri="{FF2B5EF4-FFF2-40B4-BE49-F238E27FC236}">
                <a16:creationId xmlns:a16="http://schemas.microsoft.com/office/drawing/2014/main" id="{B5523E89-18B3-F00B-878A-3D84EAEFA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5" y="663430"/>
            <a:ext cx="3899555" cy="2153657"/>
          </a:xfrm>
          <a:prstGeom prst="rect">
            <a:avLst/>
          </a:prstGeom>
        </p:spPr>
      </p:pic>
    </p:spTree>
    <p:extLst>
      <p:ext uri="{BB962C8B-B14F-4D97-AF65-F5344CB8AC3E}">
        <p14:creationId xmlns:p14="http://schemas.microsoft.com/office/powerpoint/2010/main" val="585711248"/>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1A511-491D-C3EE-40E4-0CAC2D10516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9537ABC-7BAB-44E9-B448-35D485B6E0FA}"/>
              </a:ext>
            </a:extLst>
          </p:cNvPr>
          <p:cNvSpPr txBox="1">
            <a:spLocks noGrp="1"/>
          </p:cNvSpPr>
          <p:nvPr>
            <p:ph type="title"/>
          </p:nvPr>
        </p:nvSpPr>
        <p:spPr>
          <a:xfrm>
            <a:off x="234636" y="63266"/>
            <a:ext cx="4705663" cy="830997"/>
          </a:xfrm>
          <a:prstGeom prst="rect">
            <a:avLst/>
          </a:prstGeom>
        </p:spPr>
        <p:txBody>
          <a:bodyPr vert="horz" wrap="square" lIns="0" tIns="15240" rIns="0" bIns="0" rtlCol="0">
            <a:spAutoFit/>
          </a:bodyPr>
          <a:lstStyle/>
          <a:p>
            <a:pPr marL="12700">
              <a:spcBef>
                <a:spcPts val="120"/>
              </a:spcBef>
            </a:pPr>
            <a:r>
              <a:rPr lang="fr-FR" sz="1700" spc="-70" dirty="0">
                <a:solidFill>
                  <a:srgbClr val="0000FF"/>
                </a:solidFill>
              </a:rPr>
              <a:t>5.</a:t>
            </a:r>
            <a: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ARIMA</a:t>
            </a: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a:extLst>
              <a:ext uri="{FF2B5EF4-FFF2-40B4-BE49-F238E27FC236}">
                <a16:creationId xmlns:a16="http://schemas.microsoft.com/office/drawing/2014/main" id="{1D4B72DD-AFF5-0734-F073-007F0EA15E70}"/>
              </a:ext>
            </a:extLst>
          </p:cNvPr>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a:extLst>
              <a:ext uri="{FF2B5EF4-FFF2-40B4-BE49-F238E27FC236}">
                <a16:creationId xmlns:a16="http://schemas.microsoft.com/office/drawing/2014/main" id="{71D5BAA8-21C4-11BA-F567-6B2C1420E9DB}"/>
              </a:ext>
            </a:extLst>
          </p:cNvPr>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14</a:t>
            </a:fld>
            <a:r>
              <a:rPr spc="-85" dirty="0"/>
              <a:t> </a:t>
            </a:r>
            <a:r>
              <a:rPr dirty="0"/>
              <a:t>/</a:t>
            </a:r>
            <a:r>
              <a:rPr spc="-85" dirty="0"/>
              <a:t> </a:t>
            </a:r>
            <a:r>
              <a:rPr lang="fr-FR" dirty="0"/>
              <a:t>35</a:t>
            </a:r>
            <a:endParaRPr dirty="0"/>
          </a:p>
        </p:txBody>
      </p:sp>
      <p:sp>
        <p:nvSpPr>
          <p:cNvPr id="5" name="TextBox 4">
            <a:extLst>
              <a:ext uri="{FF2B5EF4-FFF2-40B4-BE49-F238E27FC236}">
                <a16:creationId xmlns:a16="http://schemas.microsoft.com/office/drawing/2014/main" id="{1E329DD5-06E3-49A0-B556-BE17E1F667F5}"/>
              </a:ext>
            </a:extLst>
          </p:cNvPr>
          <p:cNvSpPr txBox="1"/>
          <p:nvPr/>
        </p:nvSpPr>
        <p:spPr>
          <a:xfrm>
            <a:off x="324798" y="294098"/>
            <a:ext cx="3853502" cy="646331"/>
          </a:xfrm>
          <a:prstGeom prst="rect">
            <a:avLst/>
          </a:prstGeom>
          <a:noFill/>
        </p:spPr>
        <p:txBody>
          <a:bodyPr wrap="square">
            <a:spAutoFit/>
          </a:bodyPr>
          <a:lstStyle/>
          <a:p>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5.3.2 ARIMA Model 2 avec </a:t>
            </a:r>
            <a:r>
              <a:rPr lang="fr-FR" dirty="0" err="1">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order</a:t>
            </a: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(7,1,12)</a:t>
            </a:r>
          </a:p>
          <a:p>
            <a:endParaRPr lang="fr-FR" dirty="0"/>
          </a:p>
        </p:txBody>
      </p:sp>
      <p:pic>
        <p:nvPicPr>
          <p:cNvPr id="6" name="Picture 5" descr="A computer screen shot of a computer code&#10;&#10;Description automatically generated">
            <a:extLst>
              <a:ext uri="{FF2B5EF4-FFF2-40B4-BE49-F238E27FC236}">
                <a16:creationId xmlns:a16="http://schemas.microsoft.com/office/drawing/2014/main" id="{B4049A84-6DAA-5441-B38E-4EA2E8A0F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64" y="637030"/>
            <a:ext cx="4787900" cy="1833383"/>
          </a:xfrm>
          <a:prstGeom prst="rect">
            <a:avLst/>
          </a:prstGeom>
        </p:spPr>
      </p:pic>
      <p:pic>
        <p:nvPicPr>
          <p:cNvPr id="12" name="Picture 11">
            <a:extLst>
              <a:ext uri="{FF2B5EF4-FFF2-40B4-BE49-F238E27FC236}">
                <a16:creationId xmlns:a16="http://schemas.microsoft.com/office/drawing/2014/main" id="{50CF6438-D75F-5DD6-F4E9-0BAA3B1F5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852" y="2470413"/>
            <a:ext cx="4822312" cy="545154"/>
          </a:xfrm>
          <a:prstGeom prst="rect">
            <a:avLst/>
          </a:prstGeom>
        </p:spPr>
      </p:pic>
    </p:spTree>
    <p:extLst>
      <p:ext uri="{BB962C8B-B14F-4D97-AF65-F5344CB8AC3E}">
        <p14:creationId xmlns:p14="http://schemas.microsoft.com/office/powerpoint/2010/main" val="815603486"/>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D5FB2-392C-A467-AA9C-67327310C99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7AF5000-F145-D14A-BC9A-7D5304D89032}"/>
              </a:ext>
            </a:extLst>
          </p:cNvPr>
          <p:cNvSpPr txBox="1">
            <a:spLocks noGrp="1"/>
          </p:cNvSpPr>
          <p:nvPr>
            <p:ph type="title"/>
          </p:nvPr>
        </p:nvSpPr>
        <p:spPr>
          <a:xfrm>
            <a:off x="234636" y="63266"/>
            <a:ext cx="4705663" cy="830997"/>
          </a:xfrm>
          <a:prstGeom prst="rect">
            <a:avLst/>
          </a:prstGeom>
        </p:spPr>
        <p:txBody>
          <a:bodyPr vert="horz" wrap="square" lIns="0" tIns="15240" rIns="0" bIns="0" rtlCol="0">
            <a:spAutoFit/>
          </a:bodyPr>
          <a:lstStyle/>
          <a:p>
            <a:pPr marL="12700">
              <a:spcBef>
                <a:spcPts val="120"/>
              </a:spcBef>
            </a:pPr>
            <a:r>
              <a:rPr lang="fr-FR" sz="1700" spc="-70" dirty="0">
                <a:solidFill>
                  <a:srgbClr val="0000FF"/>
                </a:solidFill>
              </a:rPr>
              <a:t>5.</a:t>
            </a:r>
            <a: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ARIMA</a:t>
            </a: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a:extLst>
              <a:ext uri="{FF2B5EF4-FFF2-40B4-BE49-F238E27FC236}">
                <a16:creationId xmlns:a16="http://schemas.microsoft.com/office/drawing/2014/main" id="{0DF61CF9-6876-1456-0D9D-F44C9760661B}"/>
              </a:ext>
            </a:extLst>
          </p:cNvPr>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a:extLst>
              <a:ext uri="{FF2B5EF4-FFF2-40B4-BE49-F238E27FC236}">
                <a16:creationId xmlns:a16="http://schemas.microsoft.com/office/drawing/2014/main" id="{83FDAFEB-D63A-0FF9-9C75-4E718F270DA1}"/>
              </a:ext>
            </a:extLst>
          </p:cNvPr>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15</a:t>
            </a:fld>
            <a:r>
              <a:rPr spc="-85" dirty="0"/>
              <a:t> </a:t>
            </a:r>
            <a:r>
              <a:rPr dirty="0"/>
              <a:t>/</a:t>
            </a:r>
            <a:r>
              <a:rPr spc="-85" dirty="0"/>
              <a:t> </a:t>
            </a:r>
            <a:r>
              <a:rPr lang="fr-FR" dirty="0"/>
              <a:t>35</a:t>
            </a:r>
            <a:endParaRPr dirty="0"/>
          </a:p>
        </p:txBody>
      </p:sp>
      <p:sp>
        <p:nvSpPr>
          <p:cNvPr id="5" name="TextBox 4">
            <a:extLst>
              <a:ext uri="{FF2B5EF4-FFF2-40B4-BE49-F238E27FC236}">
                <a16:creationId xmlns:a16="http://schemas.microsoft.com/office/drawing/2014/main" id="{D1B548F1-6CFB-146D-84C2-2B7D524A511C}"/>
              </a:ext>
            </a:extLst>
          </p:cNvPr>
          <p:cNvSpPr txBox="1"/>
          <p:nvPr/>
        </p:nvSpPr>
        <p:spPr>
          <a:xfrm>
            <a:off x="324798" y="294098"/>
            <a:ext cx="3853502" cy="646331"/>
          </a:xfrm>
          <a:prstGeom prst="rect">
            <a:avLst/>
          </a:prstGeom>
          <a:noFill/>
        </p:spPr>
        <p:txBody>
          <a:bodyPr wrap="square">
            <a:spAutoFit/>
          </a:bodyPr>
          <a:lstStyle/>
          <a:p>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5.4.1 Analyse des erreurs résiduelles du Model 2</a:t>
            </a:r>
          </a:p>
          <a:p>
            <a:endParaRPr lang="fr-FR" dirty="0"/>
          </a:p>
        </p:txBody>
      </p:sp>
      <p:pic>
        <p:nvPicPr>
          <p:cNvPr id="6" name="Picture 5" descr="A screenshot of a computer&#10;&#10;Description automatically generated">
            <a:extLst>
              <a:ext uri="{FF2B5EF4-FFF2-40B4-BE49-F238E27FC236}">
                <a16:creationId xmlns:a16="http://schemas.microsoft.com/office/drawing/2014/main" id="{9B4C1083-25FE-A011-DBD1-FC01CA4AB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 y="1236394"/>
            <a:ext cx="3429000" cy="834677"/>
          </a:xfrm>
          <a:prstGeom prst="rect">
            <a:avLst/>
          </a:prstGeom>
        </p:spPr>
      </p:pic>
      <p:pic>
        <p:nvPicPr>
          <p:cNvPr id="7" name="Picture 6" descr="A graph showing the results of a model&#10;&#10;Description automatically generated">
            <a:extLst>
              <a:ext uri="{FF2B5EF4-FFF2-40B4-BE49-F238E27FC236}">
                <a16:creationId xmlns:a16="http://schemas.microsoft.com/office/drawing/2014/main" id="{1898EDB8-C614-9CB2-A499-D74851543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921" y="522519"/>
            <a:ext cx="3696879" cy="2370352"/>
          </a:xfrm>
          <a:prstGeom prst="rect">
            <a:avLst/>
          </a:prstGeom>
        </p:spPr>
      </p:pic>
    </p:spTree>
    <p:extLst>
      <p:ext uri="{BB962C8B-B14F-4D97-AF65-F5344CB8AC3E}">
        <p14:creationId xmlns:p14="http://schemas.microsoft.com/office/powerpoint/2010/main" val="3100367659"/>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DD83E-939F-2FB0-7933-2C55FB5E908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6F4E552-0E3F-26E9-55A2-7A310867C6F2}"/>
              </a:ext>
            </a:extLst>
          </p:cNvPr>
          <p:cNvSpPr txBox="1">
            <a:spLocks noGrp="1"/>
          </p:cNvSpPr>
          <p:nvPr>
            <p:ph type="title"/>
          </p:nvPr>
        </p:nvSpPr>
        <p:spPr>
          <a:xfrm>
            <a:off x="234636" y="63266"/>
            <a:ext cx="4705663" cy="830997"/>
          </a:xfrm>
          <a:prstGeom prst="rect">
            <a:avLst/>
          </a:prstGeom>
        </p:spPr>
        <p:txBody>
          <a:bodyPr vert="horz" wrap="square" lIns="0" tIns="15240" rIns="0" bIns="0" rtlCol="0">
            <a:spAutoFit/>
          </a:bodyPr>
          <a:lstStyle/>
          <a:p>
            <a:pPr marL="12700">
              <a:spcBef>
                <a:spcPts val="120"/>
              </a:spcBef>
            </a:pPr>
            <a:r>
              <a:rPr lang="fr-FR" sz="1700" spc="-70" dirty="0">
                <a:solidFill>
                  <a:srgbClr val="0000FF"/>
                </a:solidFill>
              </a:rPr>
              <a:t>5.</a:t>
            </a:r>
            <a: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ARIMA</a:t>
            </a: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a:extLst>
              <a:ext uri="{FF2B5EF4-FFF2-40B4-BE49-F238E27FC236}">
                <a16:creationId xmlns:a16="http://schemas.microsoft.com/office/drawing/2014/main" id="{7E2427B8-E6EA-4B7E-A275-E7BCEAF6F735}"/>
              </a:ext>
            </a:extLst>
          </p:cNvPr>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a:extLst>
              <a:ext uri="{FF2B5EF4-FFF2-40B4-BE49-F238E27FC236}">
                <a16:creationId xmlns:a16="http://schemas.microsoft.com/office/drawing/2014/main" id="{864A3AB1-1BD6-D07E-87AA-C545337523ED}"/>
              </a:ext>
            </a:extLst>
          </p:cNvPr>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16</a:t>
            </a:fld>
            <a:r>
              <a:rPr spc="-85" dirty="0"/>
              <a:t> </a:t>
            </a:r>
            <a:r>
              <a:rPr dirty="0"/>
              <a:t>/</a:t>
            </a:r>
            <a:r>
              <a:rPr spc="-85" dirty="0"/>
              <a:t> </a:t>
            </a:r>
            <a:r>
              <a:rPr lang="fr-FR" dirty="0"/>
              <a:t>35</a:t>
            </a:r>
            <a:endParaRPr dirty="0"/>
          </a:p>
        </p:txBody>
      </p:sp>
      <p:sp>
        <p:nvSpPr>
          <p:cNvPr id="5" name="TextBox 4">
            <a:extLst>
              <a:ext uri="{FF2B5EF4-FFF2-40B4-BE49-F238E27FC236}">
                <a16:creationId xmlns:a16="http://schemas.microsoft.com/office/drawing/2014/main" id="{8B302AFA-E1F6-0B6E-1628-A9B98DFC2C80}"/>
              </a:ext>
            </a:extLst>
          </p:cNvPr>
          <p:cNvSpPr txBox="1"/>
          <p:nvPr/>
        </p:nvSpPr>
        <p:spPr>
          <a:xfrm>
            <a:off x="324798" y="294098"/>
            <a:ext cx="3853502" cy="646331"/>
          </a:xfrm>
          <a:prstGeom prst="rect">
            <a:avLst/>
          </a:prstGeom>
          <a:noFill/>
        </p:spPr>
        <p:txBody>
          <a:bodyPr wrap="square">
            <a:spAutoFit/>
          </a:bodyPr>
          <a:lstStyle/>
          <a:p>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5.4.2 Analyse des erreurs résiduelles  Model 3</a:t>
            </a:r>
          </a:p>
          <a:p>
            <a:r>
              <a:rPr lang="fr-FR" dirty="0"/>
              <a:t> </a:t>
            </a:r>
          </a:p>
        </p:txBody>
      </p:sp>
      <p:pic>
        <p:nvPicPr>
          <p:cNvPr id="7" name="Picture 6" descr="A screenshot of a computer program&#10;&#10;Description automatically generated">
            <a:extLst>
              <a:ext uri="{FF2B5EF4-FFF2-40B4-BE49-F238E27FC236}">
                <a16:creationId xmlns:a16="http://schemas.microsoft.com/office/drawing/2014/main" id="{D75851BF-ACBC-96E6-19CD-B21C3EBB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1" y="725523"/>
            <a:ext cx="5765800" cy="1793804"/>
          </a:xfrm>
          <a:prstGeom prst="rect">
            <a:avLst/>
          </a:prstGeom>
        </p:spPr>
      </p:pic>
    </p:spTree>
    <p:extLst>
      <p:ext uri="{BB962C8B-B14F-4D97-AF65-F5344CB8AC3E}">
        <p14:creationId xmlns:p14="http://schemas.microsoft.com/office/powerpoint/2010/main" val="1040402162"/>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FD107-33EA-BD8E-A090-078D9B7C81F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91583D8-61FF-CF2B-4C05-A7B943ABFD03}"/>
              </a:ext>
            </a:extLst>
          </p:cNvPr>
          <p:cNvSpPr txBox="1">
            <a:spLocks noGrp="1"/>
          </p:cNvSpPr>
          <p:nvPr>
            <p:ph type="title"/>
          </p:nvPr>
        </p:nvSpPr>
        <p:spPr>
          <a:xfrm>
            <a:off x="234636" y="63266"/>
            <a:ext cx="4705663" cy="830997"/>
          </a:xfrm>
          <a:prstGeom prst="rect">
            <a:avLst/>
          </a:prstGeom>
        </p:spPr>
        <p:txBody>
          <a:bodyPr vert="horz" wrap="square" lIns="0" tIns="15240" rIns="0" bIns="0" rtlCol="0">
            <a:spAutoFit/>
          </a:bodyPr>
          <a:lstStyle/>
          <a:p>
            <a:pPr marL="12700">
              <a:spcBef>
                <a:spcPts val="120"/>
              </a:spcBef>
            </a:pPr>
            <a:r>
              <a:rPr lang="fr-FR" sz="1700" spc="-70" dirty="0">
                <a:solidFill>
                  <a:srgbClr val="0000FF"/>
                </a:solidFill>
              </a:rPr>
              <a:t>5.</a:t>
            </a:r>
            <a: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ARIMA</a:t>
            </a: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a:extLst>
              <a:ext uri="{FF2B5EF4-FFF2-40B4-BE49-F238E27FC236}">
                <a16:creationId xmlns:a16="http://schemas.microsoft.com/office/drawing/2014/main" id="{313AADED-590C-D888-26FE-0E5F8C24A8D5}"/>
              </a:ext>
            </a:extLst>
          </p:cNvPr>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a:extLst>
              <a:ext uri="{FF2B5EF4-FFF2-40B4-BE49-F238E27FC236}">
                <a16:creationId xmlns:a16="http://schemas.microsoft.com/office/drawing/2014/main" id="{5BBE1C2B-1543-1BCA-0CAB-35DB9EABEDE6}"/>
              </a:ext>
            </a:extLst>
          </p:cNvPr>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17</a:t>
            </a:fld>
            <a:r>
              <a:rPr spc="-85" dirty="0"/>
              <a:t> </a:t>
            </a:r>
            <a:r>
              <a:rPr dirty="0"/>
              <a:t>/</a:t>
            </a:r>
            <a:r>
              <a:rPr spc="-85" dirty="0"/>
              <a:t> </a:t>
            </a:r>
            <a:r>
              <a:rPr lang="fr-FR" dirty="0"/>
              <a:t>35</a:t>
            </a:r>
            <a:endParaRPr dirty="0"/>
          </a:p>
        </p:txBody>
      </p:sp>
      <p:sp>
        <p:nvSpPr>
          <p:cNvPr id="5" name="TextBox 4">
            <a:extLst>
              <a:ext uri="{FF2B5EF4-FFF2-40B4-BE49-F238E27FC236}">
                <a16:creationId xmlns:a16="http://schemas.microsoft.com/office/drawing/2014/main" id="{3A4F31F2-6A3A-D25E-C532-53FAF761F8F3}"/>
              </a:ext>
            </a:extLst>
          </p:cNvPr>
          <p:cNvSpPr txBox="1"/>
          <p:nvPr/>
        </p:nvSpPr>
        <p:spPr>
          <a:xfrm>
            <a:off x="324798" y="294098"/>
            <a:ext cx="3853502" cy="369332"/>
          </a:xfrm>
          <a:prstGeom prst="rect">
            <a:avLst/>
          </a:prstGeom>
          <a:noFill/>
        </p:spPr>
        <p:txBody>
          <a:bodyPr wrap="square">
            <a:spAutoFit/>
          </a:bodyPr>
          <a:lstStyle/>
          <a:p>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5.4.3 Comparaison des trois modèles</a:t>
            </a:r>
            <a:r>
              <a:rPr lang="fr-FR" dirty="0"/>
              <a:t> </a:t>
            </a:r>
          </a:p>
        </p:txBody>
      </p:sp>
      <p:pic>
        <p:nvPicPr>
          <p:cNvPr id="9" name="Picture 8" descr="A screenshot of a computer program&#10;&#10;Description automatically generated">
            <a:extLst>
              <a:ext uri="{FF2B5EF4-FFF2-40B4-BE49-F238E27FC236}">
                <a16:creationId xmlns:a16="http://schemas.microsoft.com/office/drawing/2014/main" id="{621BC5DD-8717-A50B-77B1-EB6E0532F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44" y="709597"/>
            <a:ext cx="4552950" cy="2374740"/>
          </a:xfrm>
          <a:prstGeom prst="rect">
            <a:avLst/>
          </a:prstGeom>
        </p:spPr>
      </p:pic>
    </p:spTree>
    <p:extLst>
      <p:ext uri="{BB962C8B-B14F-4D97-AF65-F5344CB8AC3E}">
        <p14:creationId xmlns:p14="http://schemas.microsoft.com/office/powerpoint/2010/main" val="1814413669"/>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6"/>
            <a:ext cx="5086664" cy="800219"/>
          </a:xfrm>
          <a:prstGeom prst="rect">
            <a:avLst/>
          </a:prstGeom>
        </p:spPr>
        <p:txBody>
          <a:bodyPr vert="horz" wrap="square" lIns="0" tIns="15240" rIns="0" bIns="0" rtlCol="0">
            <a:spAutoFit/>
          </a:bodyPr>
          <a:lstStyle/>
          <a:p>
            <a:pPr marL="12700">
              <a:spcBef>
                <a:spcPts val="120"/>
              </a:spcBef>
            </a:pPr>
            <a:r>
              <a:rPr lang="fr-FR" sz="1600" spc="-70" dirty="0">
                <a:solidFill>
                  <a:srgbClr val="0000FF"/>
                </a:solidFill>
              </a:rPr>
              <a:t>6.</a:t>
            </a:r>
            <a:r>
              <a:rPr lang="fr-FR" sz="16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ANN( Artificial Network Neurons)</a:t>
            </a: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18</a:t>
            </a:fld>
            <a:r>
              <a:rPr spc="-85" dirty="0"/>
              <a:t> </a:t>
            </a:r>
            <a:r>
              <a:rPr dirty="0"/>
              <a:t>/</a:t>
            </a:r>
            <a:r>
              <a:rPr spc="-85" dirty="0"/>
              <a:t> </a:t>
            </a:r>
            <a:r>
              <a:rPr lang="fr-FR" dirty="0"/>
              <a:t>35</a:t>
            </a:r>
            <a:endParaRP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02" y="479425"/>
            <a:ext cx="5105400" cy="5524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02" y="1140484"/>
            <a:ext cx="5083513" cy="1723382"/>
          </a:xfrm>
          <a:prstGeom prst="rect">
            <a:avLst/>
          </a:prstGeom>
        </p:spPr>
      </p:pic>
    </p:spTree>
    <p:extLst>
      <p:ext uri="{BB962C8B-B14F-4D97-AF65-F5344CB8AC3E}">
        <p14:creationId xmlns:p14="http://schemas.microsoft.com/office/powerpoint/2010/main" val="1853276176"/>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6"/>
            <a:ext cx="5086664" cy="800219"/>
          </a:xfrm>
          <a:prstGeom prst="rect">
            <a:avLst/>
          </a:prstGeom>
        </p:spPr>
        <p:txBody>
          <a:bodyPr vert="horz" wrap="square" lIns="0" tIns="15240" rIns="0" bIns="0" rtlCol="0">
            <a:spAutoFit/>
          </a:bodyPr>
          <a:lstStyle/>
          <a:p>
            <a:pPr marL="12700">
              <a:spcBef>
                <a:spcPts val="120"/>
              </a:spcBef>
            </a:pPr>
            <a:r>
              <a:rPr lang="fr-FR" sz="1600" spc="-70" dirty="0">
                <a:solidFill>
                  <a:srgbClr val="0000FF"/>
                </a:solidFill>
              </a:rPr>
              <a:t>6.</a:t>
            </a:r>
            <a:r>
              <a:rPr lang="fr-FR" sz="16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ANN( Artificial Network Neurons)</a:t>
            </a: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19</a:t>
            </a:fld>
            <a:r>
              <a:rPr spc="-85" dirty="0"/>
              <a:t> </a:t>
            </a:r>
            <a:r>
              <a:rPr dirty="0"/>
              <a:t>/</a:t>
            </a:r>
            <a:r>
              <a:rPr spc="-85" dirty="0"/>
              <a:t> </a:t>
            </a:r>
            <a:r>
              <a:rPr lang="fr-FR" dirty="0"/>
              <a:t>35</a:t>
            </a:r>
            <a:endParaRP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36" y="403224"/>
            <a:ext cx="5206366" cy="2841625"/>
          </a:xfrm>
          <a:prstGeom prst="rect">
            <a:avLst/>
          </a:prstGeom>
        </p:spPr>
      </p:pic>
    </p:spTree>
    <p:extLst>
      <p:ext uri="{BB962C8B-B14F-4D97-AF65-F5344CB8AC3E}">
        <p14:creationId xmlns:p14="http://schemas.microsoft.com/office/powerpoint/2010/main" val="2167540285"/>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1479" y="12747"/>
            <a:ext cx="1627912" cy="276999"/>
          </a:xfrm>
          <a:prstGeom prst="rect">
            <a:avLst/>
          </a:prstGeom>
        </p:spPr>
        <p:txBody>
          <a:bodyPr vert="horz" wrap="square" lIns="0" tIns="15240" rIns="0" bIns="0" rtlCol="0">
            <a:spAutoFit/>
          </a:bodyPr>
          <a:lstStyle/>
          <a:p>
            <a:pPr marL="12700">
              <a:lnSpc>
                <a:spcPct val="100000"/>
              </a:lnSpc>
              <a:spcBef>
                <a:spcPts val="120"/>
              </a:spcBef>
            </a:pPr>
            <a:r>
              <a:rPr lang="fr-FR" sz="1700" b="1" spc="-45" dirty="0">
                <a:solidFill>
                  <a:srgbClr val="0000FF"/>
                </a:solidFill>
                <a:latin typeface="Arial"/>
                <a:cs typeface="Arial"/>
              </a:rPr>
              <a:t>Sommaire</a:t>
            </a:r>
            <a:endParaRPr sz="1700" dirty="0">
              <a:solidFill>
                <a:srgbClr val="0000FF"/>
              </a:solidFill>
              <a:latin typeface="Arial"/>
              <a:cs typeface="Arial"/>
            </a:endParaRPr>
          </a:p>
        </p:txBody>
      </p:sp>
      <p:sp>
        <p:nvSpPr>
          <p:cNvPr id="3" name="object 3"/>
          <p:cNvSpPr/>
          <p:nvPr/>
        </p:nvSpPr>
        <p:spPr>
          <a:xfrm>
            <a:off x="241479" y="291141"/>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7" name="Content Placeholder 6"/>
          <p:cNvSpPr>
            <a:spLocks noGrp="1"/>
          </p:cNvSpPr>
          <p:nvPr>
            <p:ph sz="half" idx="2"/>
          </p:nvPr>
        </p:nvSpPr>
        <p:spPr>
          <a:xfrm>
            <a:off x="3003864" y="327025"/>
            <a:ext cx="2731480" cy="2523768"/>
          </a:xfrm>
        </p:spPr>
        <p:txBody>
          <a:bodyPr/>
          <a:lstStyle/>
          <a:p>
            <a:pPr>
              <a:lnSpc>
                <a:spcPct val="100000"/>
              </a:lnSpc>
              <a:spcBef>
                <a:spcPts val="50"/>
              </a:spcBef>
              <a:buClr>
                <a:srgbClr val="0C2659"/>
              </a:buClr>
            </a:pP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6. Modélisation par ANN</a:t>
            </a:r>
          </a:p>
          <a:p>
            <a:pPr>
              <a:spcBef>
                <a:spcPts val="50"/>
              </a:spcBef>
              <a:buClr>
                <a:srgbClr val="0C2659"/>
              </a:buClr>
            </a:pP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6.1.1 La Standardisation</a:t>
            </a:r>
            <a:endPar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spcBef>
                <a:spcPts val="50"/>
              </a:spcBef>
              <a:buClr>
                <a:srgbClr val="0C2659"/>
              </a:buClr>
            </a:pP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6.1.2 La division de dataset</a:t>
            </a:r>
            <a:endPar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spcBef>
                <a:spcPts val="50"/>
              </a:spcBef>
              <a:buClr>
                <a:srgbClr val="0C2659"/>
              </a:buClr>
            </a:pP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6.2 La création de modèle</a:t>
            </a:r>
          </a:p>
          <a:p>
            <a:pPr>
              <a:spcBef>
                <a:spcPts val="50"/>
              </a:spcBef>
              <a:buClr>
                <a:srgbClr val="0C2659"/>
              </a:buClr>
            </a:pP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6.3 La Représentation graphique de modèle</a:t>
            </a:r>
          </a:p>
          <a:p>
            <a:pPr>
              <a:spcBef>
                <a:spcPts val="50"/>
              </a:spcBef>
              <a:buClr>
                <a:srgbClr val="0C2659"/>
              </a:buClr>
            </a:pP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6.4 La performance de modèle </a:t>
            </a:r>
          </a:p>
          <a:p>
            <a:pPr>
              <a:spcBef>
                <a:spcPts val="50"/>
              </a:spcBef>
              <a:buClr>
                <a:srgbClr val="0C2659"/>
              </a:buClr>
            </a:pP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7. Modélisation par RNN-LSTM</a:t>
            </a:r>
          </a:p>
          <a:p>
            <a:pPr>
              <a:spcBef>
                <a:spcPts val="50"/>
              </a:spcBef>
              <a:buClr>
                <a:srgbClr val="0C2659"/>
              </a:buClr>
            </a:pP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7.1 Définition</a:t>
            </a:r>
            <a:endParaRPr lang="fr-FR"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endParaRPr>
          </a:p>
          <a:p>
            <a:pPr>
              <a:spcBef>
                <a:spcPts val="50"/>
              </a:spcBef>
              <a:buClr>
                <a:srgbClr val="0C2659"/>
              </a:buClr>
            </a:pP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7.2 Développement du modèle en utilisant RNN (LSTM)</a:t>
            </a:r>
          </a:p>
          <a:p>
            <a:pPr>
              <a:spcBef>
                <a:spcPts val="50"/>
              </a:spcBef>
              <a:buClr>
                <a:srgbClr val="0C2659"/>
              </a:buClr>
            </a:pP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7.3 La performance du modèle chargé pour la partie test</a:t>
            </a:r>
          </a:p>
          <a:p>
            <a:pPr>
              <a:spcBef>
                <a:spcPts val="50"/>
              </a:spcBef>
              <a:buClr>
                <a:srgbClr val="0C2659"/>
              </a:buClr>
            </a:pP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7.4 La visualisation du modèle chargé pour la partie test</a:t>
            </a:r>
          </a:p>
          <a:p>
            <a:pPr>
              <a:spcBef>
                <a:spcPts val="50"/>
              </a:spcBef>
              <a:buClr>
                <a:srgbClr val="0C2659"/>
              </a:buClr>
            </a:pP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7.5  Pourquoi LSTM ?</a:t>
            </a:r>
            <a:endPar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lnSpc>
                <a:spcPct val="100000"/>
              </a:lnSpc>
              <a:spcBef>
                <a:spcPts val="50"/>
              </a:spcBef>
              <a:buClr>
                <a:srgbClr val="0C2659"/>
              </a:buClr>
            </a:pP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8. Conclusion</a:t>
            </a:r>
          </a:p>
          <a:p>
            <a:endParaRPr lang="fr-FR" dirty="0"/>
          </a:p>
        </p:txBody>
      </p:sp>
      <p:sp>
        <p:nvSpPr>
          <p:cNvPr id="8" name="Content Placeholder 7"/>
          <p:cNvSpPr>
            <a:spLocks noGrp="1"/>
          </p:cNvSpPr>
          <p:nvPr>
            <p:ph sz="half" idx="3"/>
          </p:nvPr>
        </p:nvSpPr>
        <p:spPr>
          <a:xfrm>
            <a:off x="241479" y="327025"/>
            <a:ext cx="2613330" cy="3070071"/>
          </a:xfrm>
        </p:spPr>
        <p:txBody>
          <a:bodyPr/>
          <a:lstStyle/>
          <a:p>
            <a:pPr marL="12065">
              <a:lnSpc>
                <a:spcPct val="100000"/>
              </a:lnSpc>
              <a:spcBef>
                <a:spcPts val="135"/>
              </a:spcBef>
              <a:tabLst>
                <a:tab pos="258445" algn="l"/>
              </a:tabLst>
            </a:pPr>
            <a:r>
              <a:rPr lang="fr-FR" spc="-15"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1. Introduction</a:t>
            </a:r>
            <a:endPar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lnSpc>
                <a:spcPct val="100000"/>
              </a:lnSpc>
              <a:spcBef>
                <a:spcPts val="50"/>
              </a:spcBef>
              <a:buClr>
                <a:srgbClr val="0C2659"/>
              </a:buClr>
            </a:pP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2. Exploration des données</a:t>
            </a:r>
          </a:p>
          <a:p>
            <a:pPr>
              <a:lnSpc>
                <a:spcPct val="100000"/>
              </a:lnSpc>
              <a:spcBef>
                <a:spcPts val="50"/>
              </a:spcBef>
              <a:buClr>
                <a:srgbClr val="0C2659"/>
              </a:buClr>
            </a:pP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2.1 Chargement de dataset</a:t>
            </a:r>
          </a:p>
          <a:p>
            <a:pPr>
              <a:spcBef>
                <a:spcPts val="50"/>
              </a:spcBef>
              <a:buClr>
                <a:srgbClr val="0C2659"/>
              </a:buClr>
            </a:pP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2.2 Mesures descriptives de dataset</a:t>
            </a:r>
          </a:p>
          <a:p>
            <a:pPr>
              <a:spcBef>
                <a:spcPts val="50"/>
              </a:spcBef>
              <a:buClr>
                <a:srgbClr val="0C2659"/>
              </a:buClr>
            </a:pP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2.3Recherche des valeurs manquants</a:t>
            </a:r>
          </a:p>
          <a:p>
            <a:pPr>
              <a:lnSpc>
                <a:spcPct val="100000"/>
              </a:lnSpc>
              <a:spcBef>
                <a:spcPts val="50"/>
              </a:spcBef>
              <a:buClr>
                <a:srgbClr val="0C2659"/>
              </a:buClr>
            </a:pP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3. Prétraitement des données</a:t>
            </a:r>
          </a:p>
          <a:p>
            <a:pPr>
              <a:lnSpc>
                <a:spcPct val="100000"/>
              </a:lnSpc>
              <a:spcBef>
                <a:spcPts val="50"/>
              </a:spcBef>
              <a:buClr>
                <a:srgbClr val="0C2659"/>
              </a:buClr>
            </a:pP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4. Visualisation de Dataset</a:t>
            </a:r>
          </a:p>
          <a:p>
            <a:pPr>
              <a:spcBef>
                <a:spcPts val="50"/>
              </a:spcBef>
              <a:buClr>
                <a:srgbClr val="0C2659"/>
              </a:buClr>
            </a:pP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4.1 Le traçage de line Plot de dataset</a:t>
            </a:r>
          </a:p>
          <a:p>
            <a:pPr>
              <a:spcBef>
                <a:spcPts val="50"/>
              </a:spcBef>
              <a:buClr>
                <a:srgbClr val="0C2659"/>
              </a:buClr>
            </a:pP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4.2 box plot</a:t>
            </a:r>
          </a:p>
          <a:p>
            <a:pPr>
              <a:spcBef>
                <a:spcPts val="50"/>
              </a:spcBef>
              <a:buClr>
                <a:srgbClr val="0C2659"/>
              </a:buClr>
            </a:pP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4.3 L’étude  d’autocorrélation</a:t>
            </a:r>
            <a:endPar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lnSpc>
                <a:spcPct val="100000"/>
              </a:lnSpc>
              <a:spcBef>
                <a:spcPts val="50"/>
              </a:spcBef>
              <a:buClr>
                <a:srgbClr val="0C2659"/>
              </a:buClr>
            </a:pP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5. Modélisation par ARIMA</a:t>
            </a:r>
          </a:p>
          <a:p>
            <a:pPr>
              <a:spcBef>
                <a:spcPts val="50"/>
              </a:spcBef>
              <a:buClr>
                <a:srgbClr val="0C2659"/>
              </a:buClr>
            </a:pP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5.1 Vérification de  la stationnarité</a:t>
            </a:r>
            <a:endPar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spcBef>
                <a:spcPts val="50"/>
              </a:spcBef>
              <a:buClr>
                <a:srgbClr val="0C2659"/>
              </a:buClr>
            </a:pP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5.2 Choix Aléatoire des Paramètres ARIMA</a:t>
            </a:r>
          </a:p>
          <a:p>
            <a:pPr>
              <a:spcBef>
                <a:spcPts val="50"/>
              </a:spcBef>
              <a:buClr>
                <a:srgbClr val="0C2659"/>
              </a:buClr>
            </a:pP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5.3 Utilisation d'une recherche en grille d'ARIMA </a:t>
            </a:r>
          </a:p>
          <a:p>
            <a:pPr>
              <a:spcBef>
                <a:spcPts val="50"/>
              </a:spcBef>
              <a:buClr>
                <a:srgbClr val="0C2659"/>
              </a:buClr>
            </a:pP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5.4 Analyse des erreurs résiduelles</a:t>
            </a:r>
          </a:p>
          <a:p>
            <a:pPr>
              <a:spcBef>
                <a:spcPts val="50"/>
              </a:spcBef>
              <a:buClr>
                <a:srgbClr val="0C2659"/>
              </a:buClr>
            </a:pPr>
            <a:r>
              <a:rPr lang="fr-FR"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  5.5 La performance de modèle pour la partie test.</a:t>
            </a:r>
            <a:endPar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fr-FR" dirty="0"/>
          </a:p>
        </p:txBody>
      </p:sp>
      <p:sp>
        <p:nvSpPr>
          <p:cNvPr id="5" name="object 5"/>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2</a:t>
            </a:fld>
            <a:r>
              <a:rPr spc="-85" dirty="0"/>
              <a:t> </a:t>
            </a:r>
            <a:r>
              <a:rPr dirty="0"/>
              <a:t>/</a:t>
            </a:r>
            <a:r>
              <a:rPr spc="-85" dirty="0"/>
              <a:t> </a:t>
            </a:r>
            <a:r>
              <a:rPr lang="fr-FR" dirty="0"/>
              <a:t>35</a:t>
            </a:r>
            <a:endParaRPr dirty="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6"/>
            <a:ext cx="5086664" cy="800219"/>
          </a:xfrm>
          <a:prstGeom prst="rect">
            <a:avLst/>
          </a:prstGeom>
        </p:spPr>
        <p:txBody>
          <a:bodyPr vert="horz" wrap="square" lIns="0" tIns="15240" rIns="0" bIns="0" rtlCol="0">
            <a:spAutoFit/>
          </a:bodyPr>
          <a:lstStyle/>
          <a:p>
            <a:pPr marL="12700">
              <a:spcBef>
                <a:spcPts val="120"/>
              </a:spcBef>
            </a:pPr>
            <a:r>
              <a:rPr lang="fr-FR" sz="1600" spc="-70" dirty="0">
                <a:solidFill>
                  <a:srgbClr val="0000FF"/>
                </a:solidFill>
              </a:rPr>
              <a:t>6.</a:t>
            </a:r>
            <a:r>
              <a:rPr lang="fr-FR" sz="16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ANN( Artificial Network Neurons)</a:t>
            </a: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20</a:t>
            </a:fld>
            <a:r>
              <a:rPr spc="-85" dirty="0"/>
              <a:t> </a:t>
            </a:r>
            <a:r>
              <a:rPr dirty="0"/>
              <a:t>/</a:t>
            </a:r>
            <a:r>
              <a:rPr spc="-85" dirty="0"/>
              <a:t> </a:t>
            </a:r>
            <a:r>
              <a:rPr lang="fr-FR" dirty="0"/>
              <a:t>35</a:t>
            </a:r>
            <a:endParaRP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76" y="1490566"/>
            <a:ext cx="5397926" cy="169567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613" y="403226"/>
            <a:ext cx="4996502" cy="1029142"/>
          </a:xfrm>
          <a:prstGeom prst="rect">
            <a:avLst/>
          </a:prstGeom>
        </p:spPr>
      </p:pic>
    </p:spTree>
    <p:extLst>
      <p:ext uri="{BB962C8B-B14F-4D97-AF65-F5344CB8AC3E}">
        <p14:creationId xmlns:p14="http://schemas.microsoft.com/office/powerpoint/2010/main" val="1057161483"/>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6"/>
            <a:ext cx="5086664" cy="800219"/>
          </a:xfrm>
          <a:prstGeom prst="rect">
            <a:avLst/>
          </a:prstGeom>
        </p:spPr>
        <p:txBody>
          <a:bodyPr vert="horz" wrap="square" lIns="0" tIns="15240" rIns="0" bIns="0" rtlCol="0">
            <a:spAutoFit/>
          </a:bodyPr>
          <a:lstStyle/>
          <a:p>
            <a:pPr marL="12700">
              <a:spcBef>
                <a:spcPts val="120"/>
              </a:spcBef>
            </a:pPr>
            <a:r>
              <a:rPr lang="fr-FR" sz="1600" spc="-70" dirty="0">
                <a:solidFill>
                  <a:srgbClr val="0000FF"/>
                </a:solidFill>
              </a:rPr>
              <a:t>6.</a:t>
            </a:r>
            <a:r>
              <a:rPr lang="fr-FR" sz="16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ANN( Artificial Network Neurons)</a:t>
            </a: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21</a:t>
            </a:fld>
            <a:r>
              <a:rPr spc="-85" dirty="0"/>
              <a:t> </a:t>
            </a:r>
            <a:r>
              <a:rPr dirty="0"/>
              <a:t>/</a:t>
            </a:r>
            <a:r>
              <a:rPr spc="-85" dirty="0"/>
              <a:t> </a:t>
            </a:r>
            <a:r>
              <a:rPr lang="fr-FR" dirty="0"/>
              <a:t>35</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555625"/>
            <a:ext cx="5206366" cy="990600"/>
          </a:xfrm>
          <a:prstGeom prst="rect">
            <a:avLst/>
          </a:prstGeom>
        </p:spPr>
      </p:pic>
    </p:spTree>
    <p:extLst>
      <p:ext uri="{BB962C8B-B14F-4D97-AF65-F5344CB8AC3E}">
        <p14:creationId xmlns:p14="http://schemas.microsoft.com/office/powerpoint/2010/main" val="1982132441"/>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9"/>
            <a:ext cx="4400864" cy="830997"/>
          </a:xfrm>
          <a:prstGeom prst="rect">
            <a:avLst/>
          </a:prstGeom>
        </p:spPr>
        <p:txBody>
          <a:bodyPr vert="horz" wrap="square" lIns="0" tIns="15240" rIns="0" bIns="0" rtlCol="0">
            <a:spAutoFit/>
          </a:bodyPr>
          <a:lstStyle/>
          <a:p>
            <a:pPr marL="12700">
              <a:spcBef>
                <a:spcPts val="120"/>
              </a:spcBef>
            </a:pP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379100" y="3101087"/>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22</a:t>
            </a:fld>
            <a:r>
              <a:rPr spc="-85" dirty="0"/>
              <a:t> </a:t>
            </a:r>
            <a:r>
              <a:rPr dirty="0"/>
              <a:t>/</a:t>
            </a:r>
            <a:r>
              <a:rPr spc="-85" dirty="0"/>
              <a:t> </a:t>
            </a:r>
            <a:r>
              <a:rPr lang="fr-FR" dirty="0"/>
              <a:t>35</a:t>
            </a:r>
            <a:endParaRPr dirty="0"/>
          </a:p>
        </p:txBody>
      </p:sp>
      <p:sp>
        <p:nvSpPr>
          <p:cNvPr id="4" name="ZoneTexte 3">
            <a:extLst>
              <a:ext uri="{FF2B5EF4-FFF2-40B4-BE49-F238E27FC236}">
                <a16:creationId xmlns:a16="http://schemas.microsoft.com/office/drawing/2014/main" id="{111D80ED-CCFA-44AC-B543-67D5ECEC74A2}"/>
              </a:ext>
            </a:extLst>
          </p:cNvPr>
          <p:cNvSpPr txBox="1"/>
          <p:nvPr/>
        </p:nvSpPr>
        <p:spPr>
          <a:xfrm>
            <a:off x="312410" y="757161"/>
            <a:ext cx="5050815" cy="2462213"/>
          </a:xfrm>
          <a:prstGeom prst="rect">
            <a:avLst/>
          </a:prstGeom>
          <a:noFill/>
        </p:spPr>
        <p:txBody>
          <a:bodyPr wrap="square" rtlCol="0">
            <a:spAutoFit/>
          </a:bodyPr>
          <a:lstStyle/>
          <a:p>
            <a:r>
              <a:rPr lang="fr-FR" sz="1400" b="1" dirty="0"/>
              <a:t>LSTM est une architecture de réseau neuronal récurrent (RNN) qui "se souvient" des valeurs à des intervalles arbitraires. LSTM est bien adaptée à la classification, au traitement et à la prédiction des séries temporelles avec des intervalles de temps de durée inconnue. On peut l'appliquer à la prédiction de prix, à l'analyse de sentiments, à la génération de texte, etc.</a:t>
            </a:r>
          </a:p>
          <a:p>
            <a:endParaRPr lang="fr-FR" sz="1400" b="1" dirty="0"/>
          </a:p>
          <a:p>
            <a:r>
              <a:rPr lang="fr-FR" sz="1400" b="1" dirty="0"/>
              <a:t>Le réseau comporte 3 portes de sortie dans un réseau LSTM</a:t>
            </a:r>
            <a:endParaRPr lang="en-US" sz="1400" b="1" dirty="0"/>
          </a:p>
          <a:p>
            <a:pPr marL="342900" indent="-342900">
              <a:buFont typeface="+mj-lt"/>
              <a:buAutoNum type="arabicPeriod"/>
            </a:pPr>
            <a:r>
              <a:rPr lang="en-US" sz="1400" b="1" dirty="0"/>
              <a:t>Porte </a:t>
            </a:r>
            <a:r>
              <a:rPr lang="en-US" sz="1400" b="1" dirty="0" err="1"/>
              <a:t>d’oubli</a:t>
            </a:r>
            <a:r>
              <a:rPr lang="en-US" sz="1400" b="1" dirty="0"/>
              <a:t> (Forget Gate)</a:t>
            </a:r>
          </a:p>
          <a:p>
            <a:pPr marL="342900" indent="-342900">
              <a:buFont typeface="+mj-lt"/>
              <a:buAutoNum type="arabicPeriod"/>
            </a:pPr>
            <a:r>
              <a:rPr lang="en-US" sz="1400" b="1" dirty="0"/>
              <a:t>Porte </a:t>
            </a:r>
            <a:r>
              <a:rPr lang="en-US" sz="1400" b="1" dirty="0" err="1"/>
              <a:t>d’entrée</a:t>
            </a:r>
            <a:r>
              <a:rPr lang="en-US" sz="1400" b="1" dirty="0"/>
              <a:t> (Input Gate)</a:t>
            </a:r>
          </a:p>
          <a:p>
            <a:pPr marL="342900" indent="-342900">
              <a:buFont typeface="+mj-lt"/>
              <a:buAutoNum type="arabicPeriod"/>
            </a:pPr>
            <a:r>
              <a:rPr lang="en-US" sz="1400" b="1" dirty="0"/>
              <a:t>Porte de sortie (Output Gate)</a:t>
            </a:r>
            <a:endParaRPr lang="fr-FR" sz="1400" b="1" dirty="0"/>
          </a:p>
        </p:txBody>
      </p:sp>
      <p:sp>
        <p:nvSpPr>
          <p:cNvPr id="6" name="ZoneTexte 5">
            <a:extLst>
              <a:ext uri="{FF2B5EF4-FFF2-40B4-BE49-F238E27FC236}">
                <a16:creationId xmlns:a16="http://schemas.microsoft.com/office/drawing/2014/main" id="{A4DACC19-B964-4DE8-A0D9-6EF4E5888F85}"/>
              </a:ext>
            </a:extLst>
          </p:cNvPr>
          <p:cNvSpPr txBox="1"/>
          <p:nvPr/>
        </p:nvSpPr>
        <p:spPr>
          <a:xfrm>
            <a:off x="234636" y="0"/>
            <a:ext cx="4400864" cy="369332"/>
          </a:xfrm>
          <a:prstGeom prst="rect">
            <a:avLst/>
          </a:prstGeom>
          <a:noFill/>
        </p:spPr>
        <p:txBody>
          <a:bodyPr wrap="square" rtlCol="0">
            <a:spAutoFit/>
          </a:bodyPr>
          <a:lstStyle/>
          <a:p>
            <a:r>
              <a:rPr lang="fr-FR" spc="-70" dirty="0">
                <a:solidFill>
                  <a:srgbClr val="0000FF"/>
                </a:solidFill>
              </a:rPr>
              <a:t>7.</a:t>
            </a: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RNN(LSTM)</a:t>
            </a:r>
            <a:endParaRPr lang="en-US" dirty="0"/>
          </a:p>
        </p:txBody>
      </p:sp>
      <p:sp>
        <p:nvSpPr>
          <p:cNvPr id="7" name="ZoneTexte 6">
            <a:extLst>
              <a:ext uri="{FF2B5EF4-FFF2-40B4-BE49-F238E27FC236}">
                <a16:creationId xmlns:a16="http://schemas.microsoft.com/office/drawing/2014/main" id="{7F05E4AA-16FA-4384-BA6C-269FD5D25C67}"/>
              </a:ext>
            </a:extLst>
          </p:cNvPr>
          <p:cNvSpPr txBox="1"/>
          <p:nvPr/>
        </p:nvSpPr>
        <p:spPr>
          <a:xfrm>
            <a:off x="444500" y="369332"/>
            <a:ext cx="2895600" cy="323165"/>
          </a:xfrm>
          <a:prstGeom prst="rect">
            <a:avLst/>
          </a:prstGeom>
          <a:noFill/>
        </p:spPr>
        <p:txBody>
          <a:bodyPr wrap="square" rtlCol="0">
            <a:spAutoFit/>
          </a:bodyPr>
          <a:lstStyle/>
          <a:p>
            <a:r>
              <a:rPr lang="en-US" sz="1500" dirty="0">
                <a:solidFill>
                  <a:srgbClr val="0000FF"/>
                </a:solidFill>
              </a:rPr>
              <a:t>7.1. </a:t>
            </a:r>
            <a:r>
              <a:rPr lang="en-US" sz="1500" dirty="0" err="1">
                <a:solidFill>
                  <a:srgbClr val="0000FF"/>
                </a:solidFill>
              </a:rPr>
              <a:t>Définition</a:t>
            </a:r>
            <a:endParaRPr lang="en-US" sz="1500" dirty="0">
              <a:solidFill>
                <a:srgbClr val="0000FF"/>
              </a:solidFill>
            </a:endParaRPr>
          </a:p>
        </p:txBody>
      </p:sp>
    </p:spTree>
    <p:extLst>
      <p:ext uri="{BB962C8B-B14F-4D97-AF65-F5344CB8AC3E}">
        <p14:creationId xmlns:p14="http://schemas.microsoft.com/office/powerpoint/2010/main" val="81985596"/>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9"/>
            <a:ext cx="4400864" cy="830997"/>
          </a:xfrm>
          <a:prstGeom prst="rect">
            <a:avLst/>
          </a:prstGeom>
        </p:spPr>
        <p:txBody>
          <a:bodyPr vert="horz" wrap="square" lIns="0" tIns="15240" rIns="0" bIns="0" rtlCol="0">
            <a:spAutoFit/>
          </a:bodyPr>
          <a:lstStyle/>
          <a:p>
            <a:pPr marL="12700">
              <a:spcBef>
                <a:spcPts val="120"/>
              </a:spcBef>
            </a:pP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23</a:t>
            </a:fld>
            <a:r>
              <a:rPr spc="-85" dirty="0"/>
              <a:t> </a:t>
            </a:r>
            <a:r>
              <a:rPr dirty="0"/>
              <a:t>/</a:t>
            </a:r>
            <a:r>
              <a:rPr spc="-85" dirty="0"/>
              <a:t> </a:t>
            </a:r>
            <a:r>
              <a:rPr lang="fr-FR" dirty="0"/>
              <a:t>35</a:t>
            </a:r>
            <a:endParaRPr dirty="0"/>
          </a:p>
        </p:txBody>
      </p:sp>
      <p:sp>
        <p:nvSpPr>
          <p:cNvPr id="6" name="ZoneTexte 5">
            <a:extLst>
              <a:ext uri="{FF2B5EF4-FFF2-40B4-BE49-F238E27FC236}">
                <a16:creationId xmlns:a16="http://schemas.microsoft.com/office/drawing/2014/main" id="{A4DACC19-B964-4DE8-A0D9-6EF4E5888F85}"/>
              </a:ext>
            </a:extLst>
          </p:cNvPr>
          <p:cNvSpPr txBox="1"/>
          <p:nvPr/>
        </p:nvSpPr>
        <p:spPr>
          <a:xfrm>
            <a:off x="234636" y="0"/>
            <a:ext cx="4400864" cy="369332"/>
          </a:xfrm>
          <a:prstGeom prst="rect">
            <a:avLst/>
          </a:prstGeom>
          <a:noFill/>
        </p:spPr>
        <p:txBody>
          <a:bodyPr wrap="square" rtlCol="0">
            <a:spAutoFit/>
          </a:bodyPr>
          <a:lstStyle/>
          <a:p>
            <a:r>
              <a:rPr lang="fr-FR" spc="-70" dirty="0">
                <a:solidFill>
                  <a:srgbClr val="0000FF"/>
                </a:solidFill>
              </a:rPr>
              <a:t>7.</a:t>
            </a: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RNN(LSTM)</a:t>
            </a:r>
            <a:endParaRPr lang="en-US" dirty="0"/>
          </a:p>
        </p:txBody>
      </p:sp>
      <p:sp>
        <p:nvSpPr>
          <p:cNvPr id="7" name="ZoneTexte 6">
            <a:extLst>
              <a:ext uri="{FF2B5EF4-FFF2-40B4-BE49-F238E27FC236}">
                <a16:creationId xmlns:a16="http://schemas.microsoft.com/office/drawing/2014/main" id="{7F05E4AA-16FA-4384-BA6C-269FD5D25C67}"/>
              </a:ext>
            </a:extLst>
          </p:cNvPr>
          <p:cNvSpPr txBox="1"/>
          <p:nvPr/>
        </p:nvSpPr>
        <p:spPr>
          <a:xfrm>
            <a:off x="341951" y="380532"/>
            <a:ext cx="5105401" cy="569387"/>
          </a:xfrm>
          <a:prstGeom prst="rect">
            <a:avLst/>
          </a:prstGeom>
          <a:noFill/>
        </p:spPr>
        <p:txBody>
          <a:bodyPr wrap="square" rtlCol="0">
            <a:spAutoFit/>
          </a:bodyPr>
          <a:lstStyle/>
          <a:p>
            <a:r>
              <a:rPr lang="en-US" sz="1500" dirty="0">
                <a:solidFill>
                  <a:srgbClr val="0000FF"/>
                </a:solidFill>
              </a:rPr>
              <a:t>7.2</a:t>
            </a:r>
            <a:r>
              <a:rPr lang="en-US" sz="1500" dirty="0">
                <a:solidFill>
                  <a:schemeClr val="tx2">
                    <a:lumMod val="60000"/>
                    <a:lumOff val="40000"/>
                  </a:schemeClr>
                </a:solidFill>
              </a:rPr>
              <a:t> </a:t>
            </a:r>
            <a:r>
              <a:rPr lang="fr-FR" sz="1600"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Développement du modèle en utilisant RNN  (LSTM)</a:t>
            </a:r>
            <a:endPar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endParaRPr>
          </a:p>
          <a:p>
            <a:endParaRPr lang="en-US" sz="1500" dirty="0">
              <a:solidFill>
                <a:schemeClr val="tx2">
                  <a:lumMod val="60000"/>
                  <a:lumOff val="40000"/>
                </a:schemeClr>
              </a:solidFill>
            </a:endParaRPr>
          </a:p>
        </p:txBody>
      </p:sp>
      <p:pic>
        <p:nvPicPr>
          <p:cNvPr id="5" name="Image 4">
            <a:extLst>
              <a:ext uri="{FF2B5EF4-FFF2-40B4-BE49-F238E27FC236}">
                <a16:creationId xmlns:a16="http://schemas.microsoft.com/office/drawing/2014/main" id="{19C1B257-69B0-4867-B800-5055521B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02" y="1005573"/>
            <a:ext cx="5322794" cy="2023187"/>
          </a:xfrm>
          <a:prstGeom prst="rect">
            <a:avLst/>
          </a:prstGeom>
        </p:spPr>
      </p:pic>
      <p:sp>
        <p:nvSpPr>
          <p:cNvPr id="10" name="ZoneTexte 9">
            <a:extLst>
              <a:ext uri="{FF2B5EF4-FFF2-40B4-BE49-F238E27FC236}">
                <a16:creationId xmlns:a16="http://schemas.microsoft.com/office/drawing/2014/main" id="{98EA9555-6774-4099-9D5B-FF85172BA972}"/>
              </a:ext>
            </a:extLst>
          </p:cNvPr>
          <p:cNvSpPr txBox="1"/>
          <p:nvPr/>
        </p:nvSpPr>
        <p:spPr>
          <a:xfrm>
            <a:off x="540495" y="672841"/>
            <a:ext cx="5118101" cy="569387"/>
          </a:xfrm>
          <a:prstGeom prst="rect">
            <a:avLst/>
          </a:prstGeom>
          <a:noFill/>
        </p:spPr>
        <p:txBody>
          <a:bodyPr wrap="square" rtlCol="0">
            <a:spAutoFit/>
          </a:bodyPr>
          <a:lstStyle/>
          <a:p>
            <a:r>
              <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rPr>
              <a:t>Partie 1 :</a:t>
            </a:r>
          </a:p>
          <a:p>
            <a:endParaRPr lang="en-US" sz="1500" dirty="0">
              <a:solidFill>
                <a:schemeClr val="tx2">
                  <a:lumMod val="60000"/>
                  <a:lumOff val="40000"/>
                </a:schemeClr>
              </a:solidFill>
            </a:endParaRPr>
          </a:p>
        </p:txBody>
      </p:sp>
    </p:spTree>
    <p:extLst>
      <p:ext uri="{BB962C8B-B14F-4D97-AF65-F5344CB8AC3E}">
        <p14:creationId xmlns:p14="http://schemas.microsoft.com/office/powerpoint/2010/main" val="2328457179"/>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9"/>
            <a:ext cx="4400864" cy="830997"/>
          </a:xfrm>
          <a:prstGeom prst="rect">
            <a:avLst/>
          </a:prstGeom>
        </p:spPr>
        <p:txBody>
          <a:bodyPr vert="horz" wrap="square" lIns="0" tIns="15240" rIns="0" bIns="0" rtlCol="0">
            <a:spAutoFit/>
          </a:bodyPr>
          <a:lstStyle/>
          <a:p>
            <a:pPr marL="12700">
              <a:spcBef>
                <a:spcPts val="120"/>
              </a:spcBef>
            </a:pP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24</a:t>
            </a:fld>
            <a:r>
              <a:rPr spc="-85" dirty="0"/>
              <a:t> </a:t>
            </a:r>
            <a:r>
              <a:rPr dirty="0"/>
              <a:t>/</a:t>
            </a:r>
            <a:r>
              <a:rPr spc="-85" dirty="0"/>
              <a:t> </a:t>
            </a:r>
            <a:r>
              <a:rPr lang="fr-FR" dirty="0"/>
              <a:t>35</a:t>
            </a:r>
            <a:endParaRPr dirty="0"/>
          </a:p>
        </p:txBody>
      </p:sp>
      <p:sp>
        <p:nvSpPr>
          <p:cNvPr id="6" name="ZoneTexte 5">
            <a:extLst>
              <a:ext uri="{FF2B5EF4-FFF2-40B4-BE49-F238E27FC236}">
                <a16:creationId xmlns:a16="http://schemas.microsoft.com/office/drawing/2014/main" id="{A4DACC19-B964-4DE8-A0D9-6EF4E5888F85}"/>
              </a:ext>
            </a:extLst>
          </p:cNvPr>
          <p:cNvSpPr txBox="1"/>
          <p:nvPr/>
        </p:nvSpPr>
        <p:spPr>
          <a:xfrm>
            <a:off x="234636" y="0"/>
            <a:ext cx="4400864" cy="369332"/>
          </a:xfrm>
          <a:prstGeom prst="rect">
            <a:avLst/>
          </a:prstGeom>
          <a:noFill/>
        </p:spPr>
        <p:txBody>
          <a:bodyPr wrap="square" rtlCol="0">
            <a:spAutoFit/>
          </a:bodyPr>
          <a:lstStyle/>
          <a:p>
            <a:r>
              <a:rPr lang="fr-FR" spc="-70" dirty="0">
                <a:solidFill>
                  <a:srgbClr val="0000FF"/>
                </a:solidFill>
              </a:rPr>
              <a:t>7.</a:t>
            </a: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RNN(LSTM)</a:t>
            </a:r>
            <a:endParaRPr lang="en-US" dirty="0"/>
          </a:p>
        </p:txBody>
      </p:sp>
      <p:sp>
        <p:nvSpPr>
          <p:cNvPr id="7" name="ZoneTexte 6">
            <a:extLst>
              <a:ext uri="{FF2B5EF4-FFF2-40B4-BE49-F238E27FC236}">
                <a16:creationId xmlns:a16="http://schemas.microsoft.com/office/drawing/2014/main" id="{7F05E4AA-16FA-4384-BA6C-269FD5D25C67}"/>
              </a:ext>
            </a:extLst>
          </p:cNvPr>
          <p:cNvSpPr txBox="1"/>
          <p:nvPr/>
        </p:nvSpPr>
        <p:spPr>
          <a:xfrm>
            <a:off x="444499" y="369332"/>
            <a:ext cx="5105401" cy="569387"/>
          </a:xfrm>
          <a:prstGeom prst="rect">
            <a:avLst/>
          </a:prstGeom>
          <a:noFill/>
        </p:spPr>
        <p:txBody>
          <a:bodyPr wrap="square" rtlCol="0">
            <a:spAutoFit/>
          </a:bodyPr>
          <a:lstStyle/>
          <a:p>
            <a:r>
              <a:rPr lang="en-US" sz="1500" dirty="0">
                <a:solidFill>
                  <a:srgbClr val="0000FF"/>
                </a:solidFill>
              </a:rPr>
              <a:t>7.2 </a:t>
            </a:r>
            <a:r>
              <a:rPr lang="fr-FR" sz="1600"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Développement du modèle en utilisant RNN  (LSTM)</a:t>
            </a:r>
            <a:endPar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endParaRPr>
          </a:p>
          <a:p>
            <a:endParaRPr lang="en-US" sz="1500" dirty="0">
              <a:solidFill>
                <a:schemeClr val="tx2">
                  <a:lumMod val="60000"/>
                  <a:lumOff val="40000"/>
                </a:schemeClr>
              </a:solidFill>
            </a:endParaRPr>
          </a:p>
        </p:txBody>
      </p:sp>
      <p:sp>
        <p:nvSpPr>
          <p:cNvPr id="10" name="ZoneTexte 9">
            <a:extLst>
              <a:ext uri="{FF2B5EF4-FFF2-40B4-BE49-F238E27FC236}">
                <a16:creationId xmlns:a16="http://schemas.microsoft.com/office/drawing/2014/main" id="{98EA9555-6774-4099-9D5B-FF85172BA972}"/>
              </a:ext>
            </a:extLst>
          </p:cNvPr>
          <p:cNvSpPr txBox="1"/>
          <p:nvPr/>
        </p:nvSpPr>
        <p:spPr>
          <a:xfrm>
            <a:off x="540495" y="672841"/>
            <a:ext cx="5118101" cy="569387"/>
          </a:xfrm>
          <a:prstGeom prst="rect">
            <a:avLst/>
          </a:prstGeom>
          <a:noFill/>
        </p:spPr>
        <p:txBody>
          <a:bodyPr wrap="square" rtlCol="0">
            <a:spAutoFit/>
          </a:bodyPr>
          <a:lstStyle/>
          <a:p>
            <a:r>
              <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rPr>
              <a:t>Partie 2:</a:t>
            </a:r>
          </a:p>
          <a:p>
            <a:endParaRPr lang="en-US" sz="1500" dirty="0">
              <a:solidFill>
                <a:schemeClr val="tx2">
                  <a:lumMod val="60000"/>
                  <a:lumOff val="40000"/>
                </a:schemeClr>
              </a:solidFill>
            </a:endParaRPr>
          </a:p>
        </p:txBody>
      </p:sp>
      <p:pic>
        <p:nvPicPr>
          <p:cNvPr id="8" name="Image 7">
            <a:extLst>
              <a:ext uri="{FF2B5EF4-FFF2-40B4-BE49-F238E27FC236}">
                <a16:creationId xmlns:a16="http://schemas.microsoft.com/office/drawing/2014/main" id="{7FFE0B14-6DB2-4946-9549-0BB005AF6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60" y="915911"/>
            <a:ext cx="5105842" cy="2316681"/>
          </a:xfrm>
          <a:prstGeom prst="rect">
            <a:avLst/>
          </a:prstGeom>
        </p:spPr>
      </p:pic>
    </p:spTree>
    <p:extLst>
      <p:ext uri="{BB962C8B-B14F-4D97-AF65-F5344CB8AC3E}">
        <p14:creationId xmlns:p14="http://schemas.microsoft.com/office/powerpoint/2010/main" val="2044773499"/>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9"/>
            <a:ext cx="4400864" cy="830997"/>
          </a:xfrm>
          <a:prstGeom prst="rect">
            <a:avLst/>
          </a:prstGeom>
        </p:spPr>
        <p:txBody>
          <a:bodyPr vert="horz" wrap="square" lIns="0" tIns="15240" rIns="0" bIns="0" rtlCol="0">
            <a:spAutoFit/>
          </a:bodyPr>
          <a:lstStyle/>
          <a:p>
            <a:pPr marL="12700">
              <a:spcBef>
                <a:spcPts val="120"/>
              </a:spcBef>
            </a:pP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25</a:t>
            </a:fld>
            <a:r>
              <a:rPr spc="-85" dirty="0"/>
              <a:t> </a:t>
            </a:r>
            <a:r>
              <a:rPr dirty="0"/>
              <a:t>/</a:t>
            </a:r>
            <a:r>
              <a:rPr spc="-85" dirty="0"/>
              <a:t> </a:t>
            </a:r>
            <a:r>
              <a:rPr lang="fr-FR" dirty="0"/>
              <a:t>35</a:t>
            </a:r>
            <a:endParaRPr dirty="0"/>
          </a:p>
        </p:txBody>
      </p:sp>
      <p:sp>
        <p:nvSpPr>
          <p:cNvPr id="6" name="ZoneTexte 5">
            <a:extLst>
              <a:ext uri="{FF2B5EF4-FFF2-40B4-BE49-F238E27FC236}">
                <a16:creationId xmlns:a16="http://schemas.microsoft.com/office/drawing/2014/main" id="{A4DACC19-B964-4DE8-A0D9-6EF4E5888F85}"/>
              </a:ext>
            </a:extLst>
          </p:cNvPr>
          <p:cNvSpPr txBox="1"/>
          <p:nvPr/>
        </p:nvSpPr>
        <p:spPr>
          <a:xfrm>
            <a:off x="234636" y="0"/>
            <a:ext cx="4400864" cy="369332"/>
          </a:xfrm>
          <a:prstGeom prst="rect">
            <a:avLst/>
          </a:prstGeom>
          <a:noFill/>
        </p:spPr>
        <p:txBody>
          <a:bodyPr wrap="square" rtlCol="0">
            <a:spAutoFit/>
          </a:bodyPr>
          <a:lstStyle/>
          <a:p>
            <a:r>
              <a:rPr lang="fr-FR" spc="-70" dirty="0">
                <a:solidFill>
                  <a:srgbClr val="0000FF"/>
                </a:solidFill>
              </a:rPr>
              <a:t>7.</a:t>
            </a: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RNN(LSTM)</a:t>
            </a:r>
            <a:endParaRPr lang="en-US" dirty="0"/>
          </a:p>
        </p:txBody>
      </p:sp>
      <p:sp>
        <p:nvSpPr>
          <p:cNvPr id="7" name="ZoneTexte 6">
            <a:extLst>
              <a:ext uri="{FF2B5EF4-FFF2-40B4-BE49-F238E27FC236}">
                <a16:creationId xmlns:a16="http://schemas.microsoft.com/office/drawing/2014/main" id="{7F05E4AA-16FA-4384-BA6C-269FD5D25C67}"/>
              </a:ext>
            </a:extLst>
          </p:cNvPr>
          <p:cNvSpPr txBox="1"/>
          <p:nvPr/>
        </p:nvSpPr>
        <p:spPr>
          <a:xfrm>
            <a:off x="444499" y="369332"/>
            <a:ext cx="5105401" cy="569387"/>
          </a:xfrm>
          <a:prstGeom prst="rect">
            <a:avLst/>
          </a:prstGeom>
          <a:noFill/>
        </p:spPr>
        <p:txBody>
          <a:bodyPr wrap="square" rtlCol="0">
            <a:spAutoFit/>
          </a:bodyPr>
          <a:lstStyle/>
          <a:p>
            <a:r>
              <a:rPr lang="en-US" sz="1500" dirty="0">
                <a:solidFill>
                  <a:srgbClr val="0000FF"/>
                </a:solidFill>
              </a:rPr>
              <a:t>7.2 </a:t>
            </a:r>
            <a:r>
              <a:rPr lang="fr-FR" sz="1600"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Développement du modèle en utilisant RNN  (LSTM)</a:t>
            </a:r>
            <a:endPar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endParaRPr>
          </a:p>
          <a:p>
            <a:endParaRPr lang="en-US" sz="1500" dirty="0">
              <a:solidFill>
                <a:schemeClr val="tx2">
                  <a:lumMod val="60000"/>
                  <a:lumOff val="40000"/>
                </a:schemeClr>
              </a:solidFill>
            </a:endParaRPr>
          </a:p>
        </p:txBody>
      </p:sp>
      <p:sp>
        <p:nvSpPr>
          <p:cNvPr id="10" name="ZoneTexte 9">
            <a:extLst>
              <a:ext uri="{FF2B5EF4-FFF2-40B4-BE49-F238E27FC236}">
                <a16:creationId xmlns:a16="http://schemas.microsoft.com/office/drawing/2014/main" id="{98EA9555-6774-4099-9D5B-FF85172BA972}"/>
              </a:ext>
            </a:extLst>
          </p:cNvPr>
          <p:cNvSpPr txBox="1"/>
          <p:nvPr/>
        </p:nvSpPr>
        <p:spPr>
          <a:xfrm>
            <a:off x="540495" y="672841"/>
            <a:ext cx="5118101" cy="569387"/>
          </a:xfrm>
          <a:prstGeom prst="rect">
            <a:avLst/>
          </a:prstGeom>
          <a:noFill/>
        </p:spPr>
        <p:txBody>
          <a:bodyPr wrap="square" rtlCol="0">
            <a:spAutoFit/>
          </a:bodyPr>
          <a:lstStyle/>
          <a:p>
            <a:r>
              <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rPr>
              <a:t>Partie 3 :</a:t>
            </a:r>
          </a:p>
          <a:p>
            <a:endParaRPr lang="en-US" sz="1500" dirty="0">
              <a:solidFill>
                <a:schemeClr val="tx2">
                  <a:lumMod val="60000"/>
                  <a:lumOff val="40000"/>
                </a:schemeClr>
              </a:solidFill>
            </a:endParaRPr>
          </a:p>
        </p:txBody>
      </p:sp>
      <p:pic>
        <p:nvPicPr>
          <p:cNvPr id="11" name="Image 10">
            <a:extLst>
              <a:ext uri="{FF2B5EF4-FFF2-40B4-BE49-F238E27FC236}">
                <a16:creationId xmlns:a16="http://schemas.microsoft.com/office/drawing/2014/main" id="{74D315A6-5689-4ED5-BD4F-B7C3DCDD3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495" y="981902"/>
            <a:ext cx="4997866" cy="2083801"/>
          </a:xfrm>
          <a:prstGeom prst="rect">
            <a:avLst/>
          </a:prstGeom>
        </p:spPr>
      </p:pic>
    </p:spTree>
    <p:extLst>
      <p:ext uri="{BB962C8B-B14F-4D97-AF65-F5344CB8AC3E}">
        <p14:creationId xmlns:p14="http://schemas.microsoft.com/office/powerpoint/2010/main" val="2788884046"/>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9"/>
            <a:ext cx="4400864" cy="830997"/>
          </a:xfrm>
          <a:prstGeom prst="rect">
            <a:avLst/>
          </a:prstGeom>
        </p:spPr>
        <p:txBody>
          <a:bodyPr vert="horz" wrap="square" lIns="0" tIns="15240" rIns="0" bIns="0" rtlCol="0">
            <a:spAutoFit/>
          </a:bodyPr>
          <a:lstStyle/>
          <a:p>
            <a:pPr marL="12700">
              <a:spcBef>
                <a:spcPts val="120"/>
              </a:spcBef>
            </a:pP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26</a:t>
            </a:fld>
            <a:r>
              <a:rPr spc="-85" dirty="0"/>
              <a:t> </a:t>
            </a:r>
            <a:r>
              <a:rPr dirty="0"/>
              <a:t>/</a:t>
            </a:r>
            <a:r>
              <a:rPr spc="-85" dirty="0"/>
              <a:t> </a:t>
            </a:r>
            <a:r>
              <a:rPr lang="fr-FR" dirty="0"/>
              <a:t>35</a:t>
            </a:r>
            <a:endParaRPr dirty="0"/>
          </a:p>
        </p:txBody>
      </p:sp>
      <p:sp>
        <p:nvSpPr>
          <p:cNvPr id="6" name="ZoneTexte 5">
            <a:extLst>
              <a:ext uri="{FF2B5EF4-FFF2-40B4-BE49-F238E27FC236}">
                <a16:creationId xmlns:a16="http://schemas.microsoft.com/office/drawing/2014/main" id="{A4DACC19-B964-4DE8-A0D9-6EF4E5888F85}"/>
              </a:ext>
            </a:extLst>
          </p:cNvPr>
          <p:cNvSpPr txBox="1"/>
          <p:nvPr/>
        </p:nvSpPr>
        <p:spPr>
          <a:xfrm>
            <a:off x="234636" y="0"/>
            <a:ext cx="4400864" cy="369332"/>
          </a:xfrm>
          <a:prstGeom prst="rect">
            <a:avLst/>
          </a:prstGeom>
          <a:noFill/>
        </p:spPr>
        <p:txBody>
          <a:bodyPr wrap="square" rtlCol="0">
            <a:spAutoFit/>
          </a:bodyPr>
          <a:lstStyle/>
          <a:p>
            <a:r>
              <a:rPr lang="fr-FR" spc="-70" dirty="0">
                <a:solidFill>
                  <a:srgbClr val="0000FF"/>
                </a:solidFill>
              </a:rPr>
              <a:t>7.</a:t>
            </a: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RNN(LSTM)</a:t>
            </a:r>
            <a:endParaRPr lang="en-US" dirty="0"/>
          </a:p>
        </p:txBody>
      </p:sp>
      <p:sp>
        <p:nvSpPr>
          <p:cNvPr id="7" name="ZoneTexte 6">
            <a:extLst>
              <a:ext uri="{FF2B5EF4-FFF2-40B4-BE49-F238E27FC236}">
                <a16:creationId xmlns:a16="http://schemas.microsoft.com/office/drawing/2014/main" id="{7F05E4AA-16FA-4384-BA6C-269FD5D25C67}"/>
              </a:ext>
            </a:extLst>
          </p:cNvPr>
          <p:cNvSpPr txBox="1"/>
          <p:nvPr/>
        </p:nvSpPr>
        <p:spPr>
          <a:xfrm>
            <a:off x="444499" y="369332"/>
            <a:ext cx="5105401" cy="569387"/>
          </a:xfrm>
          <a:prstGeom prst="rect">
            <a:avLst/>
          </a:prstGeom>
          <a:noFill/>
        </p:spPr>
        <p:txBody>
          <a:bodyPr wrap="square" rtlCol="0">
            <a:spAutoFit/>
          </a:bodyPr>
          <a:lstStyle/>
          <a:p>
            <a:r>
              <a:rPr lang="en-US" sz="1500" dirty="0">
                <a:solidFill>
                  <a:srgbClr val="0000FF"/>
                </a:solidFill>
              </a:rPr>
              <a:t>7.2 </a:t>
            </a:r>
            <a:r>
              <a:rPr lang="fr-FR" sz="1600"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Développement du modèle en utilisant RNN  (LSTM)</a:t>
            </a:r>
            <a:endPar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endParaRPr>
          </a:p>
          <a:p>
            <a:endParaRPr lang="en-US" sz="1500" dirty="0">
              <a:solidFill>
                <a:schemeClr val="tx2">
                  <a:lumMod val="60000"/>
                  <a:lumOff val="40000"/>
                </a:schemeClr>
              </a:solidFill>
            </a:endParaRPr>
          </a:p>
        </p:txBody>
      </p:sp>
      <p:sp>
        <p:nvSpPr>
          <p:cNvPr id="10" name="ZoneTexte 9">
            <a:extLst>
              <a:ext uri="{FF2B5EF4-FFF2-40B4-BE49-F238E27FC236}">
                <a16:creationId xmlns:a16="http://schemas.microsoft.com/office/drawing/2014/main" id="{98EA9555-6774-4099-9D5B-FF85172BA972}"/>
              </a:ext>
            </a:extLst>
          </p:cNvPr>
          <p:cNvSpPr txBox="1"/>
          <p:nvPr/>
        </p:nvSpPr>
        <p:spPr>
          <a:xfrm>
            <a:off x="540495" y="672841"/>
            <a:ext cx="5118101" cy="569387"/>
          </a:xfrm>
          <a:prstGeom prst="rect">
            <a:avLst/>
          </a:prstGeom>
          <a:noFill/>
        </p:spPr>
        <p:txBody>
          <a:bodyPr wrap="square" rtlCol="0">
            <a:spAutoFit/>
          </a:bodyPr>
          <a:lstStyle/>
          <a:p>
            <a:r>
              <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rPr>
              <a:t>Partie 4 :</a:t>
            </a:r>
          </a:p>
          <a:p>
            <a:endParaRPr lang="en-US" sz="1500" dirty="0">
              <a:solidFill>
                <a:schemeClr val="tx2">
                  <a:lumMod val="60000"/>
                  <a:lumOff val="40000"/>
                </a:schemeClr>
              </a:solidFill>
            </a:endParaRPr>
          </a:p>
        </p:txBody>
      </p:sp>
      <p:pic>
        <p:nvPicPr>
          <p:cNvPr id="8" name="Image 7">
            <a:extLst>
              <a:ext uri="{FF2B5EF4-FFF2-40B4-BE49-F238E27FC236}">
                <a16:creationId xmlns:a16="http://schemas.microsoft.com/office/drawing/2014/main" id="{78993630-4650-41E5-B8C6-D5193A7A7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90" y="1045783"/>
            <a:ext cx="5545410" cy="1304802"/>
          </a:xfrm>
          <a:prstGeom prst="rect">
            <a:avLst/>
          </a:prstGeom>
        </p:spPr>
      </p:pic>
    </p:spTree>
    <p:extLst>
      <p:ext uri="{BB962C8B-B14F-4D97-AF65-F5344CB8AC3E}">
        <p14:creationId xmlns:p14="http://schemas.microsoft.com/office/powerpoint/2010/main" val="3392944039"/>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9"/>
            <a:ext cx="4400864" cy="830997"/>
          </a:xfrm>
          <a:prstGeom prst="rect">
            <a:avLst/>
          </a:prstGeom>
        </p:spPr>
        <p:txBody>
          <a:bodyPr vert="horz" wrap="square" lIns="0" tIns="15240" rIns="0" bIns="0" rtlCol="0">
            <a:spAutoFit/>
          </a:bodyPr>
          <a:lstStyle/>
          <a:p>
            <a:pPr marL="12700">
              <a:spcBef>
                <a:spcPts val="120"/>
              </a:spcBef>
            </a:pP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27</a:t>
            </a:fld>
            <a:r>
              <a:rPr spc="-85" dirty="0"/>
              <a:t> </a:t>
            </a:r>
            <a:r>
              <a:rPr dirty="0"/>
              <a:t>/</a:t>
            </a:r>
            <a:r>
              <a:rPr spc="-85" dirty="0"/>
              <a:t> </a:t>
            </a:r>
            <a:r>
              <a:rPr lang="fr-FR" dirty="0"/>
              <a:t>35</a:t>
            </a:r>
            <a:endParaRPr dirty="0"/>
          </a:p>
        </p:txBody>
      </p:sp>
      <p:sp>
        <p:nvSpPr>
          <p:cNvPr id="6" name="ZoneTexte 5">
            <a:extLst>
              <a:ext uri="{FF2B5EF4-FFF2-40B4-BE49-F238E27FC236}">
                <a16:creationId xmlns:a16="http://schemas.microsoft.com/office/drawing/2014/main" id="{A4DACC19-B964-4DE8-A0D9-6EF4E5888F85}"/>
              </a:ext>
            </a:extLst>
          </p:cNvPr>
          <p:cNvSpPr txBox="1"/>
          <p:nvPr/>
        </p:nvSpPr>
        <p:spPr>
          <a:xfrm>
            <a:off x="234636" y="0"/>
            <a:ext cx="4400864" cy="369332"/>
          </a:xfrm>
          <a:prstGeom prst="rect">
            <a:avLst/>
          </a:prstGeom>
          <a:noFill/>
        </p:spPr>
        <p:txBody>
          <a:bodyPr wrap="square" rtlCol="0">
            <a:spAutoFit/>
          </a:bodyPr>
          <a:lstStyle/>
          <a:p>
            <a:r>
              <a:rPr lang="fr-FR" spc="-70" dirty="0">
                <a:solidFill>
                  <a:srgbClr val="0000FF"/>
                </a:solidFill>
              </a:rPr>
              <a:t>7.</a:t>
            </a: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RNN(LSTM)</a:t>
            </a:r>
            <a:endParaRPr lang="en-US" dirty="0"/>
          </a:p>
        </p:txBody>
      </p:sp>
      <p:sp>
        <p:nvSpPr>
          <p:cNvPr id="7" name="ZoneTexte 6">
            <a:extLst>
              <a:ext uri="{FF2B5EF4-FFF2-40B4-BE49-F238E27FC236}">
                <a16:creationId xmlns:a16="http://schemas.microsoft.com/office/drawing/2014/main" id="{7F05E4AA-16FA-4384-BA6C-269FD5D25C67}"/>
              </a:ext>
            </a:extLst>
          </p:cNvPr>
          <p:cNvSpPr txBox="1"/>
          <p:nvPr/>
        </p:nvSpPr>
        <p:spPr>
          <a:xfrm>
            <a:off x="444499" y="369332"/>
            <a:ext cx="5105401" cy="569387"/>
          </a:xfrm>
          <a:prstGeom prst="rect">
            <a:avLst/>
          </a:prstGeom>
          <a:noFill/>
        </p:spPr>
        <p:txBody>
          <a:bodyPr wrap="square" rtlCol="0">
            <a:spAutoFit/>
          </a:bodyPr>
          <a:lstStyle/>
          <a:p>
            <a:r>
              <a:rPr lang="en-US" sz="1500" dirty="0">
                <a:solidFill>
                  <a:srgbClr val="0000FF"/>
                </a:solidFill>
              </a:rPr>
              <a:t>7.2 </a:t>
            </a:r>
            <a:r>
              <a:rPr lang="fr-FR" sz="1600"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Développement du modèle en utilisant RNN  (LSTM)</a:t>
            </a:r>
            <a:endPar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endParaRPr>
          </a:p>
          <a:p>
            <a:endParaRPr lang="en-US" sz="1500" dirty="0">
              <a:solidFill>
                <a:schemeClr val="tx2">
                  <a:lumMod val="60000"/>
                  <a:lumOff val="40000"/>
                </a:schemeClr>
              </a:solidFill>
            </a:endParaRPr>
          </a:p>
        </p:txBody>
      </p:sp>
      <p:sp>
        <p:nvSpPr>
          <p:cNvPr id="10" name="ZoneTexte 9">
            <a:extLst>
              <a:ext uri="{FF2B5EF4-FFF2-40B4-BE49-F238E27FC236}">
                <a16:creationId xmlns:a16="http://schemas.microsoft.com/office/drawing/2014/main" id="{98EA9555-6774-4099-9D5B-FF85172BA972}"/>
              </a:ext>
            </a:extLst>
          </p:cNvPr>
          <p:cNvSpPr txBox="1"/>
          <p:nvPr/>
        </p:nvSpPr>
        <p:spPr>
          <a:xfrm>
            <a:off x="540495" y="672841"/>
            <a:ext cx="5118101" cy="569387"/>
          </a:xfrm>
          <a:prstGeom prst="rect">
            <a:avLst/>
          </a:prstGeom>
          <a:noFill/>
        </p:spPr>
        <p:txBody>
          <a:bodyPr wrap="square" rtlCol="0">
            <a:spAutoFit/>
          </a:bodyPr>
          <a:lstStyle/>
          <a:p>
            <a:r>
              <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rPr>
              <a:t>Partie 5 :</a:t>
            </a:r>
          </a:p>
          <a:p>
            <a:endParaRPr lang="en-US" sz="1500" dirty="0">
              <a:solidFill>
                <a:schemeClr val="tx2">
                  <a:lumMod val="60000"/>
                  <a:lumOff val="40000"/>
                </a:schemeClr>
              </a:solidFill>
            </a:endParaRPr>
          </a:p>
        </p:txBody>
      </p:sp>
      <p:pic>
        <p:nvPicPr>
          <p:cNvPr id="8" name="Image 7">
            <a:extLst>
              <a:ext uri="{FF2B5EF4-FFF2-40B4-BE49-F238E27FC236}">
                <a16:creationId xmlns:a16="http://schemas.microsoft.com/office/drawing/2014/main" id="{F2F29E58-99B3-4363-923B-EDFD663E8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93" y="959530"/>
            <a:ext cx="4643411" cy="2143735"/>
          </a:xfrm>
          <a:prstGeom prst="rect">
            <a:avLst/>
          </a:prstGeom>
        </p:spPr>
      </p:pic>
    </p:spTree>
    <p:extLst>
      <p:ext uri="{BB962C8B-B14F-4D97-AF65-F5344CB8AC3E}">
        <p14:creationId xmlns:p14="http://schemas.microsoft.com/office/powerpoint/2010/main" val="524478068"/>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9"/>
            <a:ext cx="4400864" cy="830997"/>
          </a:xfrm>
          <a:prstGeom prst="rect">
            <a:avLst/>
          </a:prstGeom>
        </p:spPr>
        <p:txBody>
          <a:bodyPr vert="horz" wrap="square" lIns="0" tIns="15240" rIns="0" bIns="0" rtlCol="0">
            <a:spAutoFit/>
          </a:bodyPr>
          <a:lstStyle/>
          <a:p>
            <a:pPr marL="12700">
              <a:spcBef>
                <a:spcPts val="120"/>
              </a:spcBef>
            </a:pP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28</a:t>
            </a:fld>
            <a:r>
              <a:rPr spc="-85" dirty="0"/>
              <a:t> </a:t>
            </a:r>
            <a:r>
              <a:rPr dirty="0"/>
              <a:t>/</a:t>
            </a:r>
            <a:r>
              <a:rPr spc="-85" dirty="0"/>
              <a:t> </a:t>
            </a:r>
            <a:r>
              <a:rPr lang="fr-FR" dirty="0"/>
              <a:t>35</a:t>
            </a:r>
            <a:endParaRPr dirty="0"/>
          </a:p>
        </p:txBody>
      </p:sp>
      <p:sp>
        <p:nvSpPr>
          <p:cNvPr id="6" name="ZoneTexte 5">
            <a:extLst>
              <a:ext uri="{FF2B5EF4-FFF2-40B4-BE49-F238E27FC236}">
                <a16:creationId xmlns:a16="http://schemas.microsoft.com/office/drawing/2014/main" id="{A4DACC19-B964-4DE8-A0D9-6EF4E5888F85}"/>
              </a:ext>
            </a:extLst>
          </p:cNvPr>
          <p:cNvSpPr txBox="1"/>
          <p:nvPr/>
        </p:nvSpPr>
        <p:spPr>
          <a:xfrm>
            <a:off x="234636" y="0"/>
            <a:ext cx="4400864" cy="369332"/>
          </a:xfrm>
          <a:prstGeom prst="rect">
            <a:avLst/>
          </a:prstGeom>
          <a:noFill/>
        </p:spPr>
        <p:txBody>
          <a:bodyPr wrap="square" rtlCol="0">
            <a:spAutoFit/>
          </a:bodyPr>
          <a:lstStyle/>
          <a:p>
            <a:r>
              <a:rPr lang="fr-FR" spc="-70" dirty="0">
                <a:solidFill>
                  <a:srgbClr val="0000FF"/>
                </a:solidFill>
              </a:rPr>
              <a:t>7.</a:t>
            </a: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RNN(LSTM)</a:t>
            </a:r>
            <a:endParaRPr lang="en-US" dirty="0"/>
          </a:p>
        </p:txBody>
      </p:sp>
      <p:sp>
        <p:nvSpPr>
          <p:cNvPr id="7" name="ZoneTexte 6">
            <a:extLst>
              <a:ext uri="{FF2B5EF4-FFF2-40B4-BE49-F238E27FC236}">
                <a16:creationId xmlns:a16="http://schemas.microsoft.com/office/drawing/2014/main" id="{7F05E4AA-16FA-4384-BA6C-269FD5D25C67}"/>
              </a:ext>
            </a:extLst>
          </p:cNvPr>
          <p:cNvSpPr txBox="1"/>
          <p:nvPr/>
        </p:nvSpPr>
        <p:spPr>
          <a:xfrm>
            <a:off x="444499" y="369332"/>
            <a:ext cx="5105401" cy="569387"/>
          </a:xfrm>
          <a:prstGeom prst="rect">
            <a:avLst/>
          </a:prstGeom>
          <a:noFill/>
        </p:spPr>
        <p:txBody>
          <a:bodyPr wrap="square" rtlCol="0">
            <a:spAutoFit/>
          </a:bodyPr>
          <a:lstStyle/>
          <a:p>
            <a:r>
              <a:rPr lang="en-US" sz="1500" dirty="0">
                <a:solidFill>
                  <a:srgbClr val="0000FF"/>
                </a:solidFill>
              </a:rPr>
              <a:t>7.2</a:t>
            </a:r>
            <a:r>
              <a:rPr lang="fr-FR" sz="1600"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Développement du modèle en utilisant RNN  (LSTM)</a:t>
            </a:r>
            <a:endPar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endParaRPr>
          </a:p>
          <a:p>
            <a:endParaRPr lang="en-US" sz="1500" dirty="0">
              <a:solidFill>
                <a:schemeClr val="tx2">
                  <a:lumMod val="60000"/>
                  <a:lumOff val="40000"/>
                </a:schemeClr>
              </a:solidFill>
            </a:endParaRPr>
          </a:p>
        </p:txBody>
      </p:sp>
      <p:sp>
        <p:nvSpPr>
          <p:cNvPr id="10" name="ZoneTexte 9">
            <a:extLst>
              <a:ext uri="{FF2B5EF4-FFF2-40B4-BE49-F238E27FC236}">
                <a16:creationId xmlns:a16="http://schemas.microsoft.com/office/drawing/2014/main" id="{98EA9555-6774-4099-9D5B-FF85172BA972}"/>
              </a:ext>
            </a:extLst>
          </p:cNvPr>
          <p:cNvSpPr txBox="1"/>
          <p:nvPr/>
        </p:nvSpPr>
        <p:spPr>
          <a:xfrm>
            <a:off x="540495" y="672841"/>
            <a:ext cx="5118101" cy="569387"/>
          </a:xfrm>
          <a:prstGeom prst="rect">
            <a:avLst/>
          </a:prstGeom>
          <a:noFill/>
        </p:spPr>
        <p:txBody>
          <a:bodyPr wrap="square" rtlCol="0">
            <a:spAutoFit/>
          </a:bodyPr>
          <a:lstStyle/>
          <a:p>
            <a:r>
              <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rPr>
              <a:t>Partie 5 :</a:t>
            </a:r>
          </a:p>
          <a:p>
            <a:endParaRPr lang="en-US" sz="1500" dirty="0">
              <a:solidFill>
                <a:schemeClr val="tx2">
                  <a:lumMod val="60000"/>
                  <a:lumOff val="40000"/>
                </a:schemeClr>
              </a:solidFill>
            </a:endParaRPr>
          </a:p>
        </p:txBody>
      </p:sp>
      <p:pic>
        <p:nvPicPr>
          <p:cNvPr id="8" name="Image 7">
            <a:extLst>
              <a:ext uri="{FF2B5EF4-FFF2-40B4-BE49-F238E27FC236}">
                <a16:creationId xmlns:a16="http://schemas.microsoft.com/office/drawing/2014/main" id="{F2F29E58-99B3-4363-923B-EDFD663E8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93" y="959530"/>
            <a:ext cx="4643411" cy="2143735"/>
          </a:xfrm>
          <a:prstGeom prst="rect">
            <a:avLst/>
          </a:prstGeom>
        </p:spPr>
      </p:pic>
    </p:spTree>
    <p:extLst>
      <p:ext uri="{BB962C8B-B14F-4D97-AF65-F5344CB8AC3E}">
        <p14:creationId xmlns:p14="http://schemas.microsoft.com/office/powerpoint/2010/main" val="914273791"/>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9"/>
            <a:ext cx="4400864" cy="830997"/>
          </a:xfrm>
          <a:prstGeom prst="rect">
            <a:avLst/>
          </a:prstGeom>
        </p:spPr>
        <p:txBody>
          <a:bodyPr vert="horz" wrap="square" lIns="0" tIns="15240" rIns="0" bIns="0" rtlCol="0">
            <a:spAutoFit/>
          </a:bodyPr>
          <a:lstStyle/>
          <a:p>
            <a:pPr marL="12700">
              <a:spcBef>
                <a:spcPts val="120"/>
              </a:spcBef>
            </a:pP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29</a:t>
            </a:fld>
            <a:r>
              <a:rPr spc="-85" dirty="0"/>
              <a:t> </a:t>
            </a:r>
            <a:r>
              <a:rPr dirty="0"/>
              <a:t>/</a:t>
            </a:r>
            <a:r>
              <a:rPr spc="-85" dirty="0"/>
              <a:t> </a:t>
            </a:r>
            <a:r>
              <a:rPr lang="fr-FR" dirty="0"/>
              <a:t>35</a:t>
            </a:r>
            <a:endParaRPr dirty="0"/>
          </a:p>
        </p:txBody>
      </p:sp>
      <p:sp>
        <p:nvSpPr>
          <p:cNvPr id="6" name="ZoneTexte 5">
            <a:extLst>
              <a:ext uri="{FF2B5EF4-FFF2-40B4-BE49-F238E27FC236}">
                <a16:creationId xmlns:a16="http://schemas.microsoft.com/office/drawing/2014/main" id="{A4DACC19-B964-4DE8-A0D9-6EF4E5888F85}"/>
              </a:ext>
            </a:extLst>
          </p:cNvPr>
          <p:cNvSpPr txBox="1"/>
          <p:nvPr/>
        </p:nvSpPr>
        <p:spPr>
          <a:xfrm>
            <a:off x="234636" y="0"/>
            <a:ext cx="4400864" cy="369332"/>
          </a:xfrm>
          <a:prstGeom prst="rect">
            <a:avLst/>
          </a:prstGeom>
          <a:noFill/>
        </p:spPr>
        <p:txBody>
          <a:bodyPr wrap="square" rtlCol="0">
            <a:spAutoFit/>
          </a:bodyPr>
          <a:lstStyle/>
          <a:p>
            <a:r>
              <a:rPr lang="fr-FR" spc="-70" dirty="0">
                <a:solidFill>
                  <a:srgbClr val="0000FF"/>
                </a:solidFill>
              </a:rPr>
              <a:t>7.</a:t>
            </a: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RNN(LSTM)</a:t>
            </a:r>
            <a:endParaRPr lang="en-US" dirty="0"/>
          </a:p>
        </p:txBody>
      </p:sp>
      <p:sp>
        <p:nvSpPr>
          <p:cNvPr id="7" name="ZoneTexte 6">
            <a:extLst>
              <a:ext uri="{FF2B5EF4-FFF2-40B4-BE49-F238E27FC236}">
                <a16:creationId xmlns:a16="http://schemas.microsoft.com/office/drawing/2014/main" id="{7F05E4AA-16FA-4384-BA6C-269FD5D25C67}"/>
              </a:ext>
            </a:extLst>
          </p:cNvPr>
          <p:cNvSpPr txBox="1"/>
          <p:nvPr/>
        </p:nvSpPr>
        <p:spPr>
          <a:xfrm>
            <a:off x="444499" y="369332"/>
            <a:ext cx="5105401" cy="569387"/>
          </a:xfrm>
          <a:prstGeom prst="rect">
            <a:avLst/>
          </a:prstGeom>
          <a:noFill/>
        </p:spPr>
        <p:txBody>
          <a:bodyPr wrap="square" rtlCol="0">
            <a:spAutoFit/>
          </a:bodyPr>
          <a:lstStyle/>
          <a:p>
            <a:r>
              <a:rPr lang="en-US" sz="1500" dirty="0">
                <a:solidFill>
                  <a:srgbClr val="0000FF"/>
                </a:solidFill>
              </a:rPr>
              <a:t>7.2 </a:t>
            </a:r>
            <a:r>
              <a:rPr lang="fr-FR" sz="1600"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Développement du modèle en utilisant RNN  (LSTM)</a:t>
            </a:r>
            <a:endPar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endParaRPr>
          </a:p>
          <a:p>
            <a:endParaRPr lang="en-US" sz="1500" dirty="0">
              <a:solidFill>
                <a:schemeClr val="tx2">
                  <a:lumMod val="60000"/>
                  <a:lumOff val="40000"/>
                </a:schemeClr>
              </a:solidFill>
            </a:endParaRPr>
          </a:p>
        </p:txBody>
      </p:sp>
      <p:sp>
        <p:nvSpPr>
          <p:cNvPr id="10" name="ZoneTexte 9">
            <a:extLst>
              <a:ext uri="{FF2B5EF4-FFF2-40B4-BE49-F238E27FC236}">
                <a16:creationId xmlns:a16="http://schemas.microsoft.com/office/drawing/2014/main" id="{98EA9555-6774-4099-9D5B-FF85172BA972}"/>
              </a:ext>
            </a:extLst>
          </p:cNvPr>
          <p:cNvSpPr txBox="1"/>
          <p:nvPr/>
        </p:nvSpPr>
        <p:spPr>
          <a:xfrm>
            <a:off x="540495" y="672841"/>
            <a:ext cx="5118101" cy="569387"/>
          </a:xfrm>
          <a:prstGeom prst="rect">
            <a:avLst/>
          </a:prstGeom>
          <a:noFill/>
        </p:spPr>
        <p:txBody>
          <a:bodyPr wrap="square" rtlCol="0">
            <a:spAutoFit/>
          </a:bodyPr>
          <a:lstStyle/>
          <a:p>
            <a:r>
              <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rPr>
              <a:t>Partie 6 :</a:t>
            </a:r>
          </a:p>
          <a:p>
            <a:endParaRPr lang="en-US" sz="1500" dirty="0">
              <a:solidFill>
                <a:schemeClr val="tx2">
                  <a:lumMod val="60000"/>
                  <a:lumOff val="40000"/>
                </a:schemeClr>
              </a:solidFill>
            </a:endParaRPr>
          </a:p>
        </p:txBody>
      </p:sp>
      <p:pic>
        <p:nvPicPr>
          <p:cNvPr id="5" name="Image 4">
            <a:extLst>
              <a:ext uri="{FF2B5EF4-FFF2-40B4-BE49-F238E27FC236}">
                <a16:creationId xmlns:a16="http://schemas.microsoft.com/office/drawing/2014/main" id="{7A6AAAA4-7FF9-4026-AD10-2E571C4BB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85" y="981759"/>
            <a:ext cx="4498720" cy="2041727"/>
          </a:xfrm>
          <a:prstGeom prst="rect">
            <a:avLst/>
          </a:prstGeom>
        </p:spPr>
      </p:pic>
    </p:spTree>
    <p:extLst>
      <p:ext uri="{BB962C8B-B14F-4D97-AF65-F5344CB8AC3E}">
        <p14:creationId xmlns:p14="http://schemas.microsoft.com/office/powerpoint/2010/main" val="309784424"/>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388" y="156370"/>
            <a:ext cx="2008912" cy="276999"/>
          </a:xfrm>
          <a:prstGeom prst="rect">
            <a:avLst/>
          </a:prstGeom>
        </p:spPr>
        <p:txBody>
          <a:bodyPr vert="horz" wrap="square" lIns="0" tIns="15240" rIns="0" bIns="0" rtlCol="0">
            <a:spAutoFit/>
          </a:bodyPr>
          <a:lstStyle/>
          <a:p>
            <a:pPr marL="12700">
              <a:lnSpc>
                <a:spcPct val="100000"/>
              </a:lnSpc>
              <a:spcBef>
                <a:spcPts val="120"/>
              </a:spcBef>
            </a:pPr>
            <a:r>
              <a:rPr lang="fr-FR" sz="1700" spc="-10" dirty="0">
                <a:solidFill>
                  <a:srgbClr val="0000FF"/>
                </a:solidFill>
              </a:rPr>
              <a:t>Introduction</a:t>
            </a:r>
            <a:endParaRPr sz="1700" dirty="0">
              <a:solidFill>
                <a:srgbClr val="0000FF"/>
              </a:solidFill>
            </a:endParaRPr>
          </a:p>
        </p:txBody>
      </p:sp>
      <p:sp>
        <p:nvSpPr>
          <p:cNvPr id="3" name="object 3"/>
          <p:cNvSpPr/>
          <p:nvPr/>
        </p:nvSpPr>
        <p:spPr>
          <a:xfrm>
            <a:off x="264388" y="433369"/>
            <a:ext cx="5206365" cy="0"/>
          </a:xfrm>
          <a:custGeom>
            <a:avLst/>
            <a:gdLst/>
            <a:ahLst/>
            <a:cxnLst/>
            <a:rect l="l" t="t" r="r" b="b"/>
            <a:pathLst>
              <a:path w="5206365">
                <a:moveTo>
                  <a:pt x="0" y="0"/>
                </a:moveTo>
                <a:lnTo>
                  <a:pt x="5205818" y="0"/>
                </a:lnTo>
              </a:path>
            </a:pathLst>
          </a:custGeom>
          <a:ln w="5060">
            <a:solidFill>
              <a:srgbClr val="0C2659"/>
            </a:solidFill>
          </a:ln>
        </p:spPr>
        <p:txBody>
          <a:bodyPr wrap="square" lIns="0" tIns="0" rIns="0" bIns="0" rtlCol="0"/>
          <a:lstStyle/>
          <a:p>
            <a:endParaRPr/>
          </a:p>
        </p:txBody>
      </p:sp>
      <p:sp>
        <p:nvSpPr>
          <p:cNvPr id="4" name="object 4"/>
          <p:cNvSpPr txBox="1"/>
          <p:nvPr/>
        </p:nvSpPr>
        <p:spPr>
          <a:xfrm>
            <a:off x="352132" y="1032774"/>
            <a:ext cx="5106670" cy="225061"/>
          </a:xfrm>
          <a:prstGeom prst="rect">
            <a:avLst/>
          </a:prstGeom>
        </p:spPr>
        <p:txBody>
          <a:bodyPr vert="horz" wrap="square" lIns="0" tIns="55244" rIns="0" bIns="0" rtlCol="0">
            <a:spAutoFit/>
          </a:bodyPr>
          <a:lstStyle/>
          <a:p>
            <a:pPr marL="62865">
              <a:lnSpc>
                <a:spcPct val="100000"/>
              </a:lnSpc>
              <a:spcBef>
                <a:spcPts val="434"/>
              </a:spcBef>
              <a:buClr>
                <a:srgbClr val="0C2659"/>
              </a:buClr>
              <a:tabLst>
                <a:tab pos="202565" algn="l"/>
              </a:tabLst>
            </a:pPr>
            <a:endParaRPr sz="1100" dirty="0">
              <a:latin typeface="Microsoft Sans Serif"/>
              <a:cs typeface="Microsoft Sans Serif"/>
            </a:endParaRPr>
          </a:p>
        </p:txBody>
      </p:sp>
      <p:sp>
        <p:nvSpPr>
          <p:cNvPr id="5" name="object 5"/>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a:t>3</a:t>
            </a:fld>
            <a:r>
              <a:rPr spc="-85" dirty="0"/>
              <a:t> </a:t>
            </a:r>
            <a:r>
              <a:rPr lang="fr-FR" dirty="0"/>
              <a:t>/35</a:t>
            </a:r>
            <a:endParaRPr dirty="0"/>
          </a:p>
        </p:txBody>
      </p:sp>
      <p:sp>
        <p:nvSpPr>
          <p:cNvPr id="10" name="Text Placeholder 2"/>
          <p:cNvSpPr>
            <a:spLocks noGrp="1"/>
          </p:cNvSpPr>
          <p:nvPr>
            <p:ph type="body" idx="1"/>
          </p:nvPr>
        </p:nvSpPr>
        <p:spPr>
          <a:xfrm>
            <a:off x="307530" y="784225"/>
            <a:ext cx="5195874" cy="1692771"/>
          </a:xfrm>
        </p:spPr>
        <p:txBody>
          <a:bodyPr/>
          <a:lstStyle/>
          <a:p>
            <a:r>
              <a:rPr lang="fr-FR" dirty="0">
                <a:solidFill>
                  <a:srgbClr val="0D0D0D"/>
                </a:solidFill>
                <a:latin typeface="Microsoft Sans Serif" panose="020B0604020202020204" pitchFamily="34" charset="0"/>
                <a:ea typeface="Microsoft Sans Serif" panose="020B0604020202020204" pitchFamily="34" charset="0"/>
                <a:cs typeface="Microsoft Sans Serif" panose="020B0604020202020204" pitchFamily="34" charset="0"/>
              </a:rPr>
              <a:t>L'évaluation régulière de la performance financière des entreprises, notamment de géants comme Microsoft, revêt une importance cruciale dans le monde des affaires. Comprendre l'évolution des clôtures financières au fil du temps permet non seulement de cerner l'état économique actuel de ces entreprises, mais également de tracer des trajectoires stratégiques en accord avec des objectifs bien définis. </a:t>
            </a:r>
          </a:p>
          <a:p>
            <a:endParaRPr lang="fr-FR" dirty="0">
              <a:solidFill>
                <a:srgbClr val="0D0D0D"/>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fr-FR" dirty="0">
                <a:solidFill>
                  <a:srgbClr val="0D0D0D"/>
                </a:solidFill>
                <a:latin typeface="Microsoft Sans Serif" panose="020B0604020202020204" pitchFamily="34" charset="0"/>
                <a:ea typeface="Microsoft Sans Serif" panose="020B0604020202020204" pitchFamily="34" charset="0"/>
                <a:cs typeface="Microsoft Sans Serif" panose="020B0604020202020204" pitchFamily="34" charset="0"/>
              </a:rPr>
              <a:t>Ce projet se focalise précisément sur cette démarche analytique en examinant de près une série chronologique de données relatives aux clôtures de Microsoft. Notre objectif principal réside dans la capacité à prédire les valeurs futures, en tirant parti de l’ historique de données.</a:t>
            </a:r>
            <a:endParaRPr lang="fr-FR"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9"/>
            <a:ext cx="4400864" cy="830997"/>
          </a:xfrm>
          <a:prstGeom prst="rect">
            <a:avLst/>
          </a:prstGeom>
        </p:spPr>
        <p:txBody>
          <a:bodyPr vert="horz" wrap="square" lIns="0" tIns="15240" rIns="0" bIns="0" rtlCol="0">
            <a:spAutoFit/>
          </a:bodyPr>
          <a:lstStyle/>
          <a:p>
            <a:pPr marL="12700">
              <a:spcBef>
                <a:spcPts val="120"/>
              </a:spcBef>
            </a:pP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30</a:t>
            </a:fld>
            <a:r>
              <a:rPr spc="-85" dirty="0"/>
              <a:t> </a:t>
            </a:r>
            <a:r>
              <a:rPr dirty="0"/>
              <a:t>/</a:t>
            </a:r>
            <a:r>
              <a:rPr spc="-85" dirty="0"/>
              <a:t> </a:t>
            </a:r>
            <a:r>
              <a:rPr lang="fr-FR" dirty="0"/>
              <a:t>35</a:t>
            </a:r>
            <a:endParaRPr dirty="0"/>
          </a:p>
        </p:txBody>
      </p:sp>
      <p:sp>
        <p:nvSpPr>
          <p:cNvPr id="6" name="ZoneTexte 5">
            <a:extLst>
              <a:ext uri="{FF2B5EF4-FFF2-40B4-BE49-F238E27FC236}">
                <a16:creationId xmlns:a16="http://schemas.microsoft.com/office/drawing/2014/main" id="{A4DACC19-B964-4DE8-A0D9-6EF4E5888F85}"/>
              </a:ext>
            </a:extLst>
          </p:cNvPr>
          <p:cNvSpPr txBox="1"/>
          <p:nvPr/>
        </p:nvSpPr>
        <p:spPr>
          <a:xfrm>
            <a:off x="234636" y="0"/>
            <a:ext cx="4400864" cy="369332"/>
          </a:xfrm>
          <a:prstGeom prst="rect">
            <a:avLst/>
          </a:prstGeom>
          <a:noFill/>
        </p:spPr>
        <p:txBody>
          <a:bodyPr wrap="square" rtlCol="0">
            <a:spAutoFit/>
          </a:bodyPr>
          <a:lstStyle/>
          <a:p>
            <a:r>
              <a:rPr lang="fr-FR" spc="-70" dirty="0">
                <a:solidFill>
                  <a:srgbClr val="0000FF"/>
                </a:solidFill>
              </a:rPr>
              <a:t>7.</a:t>
            </a: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RNN(LSTM)</a:t>
            </a:r>
            <a:endParaRPr lang="en-US" dirty="0"/>
          </a:p>
        </p:txBody>
      </p:sp>
      <p:sp>
        <p:nvSpPr>
          <p:cNvPr id="7" name="ZoneTexte 6">
            <a:extLst>
              <a:ext uri="{FF2B5EF4-FFF2-40B4-BE49-F238E27FC236}">
                <a16:creationId xmlns:a16="http://schemas.microsoft.com/office/drawing/2014/main" id="{7F05E4AA-16FA-4384-BA6C-269FD5D25C67}"/>
              </a:ext>
            </a:extLst>
          </p:cNvPr>
          <p:cNvSpPr txBox="1"/>
          <p:nvPr/>
        </p:nvSpPr>
        <p:spPr>
          <a:xfrm>
            <a:off x="444499" y="369332"/>
            <a:ext cx="5105401" cy="569387"/>
          </a:xfrm>
          <a:prstGeom prst="rect">
            <a:avLst/>
          </a:prstGeom>
          <a:noFill/>
        </p:spPr>
        <p:txBody>
          <a:bodyPr wrap="square" rtlCol="0">
            <a:spAutoFit/>
          </a:bodyPr>
          <a:lstStyle/>
          <a:p>
            <a:r>
              <a:rPr lang="en-US" sz="1500" dirty="0">
                <a:solidFill>
                  <a:srgbClr val="0000FF"/>
                </a:solidFill>
              </a:rPr>
              <a:t>7.2 </a:t>
            </a:r>
            <a:r>
              <a:rPr lang="fr-FR" sz="1600"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Développement du modèle en utilisant RNN  (LSTM)</a:t>
            </a:r>
            <a:endPar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endParaRPr>
          </a:p>
          <a:p>
            <a:endParaRPr lang="en-US" sz="1500" dirty="0">
              <a:solidFill>
                <a:schemeClr val="tx2">
                  <a:lumMod val="60000"/>
                  <a:lumOff val="40000"/>
                </a:schemeClr>
              </a:solidFill>
            </a:endParaRPr>
          </a:p>
        </p:txBody>
      </p:sp>
      <p:sp>
        <p:nvSpPr>
          <p:cNvPr id="10" name="ZoneTexte 9">
            <a:extLst>
              <a:ext uri="{FF2B5EF4-FFF2-40B4-BE49-F238E27FC236}">
                <a16:creationId xmlns:a16="http://schemas.microsoft.com/office/drawing/2014/main" id="{98EA9555-6774-4099-9D5B-FF85172BA972}"/>
              </a:ext>
            </a:extLst>
          </p:cNvPr>
          <p:cNvSpPr txBox="1"/>
          <p:nvPr/>
        </p:nvSpPr>
        <p:spPr>
          <a:xfrm>
            <a:off x="540495" y="672841"/>
            <a:ext cx="5118101" cy="569387"/>
          </a:xfrm>
          <a:prstGeom prst="rect">
            <a:avLst/>
          </a:prstGeom>
          <a:noFill/>
        </p:spPr>
        <p:txBody>
          <a:bodyPr wrap="square" rtlCol="0">
            <a:spAutoFit/>
          </a:bodyPr>
          <a:lstStyle/>
          <a:p>
            <a:r>
              <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rPr>
              <a:t>Partie 7 :</a:t>
            </a:r>
          </a:p>
          <a:p>
            <a:endParaRPr lang="en-US" sz="1500" dirty="0">
              <a:solidFill>
                <a:schemeClr val="tx2">
                  <a:lumMod val="60000"/>
                  <a:lumOff val="40000"/>
                </a:schemeClr>
              </a:solidFill>
            </a:endParaRPr>
          </a:p>
        </p:txBody>
      </p:sp>
      <p:pic>
        <p:nvPicPr>
          <p:cNvPr id="8" name="Image 7">
            <a:extLst>
              <a:ext uri="{FF2B5EF4-FFF2-40B4-BE49-F238E27FC236}">
                <a16:creationId xmlns:a16="http://schemas.microsoft.com/office/drawing/2014/main" id="{9DCB2299-F22F-46DB-AC2F-FD27211AE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02" y="1220000"/>
            <a:ext cx="5458595" cy="1394070"/>
          </a:xfrm>
          <a:prstGeom prst="rect">
            <a:avLst/>
          </a:prstGeom>
        </p:spPr>
      </p:pic>
    </p:spTree>
    <p:extLst>
      <p:ext uri="{BB962C8B-B14F-4D97-AF65-F5344CB8AC3E}">
        <p14:creationId xmlns:p14="http://schemas.microsoft.com/office/powerpoint/2010/main" val="634040953"/>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9"/>
            <a:ext cx="4400864" cy="830997"/>
          </a:xfrm>
          <a:prstGeom prst="rect">
            <a:avLst/>
          </a:prstGeom>
        </p:spPr>
        <p:txBody>
          <a:bodyPr vert="horz" wrap="square" lIns="0" tIns="15240" rIns="0" bIns="0" rtlCol="0">
            <a:spAutoFit/>
          </a:bodyPr>
          <a:lstStyle/>
          <a:p>
            <a:pPr marL="12700">
              <a:spcBef>
                <a:spcPts val="120"/>
              </a:spcBef>
            </a:pP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31</a:t>
            </a:fld>
            <a:r>
              <a:rPr spc="-85" dirty="0"/>
              <a:t> </a:t>
            </a:r>
            <a:r>
              <a:rPr dirty="0"/>
              <a:t>/</a:t>
            </a:r>
            <a:r>
              <a:rPr spc="-85" dirty="0"/>
              <a:t> </a:t>
            </a:r>
            <a:r>
              <a:rPr lang="fr-FR" dirty="0"/>
              <a:t>35</a:t>
            </a:r>
            <a:endParaRPr dirty="0"/>
          </a:p>
        </p:txBody>
      </p:sp>
      <p:sp>
        <p:nvSpPr>
          <p:cNvPr id="6" name="ZoneTexte 5">
            <a:extLst>
              <a:ext uri="{FF2B5EF4-FFF2-40B4-BE49-F238E27FC236}">
                <a16:creationId xmlns:a16="http://schemas.microsoft.com/office/drawing/2014/main" id="{A4DACC19-B964-4DE8-A0D9-6EF4E5888F85}"/>
              </a:ext>
            </a:extLst>
          </p:cNvPr>
          <p:cNvSpPr txBox="1"/>
          <p:nvPr/>
        </p:nvSpPr>
        <p:spPr>
          <a:xfrm>
            <a:off x="234636" y="0"/>
            <a:ext cx="4400864" cy="369332"/>
          </a:xfrm>
          <a:prstGeom prst="rect">
            <a:avLst/>
          </a:prstGeom>
          <a:noFill/>
        </p:spPr>
        <p:txBody>
          <a:bodyPr wrap="square" rtlCol="0">
            <a:spAutoFit/>
          </a:bodyPr>
          <a:lstStyle/>
          <a:p>
            <a:r>
              <a:rPr lang="fr-FR" spc="-70" dirty="0">
                <a:solidFill>
                  <a:srgbClr val="0000FF"/>
                </a:solidFill>
              </a:rPr>
              <a:t>7.</a:t>
            </a: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RNN(LSTM)</a:t>
            </a:r>
            <a:endParaRPr lang="en-US" dirty="0"/>
          </a:p>
        </p:txBody>
      </p:sp>
      <p:sp>
        <p:nvSpPr>
          <p:cNvPr id="7" name="ZoneTexte 6">
            <a:extLst>
              <a:ext uri="{FF2B5EF4-FFF2-40B4-BE49-F238E27FC236}">
                <a16:creationId xmlns:a16="http://schemas.microsoft.com/office/drawing/2014/main" id="{7F05E4AA-16FA-4384-BA6C-269FD5D25C67}"/>
              </a:ext>
            </a:extLst>
          </p:cNvPr>
          <p:cNvSpPr txBox="1"/>
          <p:nvPr/>
        </p:nvSpPr>
        <p:spPr>
          <a:xfrm>
            <a:off x="444499" y="369332"/>
            <a:ext cx="5105401" cy="569387"/>
          </a:xfrm>
          <a:prstGeom prst="rect">
            <a:avLst/>
          </a:prstGeom>
          <a:noFill/>
        </p:spPr>
        <p:txBody>
          <a:bodyPr wrap="square" rtlCol="0">
            <a:spAutoFit/>
          </a:bodyPr>
          <a:lstStyle/>
          <a:p>
            <a:r>
              <a:rPr lang="en-US" sz="1500" dirty="0">
                <a:solidFill>
                  <a:srgbClr val="0000FF"/>
                </a:solidFill>
              </a:rPr>
              <a:t>7.3 </a:t>
            </a:r>
            <a:r>
              <a:rPr lang="fr-FR" sz="1600"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La performance du modèle chargé pour la partie test</a:t>
            </a:r>
            <a:endPar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endParaRPr>
          </a:p>
          <a:p>
            <a:endParaRPr lang="en-US" sz="1500" dirty="0">
              <a:solidFill>
                <a:schemeClr val="tx2">
                  <a:lumMod val="60000"/>
                  <a:lumOff val="40000"/>
                </a:schemeClr>
              </a:solidFill>
            </a:endParaRPr>
          </a:p>
        </p:txBody>
      </p:sp>
      <p:sp>
        <p:nvSpPr>
          <p:cNvPr id="4" name="ZoneTexte 3">
            <a:extLst>
              <a:ext uri="{FF2B5EF4-FFF2-40B4-BE49-F238E27FC236}">
                <a16:creationId xmlns:a16="http://schemas.microsoft.com/office/drawing/2014/main" id="{90F61434-D474-4842-9D2E-D6856B2AEAD4}"/>
              </a:ext>
            </a:extLst>
          </p:cNvPr>
          <p:cNvSpPr txBox="1"/>
          <p:nvPr/>
        </p:nvSpPr>
        <p:spPr>
          <a:xfrm>
            <a:off x="444499" y="652134"/>
            <a:ext cx="4267200" cy="830997"/>
          </a:xfrm>
          <a:prstGeom prst="rect">
            <a:avLst/>
          </a:prstGeom>
          <a:noFill/>
        </p:spPr>
        <p:txBody>
          <a:bodyPr wrap="square" rtlCol="0">
            <a:spAutoFit/>
          </a:bodyPr>
          <a:lstStyle/>
          <a:p>
            <a:endParaRPr lang="en-US" sz="1600" dirty="0"/>
          </a:p>
          <a:p>
            <a:r>
              <a:rPr lang="en-US" sz="1600" dirty="0"/>
              <a:t>RMSE value on test set: 4.55008817612858</a:t>
            </a:r>
          </a:p>
          <a:p>
            <a:endParaRPr lang="en-US" sz="1600" dirty="0"/>
          </a:p>
        </p:txBody>
      </p:sp>
      <p:sp>
        <p:nvSpPr>
          <p:cNvPr id="11" name="ZoneTexte 10">
            <a:extLst>
              <a:ext uri="{FF2B5EF4-FFF2-40B4-BE49-F238E27FC236}">
                <a16:creationId xmlns:a16="http://schemas.microsoft.com/office/drawing/2014/main" id="{F33F9B36-1372-CF56-466C-CD9CC1EE5ADD}"/>
              </a:ext>
            </a:extLst>
          </p:cNvPr>
          <p:cNvSpPr txBox="1"/>
          <p:nvPr/>
        </p:nvSpPr>
        <p:spPr>
          <a:xfrm>
            <a:off x="388611" y="1393825"/>
            <a:ext cx="4898415" cy="830997"/>
          </a:xfrm>
          <a:prstGeom prst="rect">
            <a:avLst/>
          </a:prstGeom>
          <a:noFill/>
        </p:spPr>
        <p:txBody>
          <a:bodyPr wrap="square">
            <a:spAutoFit/>
          </a:bodyPr>
          <a:lstStyle/>
          <a:p>
            <a:r>
              <a:rPr lang="fr-FR" sz="1200" dirty="0"/>
              <a:t>Le RMSE de notre modèle LSTM est de 4,55 sur l'ensemble de test. Cette mesure calcule la différence moyenne entre les prédictions du modèle et les vrais prix de clôture de l'action ‘Microsoft Corporation’. Notre RMSE est faible. C'est encourageant pour prédire les futurs prix avec ce modèle LSTM.</a:t>
            </a:r>
            <a:endParaRPr lang="en-US" sz="1200" dirty="0"/>
          </a:p>
        </p:txBody>
      </p:sp>
    </p:spTree>
    <p:extLst>
      <p:ext uri="{BB962C8B-B14F-4D97-AF65-F5344CB8AC3E}">
        <p14:creationId xmlns:p14="http://schemas.microsoft.com/office/powerpoint/2010/main" val="3100925140"/>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9"/>
            <a:ext cx="4400864" cy="830997"/>
          </a:xfrm>
          <a:prstGeom prst="rect">
            <a:avLst/>
          </a:prstGeom>
        </p:spPr>
        <p:txBody>
          <a:bodyPr vert="horz" wrap="square" lIns="0" tIns="15240" rIns="0" bIns="0" rtlCol="0">
            <a:spAutoFit/>
          </a:bodyPr>
          <a:lstStyle/>
          <a:p>
            <a:pPr marL="12700">
              <a:spcBef>
                <a:spcPts val="120"/>
              </a:spcBef>
            </a:pP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32</a:t>
            </a:fld>
            <a:r>
              <a:rPr spc="-85" dirty="0"/>
              <a:t> </a:t>
            </a:r>
            <a:r>
              <a:rPr dirty="0"/>
              <a:t>/</a:t>
            </a:r>
            <a:r>
              <a:rPr spc="-85" dirty="0"/>
              <a:t> </a:t>
            </a:r>
            <a:r>
              <a:rPr lang="fr-FR" dirty="0"/>
              <a:t>35</a:t>
            </a:r>
            <a:endParaRPr dirty="0"/>
          </a:p>
        </p:txBody>
      </p:sp>
      <p:sp>
        <p:nvSpPr>
          <p:cNvPr id="6" name="ZoneTexte 5">
            <a:extLst>
              <a:ext uri="{FF2B5EF4-FFF2-40B4-BE49-F238E27FC236}">
                <a16:creationId xmlns:a16="http://schemas.microsoft.com/office/drawing/2014/main" id="{A4DACC19-B964-4DE8-A0D9-6EF4E5888F85}"/>
              </a:ext>
            </a:extLst>
          </p:cNvPr>
          <p:cNvSpPr txBox="1"/>
          <p:nvPr/>
        </p:nvSpPr>
        <p:spPr>
          <a:xfrm>
            <a:off x="234636" y="0"/>
            <a:ext cx="4400864" cy="369332"/>
          </a:xfrm>
          <a:prstGeom prst="rect">
            <a:avLst/>
          </a:prstGeom>
          <a:noFill/>
        </p:spPr>
        <p:txBody>
          <a:bodyPr wrap="square" rtlCol="0">
            <a:spAutoFit/>
          </a:bodyPr>
          <a:lstStyle/>
          <a:p>
            <a:r>
              <a:rPr lang="fr-FR" spc="-70" dirty="0">
                <a:solidFill>
                  <a:srgbClr val="0000FF"/>
                </a:solidFill>
              </a:rPr>
              <a:t>7.</a:t>
            </a: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RNN(LSTM)</a:t>
            </a:r>
            <a:endParaRPr lang="en-US" dirty="0"/>
          </a:p>
        </p:txBody>
      </p:sp>
      <p:sp>
        <p:nvSpPr>
          <p:cNvPr id="7" name="ZoneTexte 6">
            <a:extLst>
              <a:ext uri="{FF2B5EF4-FFF2-40B4-BE49-F238E27FC236}">
                <a16:creationId xmlns:a16="http://schemas.microsoft.com/office/drawing/2014/main" id="{7F05E4AA-16FA-4384-BA6C-269FD5D25C67}"/>
              </a:ext>
            </a:extLst>
          </p:cNvPr>
          <p:cNvSpPr txBox="1"/>
          <p:nvPr/>
        </p:nvSpPr>
        <p:spPr>
          <a:xfrm>
            <a:off x="444499" y="369332"/>
            <a:ext cx="5105401" cy="569387"/>
          </a:xfrm>
          <a:prstGeom prst="rect">
            <a:avLst/>
          </a:prstGeom>
          <a:noFill/>
        </p:spPr>
        <p:txBody>
          <a:bodyPr wrap="square" rtlCol="0">
            <a:spAutoFit/>
          </a:bodyPr>
          <a:lstStyle/>
          <a:p>
            <a:r>
              <a:rPr lang="en-US" sz="1500" dirty="0">
                <a:solidFill>
                  <a:srgbClr val="0000FF"/>
                </a:solidFill>
              </a:rPr>
              <a:t>7.4. </a:t>
            </a:r>
            <a:r>
              <a:rPr lang="fr-FR" sz="1600"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La visualisation du modèle chargé pour la partie test</a:t>
            </a:r>
            <a:endParaRPr lang="fr-FR" sz="16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endParaRPr>
          </a:p>
          <a:p>
            <a:endParaRPr lang="en-US" sz="1500" dirty="0">
              <a:solidFill>
                <a:schemeClr val="tx2">
                  <a:lumMod val="60000"/>
                  <a:lumOff val="40000"/>
                </a:schemeClr>
              </a:solidFill>
            </a:endParaRPr>
          </a:p>
        </p:txBody>
      </p:sp>
      <p:pic>
        <p:nvPicPr>
          <p:cNvPr id="3074" name="Picture 2">
            <a:extLst>
              <a:ext uri="{FF2B5EF4-FFF2-40B4-BE49-F238E27FC236}">
                <a16:creationId xmlns:a16="http://schemas.microsoft.com/office/drawing/2014/main" id="{C21E713A-4923-4251-B41F-444A060EAA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700" y="674672"/>
            <a:ext cx="5595644"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700855"/>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9"/>
            <a:ext cx="4400864" cy="830997"/>
          </a:xfrm>
          <a:prstGeom prst="rect">
            <a:avLst/>
          </a:prstGeom>
        </p:spPr>
        <p:txBody>
          <a:bodyPr vert="horz" wrap="square" lIns="0" tIns="15240" rIns="0" bIns="0" rtlCol="0">
            <a:spAutoFit/>
          </a:bodyPr>
          <a:lstStyle/>
          <a:p>
            <a:pPr marL="12700">
              <a:spcBef>
                <a:spcPts val="120"/>
              </a:spcBef>
            </a:pP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33</a:t>
            </a:fld>
            <a:r>
              <a:rPr spc="-85" dirty="0"/>
              <a:t> </a:t>
            </a:r>
            <a:r>
              <a:rPr dirty="0"/>
              <a:t>/</a:t>
            </a:r>
            <a:r>
              <a:rPr spc="-85" dirty="0"/>
              <a:t> </a:t>
            </a:r>
            <a:r>
              <a:rPr lang="fr-FR" dirty="0"/>
              <a:t>35</a:t>
            </a:r>
            <a:endParaRPr dirty="0"/>
          </a:p>
        </p:txBody>
      </p:sp>
      <p:sp>
        <p:nvSpPr>
          <p:cNvPr id="6" name="ZoneTexte 5">
            <a:extLst>
              <a:ext uri="{FF2B5EF4-FFF2-40B4-BE49-F238E27FC236}">
                <a16:creationId xmlns:a16="http://schemas.microsoft.com/office/drawing/2014/main" id="{A4DACC19-B964-4DE8-A0D9-6EF4E5888F85}"/>
              </a:ext>
            </a:extLst>
          </p:cNvPr>
          <p:cNvSpPr txBox="1"/>
          <p:nvPr/>
        </p:nvSpPr>
        <p:spPr>
          <a:xfrm>
            <a:off x="234636" y="0"/>
            <a:ext cx="4400864" cy="369332"/>
          </a:xfrm>
          <a:prstGeom prst="rect">
            <a:avLst/>
          </a:prstGeom>
          <a:noFill/>
        </p:spPr>
        <p:txBody>
          <a:bodyPr wrap="square" rtlCol="0">
            <a:spAutoFit/>
          </a:bodyPr>
          <a:lstStyle/>
          <a:p>
            <a:r>
              <a:rPr lang="fr-FR" spc="-70" dirty="0">
                <a:solidFill>
                  <a:srgbClr val="0000FF"/>
                </a:solidFill>
              </a:rPr>
              <a:t>7.</a:t>
            </a: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RNN(LSTM)</a:t>
            </a:r>
            <a:endParaRPr lang="en-US" dirty="0"/>
          </a:p>
        </p:txBody>
      </p:sp>
      <p:sp>
        <p:nvSpPr>
          <p:cNvPr id="7" name="ZoneTexte 6">
            <a:extLst>
              <a:ext uri="{FF2B5EF4-FFF2-40B4-BE49-F238E27FC236}">
                <a16:creationId xmlns:a16="http://schemas.microsoft.com/office/drawing/2014/main" id="{7F05E4AA-16FA-4384-BA6C-269FD5D25C67}"/>
              </a:ext>
            </a:extLst>
          </p:cNvPr>
          <p:cNvSpPr txBox="1"/>
          <p:nvPr/>
        </p:nvSpPr>
        <p:spPr>
          <a:xfrm>
            <a:off x="440931" y="339230"/>
            <a:ext cx="5105401" cy="307777"/>
          </a:xfrm>
          <a:prstGeom prst="rect">
            <a:avLst/>
          </a:prstGeom>
          <a:noFill/>
        </p:spPr>
        <p:txBody>
          <a:bodyPr wrap="square" rtlCol="0">
            <a:spAutoFit/>
          </a:bodyPr>
          <a:lstStyle/>
          <a:p>
            <a:r>
              <a:rPr lang="en-US" sz="1400" dirty="0">
                <a:solidFill>
                  <a:srgbClr val="0000FF"/>
                </a:solidFill>
              </a:rPr>
              <a:t>7.4. </a:t>
            </a:r>
            <a:r>
              <a:rPr lang="fr-FR" sz="1400"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rPr>
              <a:t>La visualisation du modèle chargé pour la partie test</a:t>
            </a:r>
            <a:endParaRPr lang="fr-FR" sz="1400" dirty="0">
              <a:solidFill>
                <a:schemeClr val="tx2">
                  <a:lumMod val="60000"/>
                  <a:lumOff val="40000"/>
                </a:schemeClr>
              </a:solidFill>
              <a:latin typeface="Arabic Typesetting" panose="03020402040406030203" pitchFamily="66" charset="-78"/>
              <a:ea typeface="Microsoft Sans Serif" panose="020B0604020202020204" pitchFamily="34" charset="0"/>
              <a:cs typeface="Arabic Typesetting" panose="03020402040406030203" pitchFamily="66" charset="-78"/>
            </a:endParaRPr>
          </a:p>
        </p:txBody>
      </p:sp>
      <p:pic>
        <p:nvPicPr>
          <p:cNvPr id="1027" name="Picture 3">
            <a:extLst>
              <a:ext uri="{FF2B5EF4-FFF2-40B4-BE49-F238E27FC236}">
                <a16:creationId xmlns:a16="http://schemas.microsoft.com/office/drawing/2014/main" id="{3D275410-5570-877B-F149-E028C4DC4F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389" y="572437"/>
            <a:ext cx="5614706" cy="2522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494875"/>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6" y="63269"/>
            <a:ext cx="4400864" cy="830997"/>
          </a:xfrm>
          <a:prstGeom prst="rect">
            <a:avLst/>
          </a:prstGeom>
        </p:spPr>
        <p:txBody>
          <a:bodyPr vert="horz" wrap="square" lIns="0" tIns="15240" rIns="0" bIns="0" rtlCol="0">
            <a:spAutoFit/>
          </a:bodyPr>
          <a:lstStyle/>
          <a:p>
            <a:pPr marL="12700">
              <a:spcBef>
                <a:spcPts val="120"/>
              </a:spcBef>
            </a:pP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34</a:t>
            </a:fld>
            <a:r>
              <a:rPr spc="-85" dirty="0"/>
              <a:t> </a:t>
            </a:r>
            <a:r>
              <a:rPr dirty="0"/>
              <a:t>/</a:t>
            </a:r>
            <a:r>
              <a:rPr spc="-85" dirty="0"/>
              <a:t> </a:t>
            </a:r>
            <a:r>
              <a:rPr lang="fr-FR" dirty="0"/>
              <a:t>35</a:t>
            </a:r>
            <a:endParaRPr dirty="0"/>
          </a:p>
        </p:txBody>
      </p:sp>
      <p:sp>
        <p:nvSpPr>
          <p:cNvPr id="6" name="ZoneTexte 5">
            <a:extLst>
              <a:ext uri="{FF2B5EF4-FFF2-40B4-BE49-F238E27FC236}">
                <a16:creationId xmlns:a16="http://schemas.microsoft.com/office/drawing/2014/main" id="{A4DACC19-B964-4DE8-A0D9-6EF4E5888F85}"/>
              </a:ext>
            </a:extLst>
          </p:cNvPr>
          <p:cNvSpPr txBox="1"/>
          <p:nvPr/>
        </p:nvSpPr>
        <p:spPr>
          <a:xfrm>
            <a:off x="234636" y="0"/>
            <a:ext cx="4400864" cy="369332"/>
          </a:xfrm>
          <a:prstGeom prst="rect">
            <a:avLst/>
          </a:prstGeom>
          <a:noFill/>
        </p:spPr>
        <p:txBody>
          <a:bodyPr wrap="square" rtlCol="0">
            <a:spAutoFit/>
          </a:bodyPr>
          <a:lstStyle/>
          <a:p>
            <a:r>
              <a:rPr lang="fr-FR" spc="-70" dirty="0">
                <a:solidFill>
                  <a:srgbClr val="0000FF"/>
                </a:solidFill>
              </a:rPr>
              <a:t>7.</a:t>
            </a:r>
            <a:r>
              <a:rPr lang="fr-FR"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Modélisation par RNN(LSTM)</a:t>
            </a:r>
            <a:endParaRPr lang="en-US" dirty="0"/>
          </a:p>
        </p:txBody>
      </p:sp>
      <p:sp>
        <p:nvSpPr>
          <p:cNvPr id="7" name="ZoneTexte 6">
            <a:extLst>
              <a:ext uri="{FF2B5EF4-FFF2-40B4-BE49-F238E27FC236}">
                <a16:creationId xmlns:a16="http://schemas.microsoft.com/office/drawing/2014/main" id="{7F05E4AA-16FA-4384-BA6C-269FD5D25C67}"/>
              </a:ext>
            </a:extLst>
          </p:cNvPr>
          <p:cNvSpPr txBox="1"/>
          <p:nvPr/>
        </p:nvSpPr>
        <p:spPr>
          <a:xfrm>
            <a:off x="444499" y="369332"/>
            <a:ext cx="5105401" cy="307777"/>
          </a:xfrm>
          <a:prstGeom prst="rect">
            <a:avLst/>
          </a:prstGeom>
          <a:noFill/>
        </p:spPr>
        <p:txBody>
          <a:bodyPr wrap="square" rtlCol="0">
            <a:spAutoFit/>
          </a:bodyPr>
          <a:lstStyle/>
          <a:p>
            <a:r>
              <a:rPr lang="en-US" sz="1400" dirty="0">
                <a:solidFill>
                  <a:srgbClr val="0000FF"/>
                </a:solidFill>
              </a:rPr>
              <a:t>7.5. </a:t>
            </a:r>
            <a:r>
              <a:rPr lang="en-US" sz="1400" dirty="0" err="1">
                <a:solidFill>
                  <a:srgbClr val="0000FF"/>
                </a:solidFill>
              </a:rPr>
              <a:t>Pourquoi</a:t>
            </a:r>
            <a:r>
              <a:rPr lang="en-US" sz="1400" dirty="0">
                <a:solidFill>
                  <a:srgbClr val="0000FF"/>
                </a:solidFill>
              </a:rPr>
              <a:t> LSTM ?</a:t>
            </a:r>
            <a:endParaRPr lang="fr-FR" sz="1400" dirty="0">
              <a:solidFill>
                <a:srgbClr val="0000FF"/>
              </a:solidFill>
              <a:latin typeface="Arabic Typesetting" panose="03020402040406030203" pitchFamily="66" charset="-78"/>
              <a:ea typeface="Microsoft Sans Serif" panose="020B0604020202020204" pitchFamily="34" charset="0"/>
              <a:cs typeface="Arabic Typesetting" panose="03020402040406030203" pitchFamily="66" charset="-78"/>
            </a:endParaRPr>
          </a:p>
        </p:txBody>
      </p:sp>
      <p:sp>
        <p:nvSpPr>
          <p:cNvPr id="4" name="ZoneTexte 3">
            <a:extLst>
              <a:ext uri="{FF2B5EF4-FFF2-40B4-BE49-F238E27FC236}">
                <a16:creationId xmlns:a16="http://schemas.microsoft.com/office/drawing/2014/main" id="{B17C1512-FFEA-496D-A987-24EF517E007A}"/>
              </a:ext>
            </a:extLst>
          </p:cNvPr>
          <p:cNvSpPr txBox="1"/>
          <p:nvPr/>
        </p:nvSpPr>
        <p:spPr>
          <a:xfrm>
            <a:off x="139700" y="677109"/>
            <a:ext cx="5595644" cy="2246769"/>
          </a:xfrm>
          <a:prstGeom prst="rect">
            <a:avLst/>
          </a:prstGeom>
          <a:noFill/>
        </p:spPr>
        <p:txBody>
          <a:bodyPr wrap="square" rtlCol="0">
            <a:spAutoFit/>
          </a:bodyPr>
          <a:lstStyle/>
          <a:p>
            <a:r>
              <a:rPr lang="fr-FR" sz="1000" dirty="0"/>
              <a:t>Cette étude comparative montre que les réseaux de neurones récurrents à mémoire court et long terme (LSTM) sont généralement plus performants que ARIMA (Pas dans </a:t>
            </a:r>
            <a:r>
              <a:rPr lang="fr-FR" sz="1000"/>
              <a:t>notre cas) </a:t>
            </a:r>
            <a:r>
              <a:rPr lang="fr-FR" sz="1000" dirty="0"/>
              <a:t>et aussi que ANN.</a:t>
            </a:r>
          </a:p>
          <a:p>
            <a:endParaRPr lang="fr-FR" sz="1000" dirty="0"/>
          </a:p>
          <a:p>
            <a:r>
              <a:rPr lang="fr-FR" sz="1000" dirty="0"/>
              <a:t>Le LSTM tire parti de sa structure en couches récurrentes et de ses mécanismes de mémoire pour mieux modéliser les dépendances temporelles dans les données séquentielles. Cela lui permet de capturer des motifs complexes dans l'évolution des séries chronologiques.</a:t>
            </a:r>
          </a:p>
          <a:p>
            <a:endParaRPr lang="fr-FR" sz="1000" dirty="0"/>
          </a:p>
          <a:p>
            <a:r>
              <a:rPr lang="fr-FR" sz="1000" dirty="0"/>
              <a:t>Sur ce jeu de données, le LSTM réduit significativement les erreurs de prévision par rapport à la méthode de référence.</a:t>
            </a:r>
          </a:p>
          <a:p>
            <a:endParaRPr lang="fr-FR" sz="1000" dirty="0"/>
          </a:p>
          <a:p>
            <a:r>
              <a:rPr lang="fr-FR" sz="1000" dirty="0"/>
              <a:t>Nous pouvons donc conclure que le LSTM est une méthode de choix pour les problématiques de prévision sur des séries temporelles, grâce à sa capacité à apprendre et mémoriser des motifs temporels. Pour de telles données séquentielles, le LSTM surpasse des techniques classiques ne prenant pas en compte l'aspect dynamique des séries chronologiques.</a:t>
            </a:r>
            <a:endParaRPr lang="en-US" sz="1000" dirty="0"/>
          </a:p>
        </p:txBody>
      </p:sp>
    </p:spTree>
    <p:extLst>
      <p:ext uri="{BB962C8B-B14F-4D97-AF65-F5344CB8AC3E}">
        <p14:creationId xmlns:p14="http://schemas.microsoft.com/office/powerpoint/2010/main" val="205636846"/>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35</a:t>
            </a:fld>
            <a:r>
              <a:rPr spc="-85" dirty="0"/>
              <a:t> </a:t>
            </a:r>
            <a:r>
              <a:rPr dirty="0"/>
              <a:t>/</a:t>
            </a:r>
            <a:r>
              <a:rPr spc="-85" dirty="0"/>
              <a:t> </a:t>
            </a:r>
            <a:r>
              <a:rPr lang="fr-FR" dirty="0"/>
              <a:t>35</a:t>
            </a:r>
            <a:endParaRPr dirty="0"/>
          </a:p>
        </p:txBody>
      </p:sp>
      <p:sp>
        <p:nvSpPr>
          <p:cNvPr id="5" name="TextBox 4">
            <a:extLst>
              <a:ext uri="{FF2B5EF4-FFF2-40B4-BE49-F238E27FC236}">
                <a16:creationId xmlns:a16="http://schemas.microsoft.com/office/drawing/2014/main" id="{7E4E378C-73A8-22F3-A74B-555F98AD5900}"/>
              </a:ext>
            </a:extLst>
          </p:cNvPr>
          <p:cNvSpPr txBox="1"/>
          <p:nvPr/>
        </p:nvSpPr>
        <p:spPr>
          <a:xfrm>
            <a:off x="1968500" y="1241425"/>
            <a:ext cx="3498229" cy="1015663"/>
          </a:xfrm>
          <a:prstGeom prst="rect">
            <a:avLst/>
          </a:prstGeom>
          <a:noFill/>
        </p:spPr>
        <p:txBody>
          <a:bodyPr wrap="square">
            <a:spAutoFit/>
          </a:bodyPr>
          <a:lstStyle/>
          <a:p>
            <a:r>
              <a:rPr lang="fr-FR" sz="3000" spc="-7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conclusion</a:t>
            </a:r>
            <a:br>
              <a:rPr lang="fr-FR" sz="30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lang="fr-FR" sz="3000" dirty="0"/>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BAE52-63D5-C6E8-3CF0-EB5B43143428}"/>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D0A5AACB-3025-BBD9-E462-591362AFD8C5}"/>
              </a:ext>
            </a:extLst>
          </p:cNvPr>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dirty="0"/>
              <a:t>36</a:t>
            </a:fld>
            <a:r>
              <a:rPr spc="-85" dirty="0"/>
              <a:t> </a:t>
            </a:r>
            <a:r>
              <a:rPr dirty="0"/>
              <a:t>/</a:t>
            </a:r>
            <a:r>
              <a:rPr spc="-85" dirty="0"/>
              <a:t> </a:t>
            </a:r>
            <a:r>
              <a:rPr lang="fr-FR" dirty="0"/>
              <a:t>35</a:t>
            </a:r>
            <a:endParaRPr dirty="0"/>
          </a:p>
        </p:txBody>
      </p:sp>
      <p:sp>
        <p:nvSpPr>
          <p:cNvPr id="5" name="TextBox 4">
            <a:extLst>
              <a:ext uri="{FF2B5EF4-FFF2-40B4-BE49-F238E27FC236}">
                <a16:creationId xmlns:a16="http://schemas.microsoft.com/office/drawing/2014/main" id="{93D44D42-410F-9F28-14AF-93D363B48206}"/>
              </a:ext>
            </a:extLst>
          </p:cNvPr>
          <p:cNvSpPr txBox="1"/>
          <p:nvPr/>
        </p:nvSpPr>
        <p:spPr>
          <a:xfrm>
            <a:off x="2044700" y="1241425"/>
            <a:ext cx="1752599" cy="1092607"/>
          </a:xfrm>
          <a:prstGeom prst="rect">
            <a:avLst/>
          </a:prstGeom>
          <a:noFill/>
        </p:spPr>
        <p:txBody>
          <a:bodyPr wrap="square">
            <a:spAutoFit/>
          </a:bodyPr>
          <a:lstStyle/>
          <a:p>
            <a:r>
              <a:rPr lang="fr-FR" sz="35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MERCI</a:t>
            </a:r>
            <a:br>
              <a:rPr lang="fr-FR" sz="30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lang="fr-FR" sz="3000" dirty="0"/>
          </a:p>
        </p:txBody>
      </p:sp>
    </p:spTree>
    <p:extLst>
      <p:ext uri="{BB962C8B-B14F-4D97-AF65-F5344CB8AC3E}">
        <p14:creationId xmlns:p14="http://schemas.microsoft.com/office/powerpoint/2010/main" val="2426498728"/>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54786"/>
            <a:ext cx="5562600" cy="2466201"/>
          </a:xfrm>
          <a:prstGeom prst="rect">
            <a:avLst/>
          </a:prstGeom>
        </p:spPr>
      </p:pic>
      <p:sp>
        <p:nvSpPr>
          <p:cNvPr id="8" name="object 2"/>
          <p:cNvSpPr txBox="1">
            <a:spLocks noGrp="1"/>
          </p:cNvSpPr>
          <p:nvPr>
            <p:ph type="title"/>
          </p:nvPr>
        </p:nvSpPr>
        <p:spPr>
          <a:xfrm>
            <a:off x="0" y="98425"/>
            <a:ext cx="3568700" cy="276999"/>
          </a:xfrm>
          <a:prstGeom prst="rect">
            <a:avLst/>
          </a:prstGeom>
        </p:spPr>
        <p:txBody>
          <a:bodyPr vert="horz" wrap="square" lIns="0" tIns="15240" rIns="0" bIns="0" rtlCol="0">
            <a:spAutoFit/>
          </a:bodyPr>
          <a:lstStyle/>
          <a:p>
            <a:pPr marL="12700">
              <a:lnSpc>
                <a:spcPct val="100000"/>
              </a:lnSpc>
              <a:spcBef>
                <a:spcPts val="120"/>
              </a:spcBef>
            </a:pPr>
            <a:r>
              <a:rPr lang="fr-FR" sz="1700" spc="-10" dirty="0">
                <a:solidFill>
                  <a:srgbClr val="0000FF"/>
                </a:solidFill>
              </a:rPr>
              <a:t>2. Exploration de données</a:t>
            </a:r>
            <a:endParaRPr sz="1700" dirty="0">
              <a:solidFill>
                <a:srgbClr val="0000FF"/>
              </a:solidFill>
            </a:endParaRPr>
          </a:p>
        </p:txBody>
      </p:sp>
      <p:sp>
        <p:nvSpPr>
          <p:cNvPr id="4" name="Rectangle 3"/>
          <p:cNvSpPr/>
          <p:nvPr/>
        </p:nvSpPr>
        <p:spPr>
          <a:xfrm>
            <a:off x="5321300" y="3060184"/>
            <a:ext cx="1066801" cy="184666"/>
          </a:xfrm>
          <a:prstGeom prst="rect">
            <a:avLst/>
          </a:prstGeom>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90"/>
              </a:spcBef>
            </a:pPr>
            <a:r>
              <a:rPr lang="fr-FR" sz="600" dirty="0"/>
              <a:t>4</a:t>
            </a:r>
            <a:r>
              <a:rPr lang="fr-FR" sz="600" spc="-85" dirty="0"/>
              <a:t> </a:t>
            </a:r>
            <a:r>
              <a:rPr lang="fr-FR" sz="600" dirty="0"/>
              <a:t>/</a:t>
            </a:r>
            <a:r>
              <a:rPr lang="fr-FR" sz="600" spc="-85" dirty="0"/>
              <a:t> </a:t>
            </a:r>
            <a:r>
              <a:rPr lang="fr-FR" sz="600" dirty="0"/>
              <a:t>35</a:t>
            </a:r>
          </a:p>
        </p:txBody>
      </p:sp>
    </p:spTree>
    <p:extLst>
      <p:ext uri="{BB962C8B-B14F-4D97-AF65-F5344CB8AC3E}">
        <p14:creationId xmlns:p14="http://schemas.microsoft.com/office/powerpoint/2010/main" val="120953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7" y="63266"/>
            <a:ext cx="3532912" cy="276999"/>
          </a:xfrm>
          <a:prstGeom prst="rect">
            <a:avLst/>
          </a:prstGeom>
        </p:spPr>
        <p:txBody>
          <a:bodyPr vert="horz" wrap="square" lIns="0" tIns="15240" rIns="0" bIns="0" rtlCol="0">
            <a:spAutoFit/>
          </a:bodyPr>
          <a:lstStyle/>
          <a:p>
            <a:pPr marL="12700">
              <a:lnSpc>
                <a:spcPct val="100000"/>
              </a:lnSpc>
              <a:spcBef>
                <a:spcPts val="120"/>
              </a:spcBef>
            </a:pPr>
            <a:r>
              <a:rPr lang="fr-FR" sz="1700" spc="-70" dirty="0">
                <a:solidFill>
                  <a:srgbClr val="0000FF"/>
                </a:solidFill>
              </a:rPr>
              <a:t>2. Exploration de données</a:t>
            </a: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r>
              <a:rPr lang="fr-FR" dirty="0"/>
              <a:t>5</a:t>
            </a:r>
            <a:r>
              <a:rPr spc="-85" dirty="0"/>
              <a:t> </a:t>
            </a:r>
            <a:r>
              <a:rPr lang="fr-FR" dirty="0"/>
              <a:t>/35</a:t>
            </a:r>
            <a:endParaRPr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462490"/>
            <a:ext cx="3543300" cy="2689225"/>
          </a:xfrm>
          <a:prstGeom prst="rect">
            <a:avLst/>
          </a:prstGeom>
        </p:spPr>
      </p:pic>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7" y="63266"/>
            <a:ext cx="3532912" cy="276999"/>
          </a:xfrm>
          <a:prstGeom prst="rect">
            <a:avLst/>
          </a:prstGeom>
        </p:spPr>
        <p:txBody>
          <a:bodyPr vert="horz" wrap="square" lIns="0" tIns="15240" rIns="0" bIns="0" rtlCol="0">
            <a:spAutoFit/>
          </a:bodyPr>
          <a:lstStyle/>
          <a:p>
            <a:pPr marL="12700">
              <a:lnSpc>
                <a:spcPct val="100000"/>
              </a:lnSpc>
              <a:spcBef>
                <a:spcPts val="120"/>
              </a:spcBef>
            </a:pPr>
            <a:r>
              <a:rPr lang="fr-FR" sz="1700" spc="-70" dirty="0">
                <a:solidFill>
                  <a:srgbClr val="0000FF"/>
                </a:solidFill>
              </a:rPr>
              <a:t>2. Exploration de données</a:t>
            </a: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r>
              <a:rPr lang="fr-FR" dirty="0"/>
              <a:t>6/35</a:t>
            </a:r>
            <a:endParaRP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37" y="555625"/>
            <a:ext cx="5391463" cy="1314343"/>
          </a:xfrm>
          <a:prstGeom prst="rect">
            <a:avLst/>
          </a:prstGeom>
        </p:spPr>
      </p:pic>
    </p:spTree>
    <p:extLst>
      <p:ext uri="{BB962C8B-B14F-4D97-AF65-F5344CB8AC3E}">
        <p14:creationId xmlns:p14="http://schemas.microsoft.com/office/powerpoint/2010/main" val="2960540528"/>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7" y="63266"/>
            <a:ext cx="3532912" cy="553998"/>
          </a:xfrm>
          <a:prstGeom prst="rect">
            <a:avLst/>
          </a:prstGeom>
        </p:spPr>
        <p:txBody>
          <a:bodyPr vert="horz" wrap="square" lIns="0" tIns="15240" rIns="0" bIns="0" rtlCol="0">
            <a:spAutoFit/>
          </a:bodyPr>
          <a:lstStyle/>
          <a:p>
            <a:pPr marL="12700">
              <a:spcBef>
                <a:spcPts val="120"/>
              </a:spcBef>
            </a:pPr>
            <a:r>
              <a:rPr lang="fr-FR" sz="1700" spc="-70" dirty="0">
                <a:solidFill>
                  <a:srgbClr val="0000FF"/>
                </a:solidFill>
              </a:rPr>
              <a:t>3.</a:t>
            </a:r>
            <a: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Prétraitement des données</a:t>
            </a: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06415" y="3101340"/>
            <a:ext cx="316229" cy="116699"/>
          </a:xfrm>
          <a:prstGeom prst="rect">
            <a:avLst/>
          </a:prstGeom>
        </p:spPr>
        <p:txBody>
          <a:bodyPr vert="horz" wrap="square" lIns="0" tIns="24130" rIns="0" bIns="0" rtlCol="0">
            <a:spAutoFit/>
          </a:bodyPr>
          <a:lstStyle/>
          <a:p>
            <a:pPr marL="38100">
              <a:lnSpc>
                <a:spcPct val="100000"/>
              </a:lnSpc>
              <a:spcBef>
                <a:spcPts val="190"/>
              </a:spcBef>
            </a:pPr>
            <a:r>
              <a:rPr lang="fr-FR" dirty="0"/>
              <a:t>7/35</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413" y="555625"/>
            <a:ext cx="5072702" cy="1035050"/>
          </a:xfrm>
          <a:prstGeom prst="rect">
            <a:avLst/>
          </a:prstGeom>
        </p:spPr>
      </p:pic>
    </p:spTree>
    <p:extLst>
      <p:ext uri="{BB962C8B-B14F-4D97-AF65-F5344CB8AC3E}">
        <p14:creationId xmlns:p14="http://schemas.microsoft.com/office/powerpoint/2010/main" val="345851142"/>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7" y="63266"/>
            <a:ext cx="3532912" cy="846386"/>
          </a:xfrm>
          <a:prstGeom prst="rect">
            <a:avLst/>
          </a:prstGeom>
        </p:spPr>
        <p:txBody>
          <a:bodyPr vert="horz" wrap="square" lIns="0" tIns="15240" rIns="0" bIns="0" rtlCol="0">
            <a:spAutoFit/>
          </a:bodyPr>
          <a:lstStyle/>
          <a:p>
            <a:pPr marL="12700">
              <a:spcBef>
                <a:spcPts val="120"/>
              </a:spcBef>
            </a:pPr>
            <a:r>
              <a:rPr lang="fr-FR" sz="1700" spc="-70" dirty="0">
                <a:solidFill>
                  <a:srgbClr val="0000FF"/>
                </a:solidFill>
              </a:rPr>
              <a:t>4.</a:t>
            </a:r>
            <a: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Visualisation de Dataset</a:t>
            </a: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r>
              <a:rPr lang="fr-FR" dirty="0"/>
              <a:t>8/35</a:t>
            </a:r>
            <a:endParaRP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12" y="392238"/>
            <a:ext cx="5467663" cy="2601788"/>
          </a:xfrm>
          <a:prstGeom prst="rect">
            <a:avLst/>
          </a:prstGeom>
        </p:spPr>
      </p:pic>
    </p:spTree>
    <p:extLst>
      <p:ext uri="{BB962C8B-B14F-4D97-AF65-F5344CB8AC3E}">
        <p14:creationId xmlns:p14="http://schemas.microsoft.com/office/powerpoint/2010/main" val="1224373702"/>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37" y="63266"/>
            <a:ext cx="3532912" cy="846386"/>
          </a:xfrm>
          <a:prstGeom prst="rect">
            <a:avLst/>
          </a:prstGeom>
        </p:spPr>
        <p:txBody>
          <a:bodyPr vert="horz" wrap="square" lIns="0" tIns="15240" rIns="0" bIns="0" rtlCol="0">
            <a:spAutoFit/>
          </a:bodyPr>
          <a:lstStyle/>
          <a:p>
            <a:pPr marL="12700">
              <a:spcBef>
                <a:spcPts val="120"/>
              </a:spcBef>
            </a:pPr>
            <a:r>
              <a:rPr lang="fr-FR" sz="1700" spc="-70" dirty="0">
                <a:solidFill>
                  <a:srgbClr val="0000FF"/>
                </a:solidFill>
              </a:rPr>
              <a:t>4.</a:t>
            </a:r>
            <a: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t> Visualisation de Dataset</a:t>
            </a: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fr-FR" sz="1800" dirty="0">
                <a:solidFill>
                  <a:srgbClr val="0000FF"/>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sz="1700" dirty="0">
              <a:solidFill>
                <a:srgbClr val="0000FF"/>
              </a:solidFill>
            </a:endParaRPr>
          </a:p>
        </p:txBody>
      </p:sp>
      <p:sp>
        <p:nvSpPr>
          <p:cNvPr id="3" name="object 3"/>
          <p:cNvSpPr/>
          <p:nvPr/>
        </p:nvSpPr>
        <p:spPr>
          <a:xfrm>
            <a:off x="234637" y="340265"/>
            <a:ext cx="5206365" cy="0"/>
          </a:xfrm>
          <a:custGeom>
            <a:avLst/>
            <a:gdLst/>
            <a:ahLst/>
            <a:cxnLst/>
            <a:rect l="l" t="t" r="r" b="b"/>
            <a:pathLst>
              <a:path w="5206365">
                <a:moveTo>
                  <a:pt x="0" y="0"/>
                </a:moveTo>
                <a:lnTo>
                  <a:pt x="5205818" y="0"/>
                </a:lnTo>
              </a:path>
            </a:pathLst>
          </a:custGeom>
          <a:ln w="5060">
            <a:solidFill>
              <a:srgbClr val="0000FF"/>
            </a:solidFill>
          </a:ln>
        </p:spPr>
        <p:txBody>
          <a:bodyPr wrap="square" lIns="0" tIns="0" rIns="0" bIns="0" rtlCol="0"/>
          <a:lstStyle/>
          <a:p>
            <a:endParaRPr/>
          </a:p>
        </p:txBody>
      </p:sp>
      <p:sp>
        <p:nvSpPr>
          <p:cNvPr id="17" name="object 17"/>
          <p:cNvSpPr txBox="1">
            <a:spLocks noGrp="1"/>
          </p:cNvSpPr>
          <p:nvPr>
            <p:ph type="sldNum" sz="quarter" idx="7"/>
          </p:nvPr>
        </p:nvSpPr>
        <p:spPr>
          <a:xfrm>
            <a:off x="5419115" y="3095432"/>
            <a:ext cx="316229" cy="116699"/>
          </a:xfrm>
          <a:prstGeom prst="rect">
            <a:avLst/>
          </a:prstGeom>
        </p:spPr>
        <p:txBody>
          <a:bodyPr vert="horz" wrap="square" lIns="0" tIns="24130" rIns="0" bIns="0" rtlCol="0">
            <a:spAutoFit/>
          </a:bodyPr>
          <a:lstStyle/>
          <a:p>
            <a:pPr marL="38100">
              <a:lnSpc>
                <a:spcPct val="100000"/>
              </a:lnSpc>
              <a:spcBef>
                <a:spcPts val="190"/>
              </a:spcBef>
            </a:pPr>
            <a:r>
              <a:rPr lang="fr-FR" dirty="0"/>
              <a:t>9/35</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414351"/>
            <a:ext cx="5105400" cy="99060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00" y="1459794"/>
            <a:ext cx="4953000" cy="1527989"/>
          </a:xfrm>
          <a:prstGeom prst="rect">
            <a:avLst/>
          </a:prstGeom>
        </p:spPr>
      </p:pic>
    </p:spTree>
    <p:extLst>
      <p:ext uri="{BB962C8B-B14F-4D97-AF65-F5344CB8AC3E}">
        <p14:creationId xmlns:p14="http://schemas.microsoft.com/office/powerpoint/2010/main" val="4157819913"/>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TM10001114[[fn=Galerie]]</Template>
  <TotalTime>1211</TotalTime>
  <Words>1246</Words>
  <Application>Microsoft Office PowerPoint</Application>
  <PresentationFormat>Personnalisé</PresentationFormat>
  <Paragraphs>184</Paragraphs>
  <Slides>36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36</vt:i4>
      </vt:variant>
    </vt:vector>
  </HeadingPairs>
  <TitlesOfParts>
    <vt:vector size="43" baseType="lpstr">
      <vt:lpstr>Arabic Typesetting</vt:lpstr>
      <vt:lpstr>Arial</vt:lpstr>
      <vt:lpstr>Calibri</vt:lpstr>
      <vt:lpstr>Microsoft Sans Serif</vt:lpstr>
      <vt:lpstr>Tahoma</vt:lpstr>
      <vt:lpstr>Trebuchet MS</vt:lpstr>
      <vt:lpstr>Office Theme</vt:lpstr>
      <vt:lpstr>Projet: Predicting Microsoft Closing Prices </vt:lpstr>
      <vt:lpstr>Présentation PowerPoint</vt:lpstr>
      <vt:lpstr>Introduction</vt:lpstr>
      <vt:lpstr>2. Exploration de données</vt:lpstr>
      <vt:lpstr>2. Exploration de données</vt:lpstr>
      <vt:lpstr>2. Exploration de données</vt:lpstr>
      <vt:lpstr>3. Prétraitement des données </vt:lpstr>
      <vt:lpstr>4. Visualisation de Dataset  </vt:lpstr>
      <vt:lpstr>4. Visualisation de Dataset  </vt:lpstr>
      <vt:lpstr>4. Visualisation de Dataset  </vt:lpstr>
      <vt:lpstr>5. Modélisation par ARIMA  </vt:lpstr>
      <vt:lpstr>5. Modélisation par ARIMA  </vt:lpstr>
      <vt:lpstr>5. Modélisation par ARIMA  </vt:lpstr>
      <vt:lpstr>5. Modélisation par ARIMA  </vt:lpstr>
      <vt:lpstr>5. Modélisation par ARIMA  </vt:lpstr>
      <vt:lpstr>5. Modélisation par ARIMA  </vt:lpstr>
      <vt:lpstr>5. Modélisation par ARIMA  </vt:lpstr>
      <vt:lpstr>6. Modélisation par ANN( Artificial Network Neurons)  </vt:lpstr>
      <vt:lpstr>6. Modélisation par ANN( Artificial Network Neurons)  </vt:lpstr>
      <vt:lpstr>6. Modélisation par ANN( Artificial Network Neurons)  </vt:lpstr>
      <vt:lpstr>6. Modélisation par ANN( Artificial Network Neurons)  </vt:lpstr>
      <vt:lpstr>  </vt:lpstr>
      <vt:lpstr>  </vt:lpstr>
      <vt:lpstr>  </vt:lpstr>
      <vt:lpstr>  </vt:lpstr>
      <vt:lpstr>  </vt:lpstr>
      <vt:lpstr>  </vt:lpstr>
      <vt:lpstr>  </vt:lpstr>
      <vt:lpstr>  </vt:lpstr>
      <vt:lpstr>  </vt:lpstr>
      <vt:lpstr>  </vt:lpstr>
      <vt:lpstr>  </vt:lpstr>
      <vt:lpstr>  </vt:lpstr>
      <vt:lpstr>  </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Beamer Theme - Subtitle</dc:title>
  <dc:creator>Pin-Yen Huang</dc:creator>
  <cp:lastModifiedBy>Mouad AIT HA</cp:lastModifiedBy>
  <cp:revision>42</cp:revision>
  <dcterms:created xsi:type="dcterms:W3CDTF">2023-12-16T13:30:18Z</dcterms:created>
  <dcterms:modified xsi:type="dcterms:W3CDTF">2024-03-01T09:00:15Z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2021-12-16T00:00:00Z</vt:filetime>
  </property>
  <property fmtid="{D5CDD505-2E9C-101B-9397-08002B2CF9AE}" pid="3" name="Creator">
    <vt:lpwstr>LaTeX with Beamer class</vt:lpwstr>
  </property>
  <property fmtid="{D5CDD505-2E9C-101B-9397-08002B2CF9AE}" pid="4" name="LastSaved">
    <vt:filetime>2021-12-16T00:00:00Z</vt:filetime>
  </property>
  <property fmtid="{D5CDD505-2E9C-101B-9397-08002B2CF9AE}" pid="5" name="MSIP_Label_defa4170-0d19-0005-0004-bc88714345d2_Enabled">
    <vt:lpwstr>true</vt:lpwstr>
  </property>
  <property fmtid="{D5CDD505-2E9C-101B-9397-08002B2CF9AE}" pid="6" name="MSIP_Label_defa4170-0d19-0005-0004-bc88714345d2_SetDate">
    <vt:lpwstr>2024-02-18T11:19:38Z</vt:lpwstr>
  </property>
  <property fmtid="{D5CDD505-2E9C-101B-9397-08002B2CF9AE}" pid="7" name="MSIP_Label_defa4170-0d19-0005-0004-bc88714345d2_Method">
    <vt:lpwstr>Standard</vt:lpwstr>
  </property>
  <property fmtid="{D5CDD505-2E9C-101B-9397-08002B2CF9AE}" pid="8" name="MSIP_Label_defa4170-0d19-0005-0004-bc88714345d2_Name">
    <vt:lpwstr>defa4170-0d19-0005-0004-bc88714345d2</vt:lpwstr>
  </property>
  <property fmtid="{D5CDD505-2E9C-101B-9397-08002B2CF9AE}" pid="9" name="MSIP_Label_defa4170-0d19-0005-0004-bc88714345d2_SiteId">
    <vt:lpwstr>225b6b75-8101-4bb5-adc2-eced87ca9500</vt:lpwstr>
  </property>
  <property fmtid="{D5CDD505-2E9C-101B-9397-08002B2CF9AE}" pid="10" name="MSIP_Label_defa4170-0d19-0005-0004-bc88714345d2_ActionId">
    <vt:lpwstr>41c2898d-f157-4cc1-9d3a-dc79bd2a74d7</vt:lpwstr>
  </property>
  <property fmtid="{D5CDD505-2E9C-101B-9397-08002B2CF9AE}" pid="11" name="MSIP_Label_defa4170-0d19-0005-0004-bc88714345d2_ContentBits">
    <vt:lpwstr>0</vt:lpwstr>
  </property>
</Properties>
</file>