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Teko"/>
      <p:regular r:id="rId22"/>
      <p:bold r:id="rId23"/>
    </p:embeddedFont>
    <p:embeddedFont>
      <p:font typeface="Nunito"/>
      <p:regular r:id="rId24"/>
      <p:bold r:id="rId25"/>
      <p:italic r:id="rId26"/>
      <p:boldItalic r:id="rId27"/>
    </p:embeddedFont>
    <p:embeddedFont>
      <p:font typeface="Garamond"/>
      <p:regular r:id="rId28"/>
      <p:bold r:id="rId29"/>
      <p:italic r:id="rId30"/>
      <p:boldItalic r:id="rId31"/>
    </p:embeddedFont>
    <p:embeddedFont>
      <p:font typeface="Arial Narr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Teko-regular.fntdata"/><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font" Target="fonts/Tek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Garamond-regular.fntdata"/><Relationship Id="rId27"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aramon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slide" Target="slides/slide5.xml"/><Relationship Id="rId33" Type="http://schemas.openxmlformats.org/officeDocument/2006/relationships/font" Target="fonts/ArialNarrow-bold.fntdata"/><Relationship Id="rId10" Type="http://schemas.openxmlformats.org/officeDocument/2006/relationships/slide" Target="slides/slide4.xml"/><Relationship Id="rId32" Type="http://schemas.openxmlformats.org/officeDocument/2006/relationships/font" Target="fonts/ArialNarrow-regular.fntdata"/><Relationship Id="rId13" Type="http://schemas.openxmlformats.org/officeDocument/2006/relationships/slide" Target="slides/slide7.xml"/><Relationship Id="rId35" Type="http://schemas.openxmlformats.org/officeDocument/2006/relationships/font" Target="fonts/ArialNarrow-boldItalic.fntdata"/><Relationship Id="rId12" Type="http://schemas.openxmlformats.org/officeDocument/2006/relationships/slide" Target="slides/slide6.xml"/><Relationship Id="rId34" Type="http://schemas.openxmlformats.org/officeDocument/2006/relationships/font" Target="fonts/ArialNarrow-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99f7a0b47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799f7a0b47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9f7a0b47_2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799f7a0b47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99f7a0b47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799f7a0b47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99f7a0b47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799f7a0b47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99f7a0b47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799f7a0b47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99f7a0b47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799f7a0b47_2_1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99f7a0b47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799f7a0b47_2_19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99f7a0b47_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799f7a0b47_2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99f7a0b47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799f7a0b47_2_1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99f7a0b47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799f7a0b47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d3d6b677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bd3d6b67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99f7a0b47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799f7a0b47_2_1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99f7a0b47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799f7a0b47_2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99f7a0b47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799f7a0b47_2_1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9f7a0b47_2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799f7a0b47_2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4"/>
          <p:cNvGrpSpPr/>
          <p:nvPr/>
        </p:nvGrpSpPr>
        <p:grpSpPr>
          <a:xfrm>
            <a:off x="199149" y="4055652"/>
            <a:ext cx="2795413"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82" name="Shape 82"/>
        <p:cNvGrpSpPr/>
        <p:nvPr/>
      </p:nvGrpSpPr>
      <p:grpSpPr>
        <a:xfrm>
          <a:off x="0" y="0"/>
          <a:ext cx="0" cy="0"/>
          <a:chOff x="0" y="0"/>
          <a:chExt cx="0" cy="0"/>
        </a:xfrm>
      </p:grpSpPr>
      <p:sp>
        <p:nvSpPr>
          <p:cNvPr id="83" name="Google Shape;83;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1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9" name="Shape 89"/>
        <p:cNvGrpSpPr/>
        <p:nvPr/>
      </p:nvGrpSpPr>
      <p:grpSpPr>
        <a:xfrm>
          <a:off x="0" y="0"/>
          <a:ext cx="0" cy="0"/>
          <a:chOff x="0" y="0"/>
          <a:chExt cx="0" cy="0"/>
        </a:xfrm>
      </p:grpSpPr>
      <p:sp>
        <p:nvSpPr>
          <p:cNvPr id="90" name="Google Shape;90;p1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a:off x="5594190" y="3961115"/>
            <a:ext cx="2910144" cy="1182340"/>
            <a:chOff x="6917201" y="0"/>
            <a:chExt cx="2227777" cy="863400"/>
          </a:xfrm>
        </p:grpSpPr>
        <p:sp>
          <p:nvSpPr>
            <p:cNvPr id="92" name="Google Shape;92;p1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6"/>
          <p:cNvGrpSpPr/>
          <p:nvPr/>
        </p:nvGrpSpPr>
        <p:grpSpPr>
          <a:xfrm>
            <a:off x="199149" y="2"/>
            <a:ext cx="2795413" cy="1083308"/>
            <a:chOff x="6917201" y="0"/>
            <a:chExt cx="2227777" cy="863400"/>
          </a:xfrm>
        </p:grpSpPr>
        <p:sp>
          <p:nvSpPr>
            <p:cNvPr id="96" name="Google Shape;96;p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00" name="Google Shape;100;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0"/>
          <p:cNvGrpSpPr/>
          <p:nvPr/>
        </p:nvGrpSpPr>
        <p:grpSpPr>
          <a:xfrm>
            <a:off x="5886353" y="1243"/>
            <a:ext cx="3257454"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23"/>
          <p:cNvGrpSpPr/>
          <p:nvPr/>
        </p:nvGrpSpPr>
        <p:grpSpPr>
          <a:xfrm>
            <a:off x="5959222" y="4119576"/>
            <a:ext cx="2520951"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23"/>
          <p:cNvGrpSpPr/>
          <p:nvPr/>
        </p:nvGrpSpPr>
        <p:grpSpPr>
          <a:xfrm>
            <a:off x="199149" y="2"/>
            <a:ext cx="2795413"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2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p:nvPr/>
        </p:nvSpPr>
        <p:spPr>
          <a:xfrm>
            <a:off x="-335360" y="308967"/>
            <a:ext cx="10369200" cy="71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fr" sz="1400" u="none" cap="none" strike="noStrike">
                <a:solidFill>
                  <a:srgbClr val="000000"/>
                </a:solidFill>
                <a:latin typeface="Garamond"/>
                <a:ea typeface="Garamond"/>
                <a:cs typeface="Garamond"/>
                <a:sym typeface="Garamond"/>
              </a:rPr>
              <a:t>                                                                   </a:t>
            </a:r>
            <a:r>
              <a:rPr b="1" lang="fr">
                <a:latin typeface="Garamond"/>
                <a:ea typeface="Garamond"/>
                <a:cs typeface="Garamond"/>
                <a:sym typeface="Garamond"/>
              </a:rPr>
              <a:t>UNIVERSITÉ</a:t>
            </a:r>
            <a:r>
              <a:rPr b="1" i="0" lang="fr" sz="1400" u="none" cap="none" strike="noStrike">
                <a:solidFill>
                  <a:srgbClr val="000000"/>
                </a:solidFill>
                <a:latin typeface="Garamond"/>
                <a:ea typeface="Garamond"/>
                <a:cs typeface="Garamond"/>
                <a:sym typeface="Garamond"/>
              </a:rPr>
              <a:t> SOULTAN MOULAY SLIMANE</a:t>
            </a:r>
            <a:endParaRPr/>
          </a:p>
          <a:p>
            <a:pPr indent="0" lvl="0" marL="0" marR="0" rtl="0" algn="l">
              <a:lnSpc>
                <a:spcPct val="100000"/>
              </a:lnSpc>
              <a:spcBef>
                <a:spcPts val="0"/>
              </a:spcBef>
              <a:spcAft>
                <a:spcPts val="0"/>
              </a:spcAft>
              <a:buNone/>
            </a:pPr>
            <a:r>
              <a:t/>
            </a:r>
            <a:endParaRPr b="0" i="0" sz="2667" u="none" cap="none" strike="noStrike">
              <a:solidFill>
                <a:srgbClr val="000000"/>
              </a:solidFill>
              <a:latin typeface="Garamond"/>
              <a:ea typeface="Garamond"/>
              <a:cs typeface="Garamond"/>
              <a:sym typeface="Garamond"/>
            </a:endParaRPr>
          </a:p>
        </p:txBody>
      </p:sp>
      <p:sp>
        <p:nvSpPr>
          <p:cNvPr id="174" name="Google Shape;174;p25"/>
          <p:cNvSpPr txBox="1"/>
          <p:nvPr/>
        </p:nvSpPr>
        <p:spPr>
          <a:xfrm>
            <a:off x="2086735" y="778164"/>
            <a:ext cx="5045700" cy="57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fr" sz="1400" u="none" cap="none" strike="noStrike">
                <a:solidFill>
                  <a:srgbClr val="000000"/>
                </a:solidFill>
                <a:latin typeface="Garamond"/>
                <a:ea typeface="Garamond"/>
                <a:cs typeface="Garamond"/>
                <a:sym typeface="Garamond"/>
              </a:rPr>
              <a:t>2éme année Master </a:t>
            </a:r>
            <a:endParaRPr b="1" i="0" sz="1400" u="none" cap="none" strike="noStrike">
              <a:solidFill>
                <a:srgbClr val="000000"/>
              </a:solidFill>
              <a:latin typeface="Garamond"/>
              <a:ea typeface="Garamond"/>
              <a:cs typeface="Garamond"/>
              <a:sym typeface="Garamond"/>
            </a:endParaRPr>
          </a:p>
          <a:p>
            <a:pPr indent="0" lvl="0" marL="0" marR="0" rtl="0" algn="ctr">
              <a:lnSpc>
                <a:spcPct val="100000"/>
              </a:lnSpc>
              <a:spcBef>
                <a:spcPts val="0"/>
              </a:spcBef>
              <a:spcAft>
                <a:spcPts val="0"/>
              </a:spcAft>
              <a:buNone/>
            </a:pPr>
            <a:r>
              <a:rPr b="1" i="0" lang="fr" sz="1400" u="none" cap="none" strike="noStrike">
                <a:solidFill>
                  <a:srgbClr val="000000"/>
                </a:solidFill>
                <a:latin typeface="Garamond"/>
                <a:ea typeface="Garamond"/>
                <a:cs typeface="Garamond"/>
                <a:sym typeface="Garamond"/>
              </a:rPr>
              <a:t>Ingénierie des Systèmes Informatiques </a:t>
            </a:r>
            <a:endParaRPr b="1" i="0" sz="1400" u="none" cap="none" strike="noStrike">
              <a:solidFill>
                <a:srgbClr val="000000"/>
              </a:solidFill>
              <a:latin typeface="Garamond"/>
              <a:ea typeface="Garamond"/>
              <a:cs typeface="Garamond"/>
              <a:sym typeface="Garamond"/>
            </a:endParaRPr>
          </a:p>
        </p:txBody>
      </p:sp>
      <p:sp>
        <p:nvSpPr>
          <p:cNvPr id="175" name="Google Shape;175;p25"/>
          <p:cNvSpPr/>
          <p:nvPr/>
        </p:nvSpPr>
        <p:spPr>
          <a:xfrm>
            <a:off x="7072438" y="222266"/>
            <a:ext cx="1553400" cy="718200"/>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6" name="Google Shape;176;p25"/>
          <p:cNvSpPr/>
          <p:nvPr/>
        </p:nvSpPr>
        <p:spPr>
          <a:xfrm>
            <a:off x="868104" y="222266"/>
            <a:ext cx="1553400" cy="870600"/>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7" name="Google Shape;177;p25"/>
          <p:cNvSpPr/>
          <p:nvPr/>
        </p:nvSpPr>
        <p:spPr>
          <a:xfrm>
            <a:off x="1534711" y="219089"/>
            <a:ext cx="1164600" cy="522600"/>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pic>
        <p:nvPicPr>
          <p:cNvPr id="178" name="Google Shape;178;p25"/>
          <p:cNvPicPr preferRelativeResize="0"/>
          <p:nvPr/>
        </p:nvPicPr>
        <p:blipFill rotWithShape="1">
          <a:blip r:embed="rId3">
            <a:alphaModFix/>
          </a:blip>
          <a:srcRect b="0" l="0" r="0" t="0"/>
          <a:stretch/>
        </p:blipFill>
        <p:spPr>
          <a:xfrm>
            <a:off x="327344" y="306089"/>
            <a:ext cx="1229141" cy="871200"/>
          </a:xfrm>
          <a:prstGeom prst="rect">
            <a:avLst/>
          </a:prstGeom>
          <a:noFill/>
          <a:ln>
            <a:noFill/>
          </a:ln>
        </p:spPr>
      </p:pic>
      <p:pic>
        <p:nvPicPr>
          <p:cNvPr id="179" name="Google Shape;179;p25"/>
          <p:cNvPicPr preferRelativeResize="0"/>
          <p:nvPr/>
        </p:nvPicPr>
        <p:blipFill rotWithShape="1">
          <a:blip r:embed="rId4">
            <a:alphaModFix/>
          </a:blip>
          <a:srcRect b="0" l="0" r="0" t="0"/>
          <a:stretch/>
        </p:blipFill>
        <p:spPr>
          <a:xfrm>
            <a:off x="7559627" y="232728"/>
            <a:ext cx="1337414" cy="870688"/>
          </a:xfrm>
          <a:prstGeom prst="rect">
            <a:avLst/>
          </a:prstGeom>
          <a:noFill/>
          <a:ln>
            <a:noFill/>
          </a:ln>
        </p:spPr>
      </p:pic>
      <p:sp>
        <p:nvSpPr>
          <p:cNvPr id="180" name="Google Shape;180;p25"/>
          <p:cNvSpPr txBox="1"/>
          <p:nvPr/>
        </p:nvSpPr>
        <p:spPr>
          <a:xfrm>
            <a:off x="1493975" y="1969676"/>
            <a:ext cx="6432300" cy="1000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AF7B51"/>
              </a:buClr>
              <a:buSzPts val="3800"/>
              <a:buFont typeface="Nunito"/>
              <a:buNone/>
            </a:pPr>
            <a:r>
              <a:rPr b="1" lang="fr" sz="5300">
                <a:solidFill>
                  <a:srgbClr val="0000AA"/>
                </a:solidFill>
                <a:latin typeface="Teko"/>
                <a:ea typeface="Teko"/>
                <a:cs typeface="Teko"/>
                <a:sym typeface="Teko"/>
              </a:rPr>
              <a:t>Hierarchical Clustering</a:t>
            </a:r>
            <a:endParaRPr b="0" i="0" sz="4400" u="none" cap="none" strike="noStrike">
              <a:solidFill>
                <a:srgbClr val="4C505C"/>
              </a:solidFill>
              <a:latin typeface="Arial"/>
              <a:ea typeface="Arial"/>
              <a:cs typeface="Arial"/>
              <a:sym typeface="Arial"/>
            </a:endParaRPr>
          </a:p>
        </p:txBody>
      </p:sp>
      <p:sp>
        <p:nvSpPr>
          <p:cNvPr id="181" name="Google Shape;181;p25"/>
          <p:cNvSpPr txBox="1"/>
          <p:nvPr/>
        </p:nvSpPr>
        <p:spPr>
          <a:xfrm>
            <a:off x="512375" y="3584025"/>
            <a:ext cx="3626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fr" sz="1800"/>
              <a:t>Réalisé par: </a:t>
            </a:r>
            <a:r>
              <a:rPr lang="fr" sz="1800">
                <a:latin typeface="Arial Narrow"/>
                <a:ea typeface="Arial Narrow"/>
                <a:cs typeface="Arial Narrow"/>
                <a:sym typeface="Arial Narrow"/>
              </a:rPr>
              <a:t>Mouad ZIANI</a:t>
            </a:r>
            <a:endParaRPr b="0" i="0" sz="1800" u="none" cap="none" strike="noStrike">
              <a:solidFill>
                <a:srgbClr val="000000"/>
              </a:solidFill>
              <a:latin typeface="Arial"/>
              <a:ea typeface="Arial"/>
              <a:cs typeface="Arial"/>
              <a:sym typeface="Arial"/>
            </a:endParaRPr>
          </a:p>
        </p:txBody>
      </p:sp>
      <p:sp>
        <p:nvSpPr>
          <p:cNvPr id="182" name="Google Shape;182;p25"/>
          <p:cNvSpPr/>
          <p:nvPr/>
        </p:nvSpPr>
        <p:spPr>
          <a:xfrm>
            <a:off x="2910485" y="4551064"/>
            <a:ext cx="32385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r" sz="1600" u="none" cap="none" strike="noStrike">
                <a:solidFill>
                  <a:srgbClr val="233A44"/>
                </a:solidFill>
                <a:latin typeface="Microsoft YaHei"/>
                <a:ea typeface="Microsoft YaHei"/>
                <a:cs typeface="Microsoft YaHei"/>
                <a:sym typeface="Microsoft YaHei"/>
              </a:rPr>
              <a:t>Année</a:t>
            </a:r>
            <a:r>
              <a:rPr b="1" i="0" lang="fr" sz="1600" u="none" cap="none" strike="noStrike">
                <a:solidFill>
                  <a:srgbClr val="233A44"/>
                </a:solidFill>
                <a:latin typeface="Times New Roman"/>
                <a:ea typeface="Times New Roman"/>
                <a:cs typeface="Times New Roman"/>
                <a:sym typeface="Times New Roman"/>
              </a:rPr>
              <a:t> </a:t>
            </a:r>
            <a:r>
              <a:rPr b="0" i="0" lang="fr" sz="1600" u="none" cap="none" strike="noStrike">
                <a:solidFill>
                  <a:srgbClr val="233A44"/>
                </a:solidFill>
                <a:latin typeface="Microsoft YaHei"/>
                <a:ea typeface="Microsoft YaHei"/>
                <a:cs typeface="Microsoft YaHei"/>
                <a:sym typeface="Microsoft YaHei"/>
              </a:rPr>
              <a:t>universitaire</a:t>
            </a:r>
            <a:r>
              <a:rPr b="1" i="0" lang="fr" sz="1600" u="none" cap="none" strike="noStrike">
                <a:solidFill>
                  <a:srgbClr val="233A44"/>
                </a:solidFill>
                <a:latin typeface="Times New Roman"/>
                <a:ea typeface="Times New Roman"/>
                <a:cs typeface="Times New Roman"/>
                <a:sym typeface="Times New Roman"/>
              </a:rPr>
              <a:t>: </a:t>
            </a:r>
            <a:r>
              <a:rPr b="0" i="0" lang="fr" sz="1600" u="none" cap="none" strike="noStrike">
                <a:solidFill>
                  <a:srgbClr val="233A44"/>
                </a:solidFill>
                <a:latin typeface="Microsoft YaHei"/>
                <a:ea typeface="Microsoft YaHei"/>
                <a:cs typeface="Microsoft YaHei"/>
                <a:sym typeface="Microsoft YaHei"/>
              </a:rPr>
              <a:t>2020/2021</a:t>
            </a:r>
            <a:endParaRPr b="0" i="0" sz="1600" u="none" cap="none" strike="noStrike">
              <a:solidFill>
                <a:srgbClr val="233A44"/>
              </a:solidFill>
              <a:latin typeface="Microsoft YaHei"/>
              <a:ea typeface="Microsoft YaHei"/>
              <a:cs typeface="Microsoft YaHei"/>
              <a:sym typeface="Microsoft YaHei"/>
            </a:endParaRPr>
          </a:p>
        </p:txBody>
      </p:sp>
      <p:sp>
        <p:nvSpPr>
          <p:cNvPr id="183" name="Google Shape;183;p25"/>
          <p:cNvSpPr txBox="1"/>
          <p:nvPr/>
        </p:nvSpPr>
        <p:spPr>
          <a:xfrm>
            <a:off x="5141450" y="3499025"/>
            <a:ext cx="362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t>Demandé par</a:t>
            </a:r>
            <a:r>
              <a:rPr lang="fr" sz="1800"/>
              <a:t>: </a:t>
            </a:r>
            <a:r>
              <a:rPr lang="fr" sz="1800">
                <a:latin typeface="Arial Narrow"/>
                <a:ea typeface="Arial Narrow"/>
                <a:cs typeface="Arial Narrow"/>
                <a:sym typeface="Arial Narrow"/>
              </a:rPr>
              <a:t>Pr. Hicham MOUNCIF </a:t>
            </a:r>
            <a:endParaRPr sz="1800">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599089" y="687950"/>
            <a:ext cx="8271641"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fr"/>
              <a:t>Les types de Hierarchical Clustering:</a:t>
            </a:r>
            <a:endParaRPr/>
          </a:p>
        </p:txBody>
      </p:sp>
      <p:sp>
        <p:nvSpPr>
          <p:cNvPr id="239" name="Google Shape;239;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pic>
        <p:nvPicPr>
          <p:cNvPr id="240" name="Google Shape;240;p34"/>
          <p:cNvPicPr preferRelativeResize="0"/>
          <p:nvPr/>
        </p:nvPicPr>
        <p:blipFill rotWithShape="1">
          <a:blip r:embed="rId3">
            <a:alphaModFix/>
          </a:blip>
          <a:srcRect b="0" l="0" r="0" t="0"/>
          <a:stretch/>
        </p:blipFill>
        <p:spPr>
          <a:xfrm>
            <a:off x="1034143" y="1232870"/>
            <a:ext cx="7064828" cy="35459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599089" y="687950"/>
            <a:ext cx="8271641" cy="65737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1.Clustering hiérarchique agglomératif:</a:t>
            </a:r>
            <a:endParaRPr/>
          </a:p>
        </p:txBody>
      </p:sp>
      <p:sp>
        <p:nvSpPr>
          <p:cNvPr id="246" name="Google Shape;246;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247" name="Google Shape;247;p35"/>
          <p:cNvSpPr txBox="1"/>
          <p:nvPr/>
        </p:nvSpPr>
        <p:spPr>
          <a:xfrm>
            <a:off x="974050" y="1440075"/>
            <a:ext cx="7416600" cy="2493600"/>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rgbClr val="000000"/>
              </a:buClr>
              <a:buSzPts val="2000"/>
              <a:buFont typeface="Noto Sans Symbols"/>
              <a:buChar char="⮚"/>
            </a:pPr>
            <a:r>
              <a:rPr lang="fr" sz="1800">
                <a:solidFill>
                  <a:srgbClr val="233A44"/>
                </a:solidFill>
                <a:latin typeface="Nunito"/>
                <a:ea typeface="Nunito"/>
                <a:cs typeface="Nunito"/>
                <a:sym typeface="Nunito"/>
              </a:rPr>
              <a:t>La clustering hiérarchique agglomératif est le type le plus courant de classification hiérarchique utilisé pour regrouper des objets en clusters en fonction de leur similarité. Il est également connu sous le nom d'AGNES (Agglomerative Nesting).</a:t>
            </a: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88900" lvl="0" marL="0" marR="0" rtl="0" algn="just">
              <a:lnSpc>
                <a:spcPct val="100000"/>
              </a:lnSpc>
              <a:spcBef>
                <a:spcPts val="0"/>
              </a:spcBef>
              <a:spcAft>
                <a:spcPts val="0"/>
              </a:spcAft>
              <a:buClr>
                <a:srgbClr val="000000"/>
              </a:buClr>
              <a:buSzPts val="1400"/>
              <a:buFont typeface="Noto Sans Symbols"/>
              <a:buChar char="⮚"/>
            </a:pPr>
            <a:r>
              <a:rPr lang="fr" sz="1800">
                <a:solidFill>
                  <a:srgbClr val="233A44"/>
                </a:solidFill>
                <a:latin typeface="Nunito"/>
                <a:ea typeface="Nunito"/>
                <a:cs typeface="Nunito"/>
                <a:sym typeface="Nunito"/>
              </a:rPr>
              <a:t>Il s'agit d'une approche "ascendante" : chaque observation commence dans son propre groupe, et des paires de groupes sont fusionnées à mesure que l'on monte dans la hiérarchie.</a:t>
            </a:r>
            <a:endParaRPr sz="1800">
              <a:solidFill>
                <a:srgbClr val="233A44"/>
              </a:solidFill>
              <a:latin typeface="Nunito"/>
              <a:ea typeface="Nunito"/>
              <a:cs typeface="Nunito"/>
              <a:sym typeface="Nunito"/>
            </a:endParaRPr>
          </a:p>
          <a:p>
            <a:pPr indent="0" lvl="0" marL="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599089" y="687950"/>
            <a:ext cx="8271641" cy="65737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1.Clustering hiérarchique agglomératif:</a:t>
            </a:r>
            <a:endParaRPr/>
          </a:p>
        </p:txBody>
      </p:sp>
      <p:sp>
        <p:nvSpPr>
          <p:cNvPr id="253" name="Google Shape;253;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254" name="Google Shape;254;p36"/>
          <p:cNvSpPr txBox="1"/>
          <p:nvPr/>
        </p:nvSpPr>
        <p:spPr>
          <a:xfrm>
            <a:off x="1003739" y="1476710"/>
            <a:ext cx="7688400" cy="2247300"/>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Noto Sans Symbols"/>
              <a:buChar char="⮚"/>
            </a:pPr>
            <a:r>
              <a:rPr b="1" i="0" lang="fr" sz="1400" u="none" cap="none" strike="noStrike">
                <a:solidFill>
                  <a:srgbClr val="000000"/>
                </a:solidFill>
                <a:latin typeface="Arial"/>
                <a:ea typeface="Arial"/>
                <a:cs typeface="Arial"/>
                <a:sym typeface="Arial"/>
              </a:rPr>
              <a:t> </a:t>
            </a:r>
            <a:r>
              <a:rPr b="1" i="0" lang="fr" sz="1400" u="none" cap="none" strike="noStrike">
                <a:solidFill>
                  <a:srgbClr val="000000"/>
                </a:solidFill>
                <a:latin typeface="Nunito"/>
                <a:ea typeface="Nunito"/>
                <a:cs typeface="Nunito"/>
                <a:sym typeface="Nunito"/>
              </a:rPr>
              <a:t>Comment ça marche?</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Nunito"/>
              <a:ea typeface="Nunito"/>
              <a:cs typeface="Nunito"/>
              <a:sym typeface="Nunito"/>
            </a:endParaRPr>
          </a:p>
          <a:p>
            <a:pPr indent="-342900" lvl="0" marL="342900" marR="0" rtl="0" algn="just">
              <a:lnSpc>
                <a:spcPct val="100000"/>
              </a:lnSpc>
              <a:spcBef>
                <a:spcPts val="0"/>
              </a:spcBef>
              <a:spcAft>
                <a:spcPts val="0"/>
              </a:spcAft>
              <a:buClr>
                <a:srgbClr val="000000"/>
              </a:buClr>
              <a:buSzPts val="1400"/>
              <a:buFont typeface="Arial"/>
              <a:buAutoNum type="arabicPeriod"/>
            </a:pPr>
            <a:r>
              <a:rPr b="0" i="0" lang="fr" sz="1400" u="none" cap="none" strike="noStrike">
                <a:solidFill>
                  <a:srgbClr val="000000"/>
                </a:solidFill>
                <a:latin typeface="Nunito"/>
                <a:ea typeface="Nunito"/>
                <a:cs typeface="Nunito"/>
                <a:sym typeface="Nunito"/>
              </a:rPr>
              <a:t>Faites de chaque point de données un cluster à point unique → forme N clusters</a:t>
            </a:r>
            <a:endParaRPr/>
          </a:p>
          <a:p>
            <a:pPr indent="-254000" lvl="0" marL="3429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42900" lvl="0" marL="342900" marR="0" rtl="0" algn="just">
              <a:lnSpc>
                <a:spcPct val="100000"/>
              </a:lnSpc>
              <a:spcBef>
                <a:spcPts val="0"/>
              </a:spcBef>
              <a:spcAft>
                <a:spcPts val="0"/>
              </a:spcAft>
              <a:buClr>
                <a:srgbClr val="000000"/>
              </a:buClr>
              <a:buSzPts val="1400"/>
              <a:buFont typeface="Arial"/>
              <a:buAutoNum type="arabicPeriod"/>
            </a:pPr>
            <a:r>
              <a:rPr b="0" i="0" lang="fr" sz="1400" u="none" cap="none" strike="noStrike">
                <a:solidFill>
                  <a:srgbClr val="000000"/>
                </a:solidFill>
                <a:latin typeface="Nunito"/>
                <a:ea typeface="Nunito"/>
                <a:cs typeface="Nunito"/>
                <a:sym typeface="Nunito"/>
              </a:rPr>
              <a:t>Prenez les deux points de données les plus proches et faites-en un seul groupe → forme des groupes N-1</a:t>
            </a:r>
            <a:endParaRPr/>
          </a:p>
          <a:p>
            <a:pPr indent="-254000" lvl="0" marL="3429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42900" lvl="0" marL="342900" marR="0" rtl="0" algn="just">
              <a:lnSpc>
                <a:spcPct val="100000"/>
              </a:lnSpc>
              <a:spcBef>
                <a:spcPts val="0"/>
              </a:spcBef>
              <a:spcAft>
                <a:spcPts val="0"/>
              </a:spcAft>
              <a:buClr>
                <a:srgbClr val="000000"/>
              </a:buClr>
              <a:buSzPts val="1400"/>
              <a:buFont typeface="Arial"/>
              <a:buAutoNum type="arabicPeriod"/>
            </a:pPr>
            <a:r>
              <a:rPr b="0" i="0" lang="fr" sz="1400" u="none" cap="none" strike="noStrike">
                <a:solidFill>
                  <a:srgbClr val="000000"/>
                </a:solidFill>
                <a:latin typeface="Nunito"/>
                <a:ea typeface="Nunito"/>
                <a:cs typeface="Nunito"/>
                <a:sym typeface="Nunito"/>
              </a:rPr>
              <a:t>Prenez les deux </a:t>
            </a:r>
            <a:r>
              <a:rPr lang="fr">
                <a:latin typeface="Nunito"/>
                <a:ea typeface="Nunito"/>
                <a:cs typeface="Nunito"/>
                <a:sym typeface="Nunito"/>
              </a:rPr>
              <a:t>clusters</a:t>
            </a:r>
            <a:r>
              <a:rPr b="0" i="0" lang="fr" sz="1400" u="none" cap="none" strike="noStrike">
                <a:solidFill>
                  <a:srgbClr val="000000"/>
                </a:solidFill>
                <a:latin typeface="Nunito"/>
                <a:ea typeface="Nunito"/>
                <a:cs typeface="Nunito"/>
                <a:sym typeface="Nunito"/>
              </a:rPr>
              <a:t> les plus proches et faites-en une seule → Forme les grappes N-2.</a:t>
            </a:r>
            <a:endParaRPr/>
          </a:p>
          <a:p>
            <a:pPr indent="-254000" lvl="0" marL="3429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342900" lvl="0" marL="342900" marR="0" rtl="0" algn="just">
              <a:lnSpc>
                <a:spcPct val="100000"/>
              </a:lnSpc>
              <a:spcBef>
                <a:spcPts val="0"/>
              </a:spcBef>
              <a:spcAft>
                <a:spcPts val="0"/>
              </a:spcAft>
              <a:buClr>
                <a:srgbClr val="000000"/>
              </a:buClr>
              <a:buSzPts val="1400"/>
              <a:buFont typeface="Arial"/>
              <a:buAutoNum type="arabicPeriod"/>
            </a:pPr>
            <a:r>
              <a:rPr b="0" i="0" lang="fr" sz="1400" u="none" cap="none" strike="noStrike">
                <a:solidFill>
                  <a:srgbClr val="000000"/>
                </a:solidFill>
                <a:latin typeface="Nunito"/>
                <a:ea typeface="Nunito"/>
                <a:cs typeface="Nunito"/>
                <a:sym typeface="Nunito"/>
              </a:rPr>
              <a:t>Répétez l'étape 3 jusqu'à ce qu'il ne vous reste plus qu'un seul groupe.</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599089" y="687950"/>
            <a:ext cx="8271641" cy="65737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2. Clustering hiérarchique de Division:</a:t>
            </a:r>
            <a:endParaRPr/>
          </a:p>
        </p:txBody>
      </p:sp>
      <p:sp>
        <p:nvSpPr>
          <p:cNvPr id="260" name="Google Shape;260;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261" name="Google Shape;261;p37"/>
          <p:cNvSpPr txBox="1"/>
          <p:nvPr/>
        </p:nvSpPr>
        <p:spPr>
          <a:xfrm>
            <a:off x="1145225" y="1404257"/>
            <a:ext cx="6779700" cy="2247300"/>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Noto Sans Symbols"/>
              <a:buChar char="⮚"/>
            </a:pPr>
            <a:r>
              <a:rPr b="0" i="0" lang="fr" sz="1400" u="none" cap="none" strike="noStrike">
                <a:solidFill>
                  <a:srgbClr val="000000"/>
                </a:solidFill>
                <a:latin typeface="Nunito"/>
                <a:ea typeface="Nunito"/>
                <a:cs typeface="Nunito"/>
                <a:sym typeface="Nunito"/>
              </a:rPr>
              <a:t> Dans la méthode Divis</a:t>
            </a:r>
            <a:r>
              <a:rPr lang="fr">
                <a:latin typeface="Nunito"/>
                <a:ea typeface="Nunito"/>
                <a:cs typeface="Nunito"/>
                <a:sym typeface="Nunito"/>
              </a:rPr>
              <a:t>ion</a:t>
            </a:r>
            <a:r>
              <a:rPr b="0" i="0" lang="fr" sz="1400" u="none" cap="none" strike="noStrike">
                <a:solidFill>
                  <a:srgbClr val="000000"/>
                </a:solidFill>
                <a:latin typeface="Nunito"/>
                <a:ea typeface="Nunito"/>
                <a:cs typeface="Nunito"/>
                <a:sym typeface="Nunito"/>
              </a:rPr>
              <a:t> ou DIANA (DIvisive ANAlysis Clustering), il s'agit d'une méthode de classification descendante où nous attribuons toutes les observations à un seul groupe et nous divisons ensuite le groupe en deux groupes moins similaires. Enfin, nous procédons de manière récursive sur chaque cluster jusqu'à ce qu'il y ait une cluster pour chaque observation. Cette méthode de mise en clusters est donc exactement opposée à la mise en </a:t>
            </a:r>
            <a:r>
              <a:rPr b="1" i="0" lang="fr" sz="1400" u="none" cap="none" strike="noStrike">
                <a:solidFill>
                  <a:srgbClr val="000000"/>
                </a:solidFill>
                <a:latin typeface="Nunito"/>
                <a:ea typeface="Nunito"/>
                <a:cs typeface="Nunito"/>
                <a:sym typeface="Nunito"/>
              </a:rPr>
              <a:t>clusters agglomérative.</a:t>
            </a:r>
            <a:endParaRPr b="1" i="0" sz="1400" u="none" cap="none" strike="noStrike">
              <a:solidFill>
                <a:srgbClr val="000000"/>
              </a:solidFill>
              <a:latin typeface="Nunito"/>
              <a:ea typeface="Nunito"/>
              <a:cs typeface="Nunito"/>
              <a:sym typeface="Nunito"/>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Nunito"/>
              <a:ea typeface="Nunito"/>
              <a:cs typeface="Nunito"/>
              <a:sym typeface="Nunito"/>
            </a:endParaRPr>
          </a:p>
          <a:p>
            <a:pPr indent="-88900" lvl="0" marL="0" marR="0" rtl="0" algn="just">
              <a:lnSpc>
                <a:spcPct val="100000"/>
              </a:lnSpc>
              <a:spcBef>
                <a:spcPts val="0"/>
              </a:spcBef>
              <a:spcAft>
                <a:spcPts val="0"/>
              </a:spcAft>
              <a:buClr>
                <a:srgbClr val="000000"/>
              </a:buClr>
              <a:buSzPts val="1400"/>
              <a:buFont typeface="Noto Sans Symbols"/>
              <a:buChar char="⮚"/>
            </a:pPr>
            <a:r>
              <a:rPr b="0" i="0" lang="fr" sz="1400" u="none" cap="none" strike="noStrike">
                <a:solidFill>
                  <a:srgbClr val="000000"/>
                </a:solidFill>
                <a:latin typeface="Nunito"/>
                <a:ea typeface="Nunito"/>
                <a:cs typeface="Nunito"/>
                <a:sym typeface="Nunito"/>
              </a:rPr>
              <a:t> Il est prouvé que les algorithmes de division produisent des hiérarchies plus précises que les algorithmes agglomératifs dans certaines circonstances, mais qu'ils sont conceptuellement plus complexes.</a:t>
            </a:r>
            <a:endParaRPr b="1" i="0" sz="1400" u="none" cap="none" strike="noStrike">
              <a:solidFill>
                <a:srgbClr val="000000"/>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851351" y="2385804"/>
            <a:ext cx="7210096" cy="1744729"/>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Clr>
                <a:schemeClr val="dk2"/>
              </a:buClr>
              <a:buSzPct val="65843"/>
              <a:buNone/>
            </a:pPr>
            <a:r>
              <a:rPr lang="fr" sz="5400" cap="none">
                <a:solidFill>
                  <a:schemeClr val="dk1"/>
                </a:solidFill>
              </a:rPr>
              <a:t>EXAMPLE</a:t>
            </a:r>
            <a:br>
              <a:rPr lang="fr" sz="5400" cap="none">
                <a:solidFill>
                  <a:schemeClr val="dk1"/>
                </a:solidFill>
              </a:rPr>
            </a:br>
            <a:br>
              <a:rPr lang="fr" sz="5400">
                <a:solidFill>
                  <a:schemeClr val="dk1"/>
                </a:solidFill>
              </a:rPr>
            </a:br>
            <a:endParaRPr sz="5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1080843" y="1704848"/>
            <a:ext cx="6989737" cy="16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lang="fr" sz="4900" cap="none">
                <a:solidFill>
                  <a:schemeClr val="dk1"/>
                </a:solidFill>
              </a:rPr>
              <a:t>MERCI POUR VOTRE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000">
                <a:solidFill>
                  <a:srgbClr val="AF7B51"/>
                </a:solidFill>
                <a:latin typeface="Nunito"/>
                <a:ea typeface="Nunito"/>
                <a:cs typeface="Nunito"/>
                <a:sym typeface="Nunito"/>
              </a:rPr>
              <a:t>Plan</a:t>
            </a:r>
            <a:endParaRPr sz="3000">
              <a:solidFill>
                <a:srgbClr val="AF7B51"/>
              </a:solidFill>
              <a:latin typeface="Nunito"/>
              <a:ea typeface="Nunito"/>
              <a:cs typeface="Nunito"/>
              <a:sym typeface="Nunito"/>
            </a:endParaRPr>
          </a:p>
        </p:txBody>
      </p:sp>
      <p:sp>
        <p:nvSpPr>
          <p:cNvPr id="189" name="Google Shape;189;p26"/>
          <p:cNvSpPr txBox="1"/>
          <p:nvPr/>
        </p:nvSpPr>
        <p:spPr>
          <a:xfrm>
            <a:off x="808650" y="1865575"/>
            <a:ext cx="7505700" cy="18447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233A44"/>
              </a:buClr>
              <a:buSzPts val="1700"/>
              <a:buFont typeface="Times New Roman"/>
              <a:buAutoNum type="arabicPeriod"/>
            </a:pPr>
            <a:r>
              <a:rPr lang="fr" sz="1700">
                <a:solidFill>
                  <a:srgbClr val="233A44"/>
                </a:solidFill>
                <a:latin typeface="Times New Roman"/>
                <a:ea typeface="Times New Roman"/>
                <a:cs typeface="Times New Roman"/>
                <a:sym typeface="Times New Roman"/>
              </a:rPr>
              <a:t>Définition et Fonctionnement</a:t>
            </a:r>
            <a:endParaRPr sz="1300">
              <a:solidFill>
                <a:srgbClr val="233A44"/>
              </a:solidFill>
              <a:latin typeface="Calibri"/>
              <a:ea typeface="Calibri"/>
              <a:cs typeface="Calibri"/>
              <a:sym typeface="Calibri"/>
            </a:endParaRPr>
          </a:p>
          <a:p>
            <a:pPr indent="-336550" lvl="0" marL="457200" rtl="0" algn="l">
              <a:lnSpc>
                <a:spcPct val="150000"/>
              </a:lnSpc>
              <a:spcBef>
                <a:spcPts val="0"/>
              </a:spcBef>
              <a:spcAft>
                <a:spcPts val="0"/>
              </a:spcAft>
              <a:buClr>
                <a:srgbClr val="233A44"/>
              </a:buClr>
              <a:buSzPts val="1700"/>
              <a:buFont typeface="Times New Roman"/>
              <a:buAutoNum type="arabicPeriod"/>
            </a:pPr>
            <a:r>
              <a:rPr lang="fr" sz="1700">
                <a:solidFill>
                  <a:srgbClr val="233A44"/>
                </a:solidFill>
                <a:latin typeface="Times New Roman"/>
                <a:ea typeface="Times New Roman"/>
                <a:cs typeface="Times New Roman"/>
                <a:sym typeface="Times New Roman"/>
              </a:rPr>
              <a:t>Avantages &amp; Inconvénients </a:t>
            </a:r>
            <a:endParaRPr sz="1300">
              <a:solidFill>
                <a:srgbClr val="233A44"/>
              </a:solidFill>
              <a:latin typeface="Calibri"/>
              <a:ea typeface="Calibri"/>
              <a:cs typeface="Calibri"/>
              <a:sym typeface="Calibri"/>
            </a:endParaRPr>
          </a:p>
          <a:p>
            <a:pPr indent="-336550" lvl="0" marL="457200" rtl="0" algn="l">
              <a:lnSpc>
                <a:spcPct val="150000"/>
              </a:lnSpc>
              <a:spcBef>
                <a:spcPts val="0"/>
              </a:spcBef>
              <a:spcAft>
                <a:spcPts val="0"/>
              </a:spcAft>
              <a:buClr>
                <a:srgbClr val="233A44"/>
              </a:buClr>
              <a:buSzPts val="1700"/>
              <a:buFont typeface="Times New Roman"/>
              <a:buAutoNum type="arabicPeriod"/>
            </a:pPr>
            <a:r>
              <a:rPr lang="fr" sz="1700">
                <a:solidFill>
                  <a:srgbClr val="233A44"/>
                </a:solidFill>
                <a:latin typeface="Times New Roman"/>
                <a:ea typeface="Times New Roman"/>
                <a:cs typeface="Times New Roman"/>
                <a:sym typeface="Times New Roman"/>
              </a:rPr>
              <a:t>Les types de l’algorithme Hierarchical Clustering</a:t>
            </a:r>
            <a:endParaRPr sz="1300">
              <a:solidFill>
                <a:srgbClr val="233A44"/>
              </a:solidFill>
              <a:latin typeface="Calibri"/>
              <a:ea typeface="Calibri"/>
              <a:cs typeface="Calibri"/>
              <a:sym typeface="Calibri"/>
            </a:endParaRPr>
          </a:p>
          <a:p>
            <a:pPr indent="-336550" lvl="0" marL="457200" rtl="0" algn="l">
              <a:lnSpc>
                <a:spcPct val="150000"/>
              </a:lnSpc>
              <a:spcBef>
                <a:spcPts val="0"/>
              </a:spcBef>
              <a:spcAft>
                <a:spcPts val="0"/>
              </a:spcAft>
              <a:buClr>
                <a:srgbClr val="233A44"/>
              </a:buClr>
              <a:buSzPts val="1700"/>
              <a:buFont typeface="Times New Roman"/>
              <a:buAutoNum type="arabicPeriod"/>
            </a:pPr>
            <a:r>
              <a:rPr lang="fr" sz="1700">
                <a:solidFill>
                  <a:srgbClr val="233A44"/>
                </a:solidFill>
                <a:latin typeface="Times New Roman"/>
                <a:ea typeface="Times New Roman"/>
                <a:cs typeface="Times New Roman"/>
                <a:sym typeface="Times New Roman"/>
              </a:rPr>
              <a:t>Exemple</a:t>
            </a:r>
            <a:endParaRPr sz="1300">
              <a:solidFill>
                <a:srgbClr val="233A44"/>
              </a:solidFill>
              <a:latin typeface="Calibri"/>
              <a:ea typeface="Calibri"/>
              <a:cs typeface="Calibri"/>
              <a:sym typeface="Calibri"/>
            </a:endParaRPr>
          </a:p>
          <a:p>
            <a:pPr indent="0" lvl="0" marL="0" rtl="0" algn="l">
              <a:lnSpc>
                <a:spcPct val="150000"/>
              </a:lnSpc>
              <a:spcBef>
                <a:spcPts val="1600"/>
              </a:spcBef>
              <a:spcAft>
                <a:spcPts val="0"/>
              </a:spcAft>
              <a:buNone/>
            </a:pPr>
            <a:r>
              <a:t/>
            </a:r>
            <a:endParaRPr sz="1100"/>
          </a:p>
          <a:p>
            <a:pPr indent="0" lvl="0" marL="0" rtl="0" algn="l">
              <a:lnSpc>
                <a:spcPct val="150000"/>
              </a:lnSpc>
              <a:spcBef>
                <a:spcPts val="1600"/>
              </a:spcBef>
              <a:spcAft>
                <a:spcPts val="0"/>
              </a:spcAft>
              <a:buNone/>
            </a:pPr>
            <a:r>
              <a:t/>
            </a:r>
            <a:endParaRPr>
              <a:solidFill>
                <a:srgbClr val="233A44"/>
              </a:solidFill>
              <a:latin typeface="Calibri"/>
              <a:ea typeface="Calibri"/>
              <a:cs typeface="Calibri"/>
              <a:sym typeface="Calibri"/>
            </a:endParaRPr>
          </a:p>
          <a:p>
            <a:pPr indent="0" lvl="0" marL="0" rtl="0" algn="l">
              <a:lnSpc>
                <a:spcPct val="150000"/>
              </a:lnSpc>
              <a:spcBef>
                <a:spcPts val="1600"/>
              </a:spcBef>
              <a:spcAft>
                <a:spcPts val="1600"/>
              </a:spcAft>
              <a:buNone/>
            </a:pPr>
            <a:r>
              <a:t/>
            </a:r>
            <a:endParaRPr>
              <a:solidFill>
                <a:srgbClr val="233A4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019504" y="1555537"/>
            <a:ext cx="7210096" cy="1962794"/>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2"/>
              </a:buClr>
              <a:buSzPts val="3200"/>
              <a:buNone/>
            </a:pPr>
            <a:r>
              <a:rPr lang="fr" sz="5400" cap="none">
                <a:solidFill>
                  <a:schemeClr val="dk1"/>
                </a:solidFill>
              </a:rPr>
              <a:t>DÉFINITION &amp; FONCTIONNEMENT</a:t>
            </a:r>
            <a:endParaRPr sz="5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620113" y="568145"/>
            <a:ext cx="8240110" cy="6720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Définition :</a:t>
            </a:r>
            <a:br>
              <a:rPr lang="fr" sz="2400"/>
            </a:br>
            <a:endParaRPr sz="2400"/>
          </a:p>
        </p:txBody>
      </p:sp>
      <p:sp>
        <p:nvSpPr>
          <p:cNvPr id="200" name="Google Shape;200;p28"/>
          <p:cNvSpPr txBox="1"/>
          <p:nvPr>
            <p:ph idx="1" type="body"/>
          </p:nvPr>
        </p:nvSpPr>
        <p:spPr>
          <a:xfrm>
            <a:off x="629965" y="1173544"/>
            <a:ext cx="7505700" cy="306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33A44"/>
              </a:buClr>
              <a:buSzPts val="1800"/>
              <a:buFont typeface="Nunito"/>
              <a:buChar char="❖"/>
            </a:pPr>
            <a:r>
              <a:rPr lang="fr" sz="1800">
                <a:solidFill>
                  <a:srgbClr val="233A44"/>
                </a:solidFill>
                <a:latin typeface="Nunito"/>
                <a:ea typeface="Nunito"/>
                <a:cs typeface="Nunito"/>
                <a:sym typeface="Nunito"/>
              </a:rPr>
              <a:t>Aussi appelée Hierarchical cluster analysis ou HCA, c'est un algorithme de mise en clusters non supervisé qui consiste à créer des clusters dont l'ordre prédominant va du haut vers le bas.</a:t>
            </a:r>
            <a:endParaRPr sz="1800">
              <a:solidFill>
                <a:srgbClr val="233A44"/>
              </a:solidFill>
              <a:latin typeface="Nunito"/>
              <a:ea typeface="Nunito"/>
              <a:cs typeface="Nunito"/>
              <a:sym typeface="Nunito"/>
            </a:endParaRPr>
          </a:p>
          <a:p>
            <a:pPr indent="0" lvl="0" marL="457200" rtl="0" algn="l">
              <a:lnSpc>
                <a:spcPct val="115000"/>
              </a:lnSpc>
              <a:spcBef>
                <a:spcPts val="0"/>
              </a:spcBef>
              <a:spcAft>
                <a:spcPts val="0"/>
              </a:spcAft>
              <a:buNone/>
            </a:pPr>
            <a:r>
              <a:t/>
            </a:r>
            <a:endParaRPr>
              <a:solidFill>
                <a:srgbClr val="233A44"/>
              </a:solidFill>
              <a:latin typeface="Nunito"/>
              <a:ea typeface="Nunito"/>
              <a:cs typeface="Nunito"/>
              <a:sym typeface="Nunito"/>
            </a:endParaRPr>
          </a:p>
          <a:p>
            <a:pPr indent="-342900" lvl="0" marL="457200" rtl="0" algn="l">
              <a:lnSpc>
                <a:spcPct val="115000"/>
              </a:lnSpc>
              <a:spcBef>
                <a:spcPts val="0"/>
              </a:spcBef>
              <a:spcAft>
                <a:spcPts val="0"/>
              </a:spcAft>
              <a:buClr>
                <a:srgbClr val="233A44"/>
              </a:buClr>
              <a:buSzPts val="1800"/>
              <a:buFont typeface="Nunito"/>
              <a:buChar char="❖"/>
            </a:pPr>
            <a:r>
              <a:rPr lang="fr" sz="1800">
                <a:solidFill>
                  <a:srgbClr val="233A44"/>
                </a:solidFill>
                <a:latin typeface="Nunito"/>
                <a:ea typeface="Nunito"/>
                <a:cs typeface="Nunito"/>
                <a:sym typeface="Nunito"/>
              </a:rPr>
              <a:t>Par exemple, pour Tous les fichiers et dossiers de notre disque dur sont organisés de façon hiérarchique.</a:t>
            </a:r>
            <a:endParaRPr sz="1800">
              <a:solidFill>
                <a:srgbClr val="233A44"/>
              </a:solidFill>
              <a:latin typeface="Nunito"/>
              <a:ea typeface="Nunito"/>
              <a:cs typeface="Nunito"/>
              <a:sym typeface="Nunito"/>
            </a:endParaRPr>
          </a:p>
          <a:p>
            <a:pPr indent="0" lvl="0" marL="457200" rtl="0" algn="l">
              <a:lnSpc>
                <a:spcPct val="115000"/>
              </a:lnSpc>
              <a:spcBef>
                <a:spcPts val="0"/>
              </a:spcBef>
              <a:spcAft>
                <a:spcPts val="0"/>
              </a:spcAft>
              <a:buNone/>
            </a:pPr>
            <a:r>
              <a:t/>
            </a:r>
            <a:endParaRPr sz="1800">
              <a:solidFill>
                <a:srgbClr val="233A44"/>
              </a:solidFill>
              <a:latin typeface="Nunito"/>
              <a:ea typeface="Nunito"/>
              <a:cs typeface="Nunito"/>
              <a:sym typeface="Nunito"/>
            </a:endParaRPr>
          </a:p>
          <a:p>
            <a:pPr indent="-342900" lvl="0" marL="457200" rtl="0" algn="l">
              <a:lnSpc>
                <a:spcPct val="115000"/>
              </a:lnSpc>
              <a:spcBef>
                <a:spcPts val="0"/>
              </a:spcBef>
              <a:spcAft>
                <a:spcPts val="0"/>
              </a:spcAft>
              <a:buClr>
                <a:srgbClr val="233A44"/>
              </a:buClr>
              <a:buSzPts val="1800"/>
              <a:buFont typeface="Nunito"/>
              <a:buChar char="❖"/>
            </a:pPr>
            <a:r>
              <a:rPr lang="fr" sz="1800">
                <a:solidFill>
                  <a:srgbClr val="233A44"/>
                </a:solidFill>
                <a:latin typeface="Nunito"/>
                <a:ea typeface="Nunito"/>
                <a:cs typeface="Nunito"/>
                <a:sym typeface="Nunito"/>
              </a:rPr>
              <a:t>L'algorithme regroupe les objets similaires en groupes appelés  clusters .</a:t>
            </a:r>
            <a:endParaRPr sz="1800">
              <a:solidFill>
                <a:srgbClr val="233A44"/>
              </a:solidFill>
              <a:latin typeface="Nunito"/>
              <a:ea typeface="Nunito"/>
              <a:cs typeface="Nunito"/>
              <a:sym typeface="Nunito"/>
            </a:endParaRPr>
          </a:p>
          <a:p>
            <a:pPr indent="0" lvl="0" marL="457200" rtl="0" algn="l">
              <a:lnSpc>
                <a:spcPct val="115000"/>
              </a:lnSpc>
              <a:spcBef>
                <a:spcPts val="0"/>
              </a:spcBef>
              <a:spcAft>
                <a:spcPts val="0"/>
              </a:spcAft>
              <a:buNone/>
            </a:pPr>
            <a:r>
              <a:t/>
            </a:r>
            <a:endParaRPr sz="1400">
              <a:latin typeface="Nunito"/>
              <a:ea typeface="Nunito"/>
              <a:cs typeface="Nunito"/>
              <a:sym typeface="Nunito"/>
            </a:endParaRPr>
          </a:p>
        </p:txBody>
      </p:sp>
      <p:sp>
        <p:nvSpPr>
          <p:cNvPr id="201" name="Google Shape;201;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620113" y="568145"/>
            <a:ext cx="8240100" cy="6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Fonctionnement du clustering hiérarchique:</a:t>
            </a:r>
            <a:br>
              <a:rPr lang="fr" sz="2400"/>
            </a:br>
            <a:endParaRPr sz="2400"/>
          </a:p>
        </p:txBody>
      </p:sp>
      <p:sp>
        <p:nvSpPr>
          <p:cNvPr id="207" name="Google Shape;207;p29"/>
          <p:cNvSpPr txBox="1"/>
          <p:nvPr>
            <p:ph idx="1" type="body"/>
          </p:nvPr>
        </p:nvSpPr>
        <p:spPr>
          <a:xfrm>
            <a:off x="629975" y="1173550"/>
            <a:ext cx="7505700" cy="327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Nunito"/>
              <a:buChar char="❖"/>
            </a:pPr>
            <a:r>
              <a:rPr lang="fr" sz="1800">
                <a:latin typeface="Nunito"/>
                <a:ea typeface="Nunito"/>
                <a:cs typeface="Nunito"/>
                <a:sym typeface="Nunito"/>
              </a:rPr>
              <a:t>Le clustering hiérarchique commence par traiter chaque observation comme un groupe distinct. Ensuite, elle exécute de manière répétée les deux étapes suivantes : </a:t>
            </a:r>
            <a:endParaRPr sz="1800">
              <a:latin typeface="Nunito"/>
              <a:ea typeface="Nunito"/>
              <a:cs typeface="Nunito"/>
              <a:sym typeface="Nunito"/>
            </a:endParaRPr>
          </a:p>
          <a:p>
            <a:pPr indent="0" lvl="0" marL="457200" rtl="0" algn="l">
              <a:lnSpc>
                <a:spcPct val="115000"/>
              </a:lnSpc>
              <a:spcBef>
                <a:spcPts val="0"/>
              </a:spcBef>
              <a:spcAft>
                <a:spcPts val="0"/>
              </a:spcAft>
              <a:buNone/>
            </a:pPr>
            <a:r>
              <a:t/>
            </a:r>
            <a:endParaRPr sz="1800">
              <a:latin typeface="Nunito"/>
              <a:ea typeface="Nunito"/>
              <a:cs typeface="Nunito"/>
              <a:sym typeface="Nunito"/>
            </a:endParaRPr>
          </a:p>
          <a:p>
            <a:pPr indent="-342900" lvl="0" marL="914400" rtl="0" algn="l">
              <a:lnSpc>
                <a:spcPct val="115000"/>
              </a:lnSpc>
              <a:spcBef>
                <a:spcPts val="0"/>
              </a:spcBef>
              <a:spcAft>
                <a:spcPts val="0"/>
              </a:spcAft>
              <a:buSzPts val="1800"/>
              <a:buFont typeface="Nunito"/>
              <a:buAutoNum type="arabicPeriod"/>
            </a:pPr>
            <a:r>
              <a:rPr lang="fr" sz="1800">
                <a:latin typeface="Nunito"/>
                <a:ea typeface="Nunito"/>
                <a:cs typeface="Nunito"/>
                <a:sym typeface="Nunito"/>
              </a:rPr>
              <a:t>Identifier les deux clusters les plus proches l'une de l'autre.</a:t>
            </a:r>
            <a:endParaRPr sz="1800">
              <a:latin typeface="Nunito"/>
              <a:ea typeface="Nunito"/>
              <a:cs typeface="Nunito"/>
              <a:sym typeface="Nunito"/>
            </a:endParaRPr>
          </a:p>
          <a:p>
            <a:pPr indent="0" lvl="0" marL="1828800" rtl="0" algn="l">
              <a:lnSpc>
                <a:spcPct val="115000"/>
              </a:lnSpc>
              <a:spcBef>
                <a:spcPts val="0"/>
              </a:spcBef>
              <a:spcAft>
                <a:spcPts val="0"/>
              </a:spcAft>
              <a:buNone/>
            </a:pPr>
            <a:r>
              <a:t/>
            </a:r>
            <a:endParaRPr sz="1800">
              <a:latin typeface="Nunito"/>
              <a:ea typeface="Nunito"/>
              <a:cs typeface="Nunito"/>
              <a:sym typeface="Nunito"/>
            </a:endParaRPr>
          </a:p>
          <a:p>
            <a:pPr indent="-342899" lvl="0" marL="899999" rtl="0" algn="l">
              <a:lnSpc>
                <a:spcPct val="115000"/>
              </a:lnSpc>
              <a:spcBef>
                <a:spcPts val="0"/>
              </a:spcBef>
              <a:spcAft>
                <a:spcPts val="0"/>
              </a:spcAft>
              <a:buSzPts val="1800"/>
              <a:buFont typeface="Nunito"/>
              <a:buAutoNum type="arabicPeriod"/>
            </a:pPr>
            <a:r>
              <a:rPr lang="fr" sz="1800">
                <a:latin typeface="Nunito"/>
                <a:ea typeface="Nunito"/>
                <a:cs typeface="Nunito"/>
                <a:sym typeface="Nunito"/>
              </a:rPr>
              <a:t>Fusionner les deux clusters les plus similaires. Ce processus itératif se poursuit jusqu'à ce que toutes les clusters soient fusionnées ensemble.</a:t>
            </a:r>
            <a:endParaRPr sz="2200"/>
          </a:p>
        </p:txBody>
      </p:sp>
      <p:sp>
        <p:nvSpPr>
          <p:cNvPr id="208" name="Google Shape;208;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87974" y="1282277"/>
            <a:ext cx="7210096" cy="1962794"/>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2"/>
              </a:buClr>
              <a:buSzPts val="3200"/>
              <a:buNone/>
            </a:pPr>
            <a:r>
              <a:rPr lang="fr" sz="5400" cap="none">
                <a:solidFill>
                  <a:schemeClr val="dk1"/>
                </a:solidFill>
              </a:rPr>
              <a:t>AVANTAGES &amp; INCONVÉNIENTS</a:t>
            </a:r>
            <a:endParaRPr sz="5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45578" y="530384"/>
            <a:ext cx="7505700" cy="75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Avantages et Inconvénients :</a:t>
            </a:r>
            <a:endParaRPr/>
          </a:p>
        </p:txBody>
      </p:sp>
      <p:sp>
        <p:nvSpPr>
          <p:cNvPr id="219" name="Google Shape;219;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220" name="Google Shape;220;p31"/>
          <p:cNvSpPr txBox="1"/>
          <p:nvPr/>
        </p:nvSpPr>
        <p:spPr>
          <a:xfrm>
            <a:off x="457174" y="1469550"/>
            <a:ext cx="38535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 sz="1400" u="none" cap="none" strike="noStrike">
                <a:solidFill>
                  <a:srgbClr val="000000"/>
                </a:solidFill>
                <a:latin typeface="Nunito"/>
                <a:ea typeface="Nunito"/>
                <a:cs typeface="Nunito"/>
                <a:sym typeface="Nunito"/>
              </a:rPr>
              <a:t>Avantages </a:t>
            </a:r>
            <a:r>
              <a:rPr b="0" i="0" lang="fr" sz="1400" u="none" cap="none" strike="noStrike">
                <a:solidFill>
                  <a:srgbClr val="000000"/>
                </a:solidFill>
                <a:latin typeface="Nunito"/>
                <a:ea typeface="Nunito"/>
                <a:cs typeface="Nunito"/>
                <a:sym typeface="Nunito"/>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Nunito"/>
              <a:ea typeface="Nunito"/>
              <a:cs typeface="Nunito"/>
              <a:sym typeface="Nunito"/>
            </a:endParaRPr>
          </a:p>
          <a:p>
            <a:pPr indent="-88900" lvl="0" marL="0" marR="0" rtl="0" algn="l">
              <a:lnSpc>
                <a:spcPct val="100000"/>
              </a:lnSpc>
              <a:spcBef>
                <a:spcPts val="0"/>
              </a:spcBef>
              <a:spcAft>
                <a:spcPts val="0"/>
              </a:spcAft>
              <a:buClr>
                <a:srgbClr val="000000"/>
              </a:buClr>
              <a:buSzPts val="1400"/>
              <a:buFont typeface="Noto Sans Symbols"/>
              <a:buChar char="❖"/>
            </a:pPr>
            <a:r>
              <a:rPr lang="fr">
                <a:latin typeface="Nunito"/>
                <a:ea typeface="Nunito"/>
                <a:cs typeface="Nunito"/>
                <a:sym typeface="Nunito"/>
              </a:rPr>
              <a:t> </a:t>
            </a:r>
            <a:r>
              <a:rPr b="0" i="0" lang="fr" sz="1400" u="none" cap="none" strike="noStrike">
                <a:solidFill>
                  <a:srgbClr val="000000"/>
                </a:solidFill>
                <a:latin typeface="Nunito"/>
                <a:ea typeface="Nunito"/>
                <a:cs typeface="Nunito"/>
                <a:sym typeface="Nunito"/>
              </a:rPr>
              <a:t>Conceptuellement simple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Nunito"/>
              <a:ea typeface="Nunito"/>
              <a:cs typeface="Nunito"/>
              <a:sym typeface="Nunito"/>
            </a:endParaRPr>
          </a:p>
          <a:p>
            <a:pPr indent="-88900" lvl="0" marL="0" marR="0" rtl="0" algn="l">
              <a:lnSpc>
                <a:spcPct val="100000"/>
              </a:lnSpc>
              <a:spcBef>
                <a:spcPts val="0"/>
              </a:spcBef>
              <a:spcAft>
                <a:spcPts val="0"/>
              </a:spcAft>
              <a:buClr>
                <a:srgbClr val="000000"/>
              </a:buClr>
              <a:buSzPts val="1400"/>
              <a:buFont typeface="Noto Sans Symbols"/>
              <a:buChar char="❖"/>
            </a:pPr>
            <a:r>
              <a:rPr lang="fr">
                <a:latin typeface="Nunito"/>
                <a:ea typeface="Nunito"/>
                <a:cs typeface="Nunito"/>
                <a:sym typeface="Nunito"/>
              </a:rPr>
              <a:t> </a:t>
            </a:r>
            <a:r>
              <a:rPr b="0" i="0" lang="fr" sz="1400" u="none" cap="none" strike="noStrike">
                <a:solidFill>
                  <a:srgbClr val="000000"/>
                </a:solidFill>
                <a:latin typeface="Nunito"/>
                <a:ea typeface="Nunito"/>
                <a:cs typeface="Nunito"/>
                <a:sym typeface="Nunito"/>
              </a:rPr>
              <a:t>Propriétés théoriques sont bien connues</a:t>
            </a:r>
            <a:endParaRPr/>
          </a:p>
          <a:p>
            <a:pPr indent="0" lvl="0" marL="0" marR="0" rtl="0" algn="l">
              <a:lnSpc>
                <a:spcPct val="100000"/>
              </a:lnSpc>
              <a:spcBef>
                <a:spcPts val="0"/>
              </a:spcBef>
              <a:spcAft>
                <a:spcPts val="0"/>
              </a:spcAft>
              <a:buNone/>
            </a:pPr>
            <a:r>
              <a:rPr b="0" i="0" lang="fr" sz="1400" u="none" cap="none" strike="noStrike">
                <a:solidFill>
                  <a:srgbClr val="000000"/>
                </a:solidFill>
                <a:latin typeface="Nunito"/>
                <a:ea typeface="Nunito"/>
                <a:cs typeface="Nunito"/>
                <a:sym typeface="Nunito"/>
              </a:rPr>
              <a:t> </a:t>
            </a:r>
            <a:endParaRPr/>
          </a:p>
          <a:p>
            <a:pPr indent="-88900" lvl="0" marL="0" marR="0" rtl="0" algn="l">
              <a:lnSpc>
                <a:spcPct val="100000"/>
              </a:lnSpc>
              <a:spcBef>
                <a:spcPts val="0"/>
              </a:spcBef>
              <a:spcAft>
                <a:spcPts val="0"/>
              </a:spcAft>
              <a:buClr>
                <a:srgbClr val="000000"/>
              </a:buClr>
              <a:buSzPts val="1400"/>
              <a:buFont typeface="Noto Sans Symbols"/>
              <a:buChar char="❖"/>
            </a:pPr>
            <a:r>
              <a:rPr lang="fr">
                <a:latin typeface="Nunito"/>
                <a:ea typeface="Nunito"/>
                <a:cs typeface="Nunito"/>
                <a:sym typeface="Nunito"/>
              </a:rPr>
              <a:t> </a:t>
            </a:r>
            <a:r>
              <a:rPr b="0" i="0" lang="fr" sz="1400" u="none" cap="none" strike="noStrike">
                <a:solidFill>
                  <a:srgbClr val="000000"/>
                </a:solidFill>
                <a:latin typeface="Nunito"/>
                <a:ea typeface="Nunito"/>
                <a:cs typeface="Nunito"/>
                <a:sym typeface="Nunito"/>
              </a:rPr>
              <a:t>Quand les clusters sont groupés, la décision est définitive =&gt; le nombre d’alternatives différentes à examiner est réduit</a:t>
            </a:r>
            <a:endParaRPr/>
          </a:p>
        </p:txBody>
      </p:sp>
      <p:sp>
        <p:nvSpPr>
          <p:cNvPr id="221" name="Google Shape;221;p31"/>
          <p:cNvSpPr txBox="1"/>
          <p:nvPr/>
        </p:nvSpPr>
        <p:spPr>
          <a:xfrm>
            <a:off x="4800551" y="1436892"/>
            <a:ext cx="33636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 sz="1400" u="none" cap="none" strike="noStrike">
                <a:solidFill>
                  <a:srgbClr val="000000"/>
                </a:solidFill>
                <a:latin typeface="Nunito"/>
                <a:ea typeface="Nunito"/>
                <a:cs typeface="Nunito"/>
                <a:sym typeface="Nunito"/>
              </a:rPr>
              <a:t>Inconvénients </a:t>
            </a:r>
            <a:r>
              <a:rPr b="0" i="0" lang="fr" sz="1400" u="none" cap="none" strike="noStrike">
                <a:solidFill>
                  <a:srgbClr val="000000"/>
                </a:solidFill>
                <a:latin typeface="Nunito"/>
                <a:ea typeface="Nunito"/>
                <a:cs typeface="Nunito"/>
                <a:sym typeface="Nunito"/>
              </a:rPr>
              <a:t>: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Nunito"/>
              <a:ea typeface="Nunito"/>
              <a:cs typeface="Nunito"/>
              <a:sym typeface="Nunito"/>
            </a:endParaRPr>
          </a:p>
          <a:p>
            <a:pPr indent="-88900" lvl="0" marL="0" marR="0" rtl="0" algn="l">
              <a:lnSpc>
                <a:spcPct val="100000"/>
              </a:lnSpc>
              <a:spcBef>
                <a:spcPts val="0"/>
              </a:spcBef>
              <a:spcAft>
                <a:spcPts val="0"/>
              </a:spcAft>
              <a:buClr>
                <a:srgbClr val="000000"/>
              </a:buClr>
              <a:buSzPts val="1400"/>
              <a:buFont typeface="Noto Sans Symbols"/>
              <a:buChar char="❖"/>
            </a:pPr>
            <a:r>
              <a:rPr lang="fr">
                <a:latin typeface="Nunito"/>
                <a:ea typeface="Nunito"/>
                <a:cs typeface="Nunito"/>
                <a:sym typeface="Nunito"/>
              </a:rPr>
              <a:t> </a:t>
            </a:r>
            <a:r>
              <a:rPr b="0" i="0" lang="fr" sz="1400" u="none" cap="none" strike="noStrike">
                <a:solidFill>
                  <a:srgbClr val="000000"/>
                </a:solidFill>
                <a:latin typeface="Nunito"/>
                <a:ea typeface="Nunito"/>
                <a:cs typeface="Nunito"/>
                <a:sym typeface="Nunito"/>
              </a:rPr>
              <a:t>Groupement de clusters est définitif =&gt; décisions erronées sont impossibles à modifier ultérieurement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Nunito"/>
              <a:ea typeface="Nunito"/>
              <a:cs typeface="Nunito"/>
              <a:sym typeface="Nunito"/>
            </a:endParaRPr>
          </a:p>
          <a:p>
            <a:pPr indent="-88900" lvl="0" marL="0" marR="0" rtl="0" algn="l">
              <a:lnSpc>
                <a:spcPct val="100000"/>
              </a:lnSpc>
              <a:spcBef>
                <a:spcPts val="0"/>
              </a:spcBef>
              <a:spcAft>
                <a:spcPts val="0"/>
              </a:spcAft>
              <a:buClr>
                <a:srgbClr val="000000"/>
              </a:buClr>
              <a:buSzPts val="1400"/>
              <a:buFont typeface="Noto Sans Symbols"/>
              <a:buChar char="❖"/>
            </a:pPr>
            <a:r>
              <a:rPr lang="fr">
                <a:latin typeface="Nunito"/>
                <a:ea typeface="Nunito"/>
                <a:cs typeface="Nunito"/>
                <a:sym typeface="Nunito"/>
              </a:rPr>
              <a:t> </a:t>
            </a:r>
            <a:r>
              <a:rPr b="0" i="0" lang="fr" sz="1400" u="none" cap="none" strike="noStrike">
                <a:solidFill>
                  <a:srgbClr val="000000"/>
                </a:solidFill>
                <a:latin typeface="Nunito"/>
                <a:ea typeface="Nunito"/>
                <a:cs typeface="Nunito"/>
                <a:sym typeface="Nunito"/>
              </a:rPr>
              <a:t>Méthodes non extensibles pour des ensembles de données de grandes tailles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213825" y="498900"/>
            <a:ext cx="9014400" cy="3687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2"/>
              </a:buClr>
              <a:buSzPts val="3556"/>
              <a:buNone/>
            </a:pPr>
            <a:r>
              <a:rPr lang="fr" sz="5400">
                <a:solidFill>
                  <a:schemeClr val="dk1"/>
                </a:solidFill>
              </a:rPr>
              <a:t>LES TYPES </a:t>
            </a:r>
            <a:endParaRPr sz="5400">
              <a:solidFill>
                <a:schemeClr val="dk1"/>
              </a:solidFill>
            </a:endParaRPr>
          </a:p>
          <a:p>
            <a:pPr indent="0" lvl="0" marL="0" rtl="0" algn="ctr">
              <a:lnSpc>
                <a:spcPct val="100000"/>
              </a:lnSpc>
              <a:spcBef>
                <a:spcPts val="0"/>
              </a:spcBef>
              <a:spcAft>
                <a:spcPts val="0"/>
              </a:spcAft>
              <a:buClr>
                <a:schemeClr val="dk2"/>
              </a:buClr>
              <a:buSzPts val="3556"/>
              <a:buNone/>
            </a:pPr>
            <a:r>
              <a:rPr lang="fr" sz="5400">
                <a:solidFill>
                  <a:schemeClr val="dk1"/>
                </a:solidFill>
              </a:rPr>
              <a:t>DE L’ALGORITHME HIERARCHICAL CLUSTERING</a:t>
            </a:r>
            <a:endParaRPr sz="5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599089" y="687950"/>
            <a:ext cx="82716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fr"/>
              <a:t>L</a:t>
            </a:r>
            <a:r>
              <a:rPr lang="fr"/>
              <a:t>es types de </a:t>
            </a:r>
            <a:r>
              <a:rPr lang="fr"/>
              <a:t>Hierarchical Clustering</a:t>
            </a:r>
            <a:endParaRPr/>
          </a:p>
        </p:txBody>
      </p:sp>
      <p:sp>
        <p:nvSpPr>
          <p:cNvPr id="232" name="Google Shape;232;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233" name="Google Shape;233;p33"/>
          <p:cNvSpPr txBox="1"/>
          <p:nvPr/>
        </p:nvSpPr>
        <p:spPr>
          <a:xfrm>
            <a:off x="704924" y="1568284"/>
            <a:ext cx="6392700" cy="190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fr" sz="1800">
                <a:latin typeface="Nunito"/>
                <a:ea typeface="Nunito"/>
                <a:cs typeface="Nunito"/>
                <a:sym typeface="Nunito"/>
              </a:rPr>
              <a:t>Cette technique de clustering est divisée en deux types :</a:t>
            </a:r>
            <a:endParaRPr sz="1800">
              <a:latin typeface="Nunito"/>
              <a:ea typeface="Nunito"/>
              <a:cs typeface="Nunito"/>
              <a:sym typeface="Nunito"/>
            </a:endParaRPr>
          </a:p>
          <a:p>
            <a:pPr indent="0" lvl="0" marL="0" marR="0" rtl="0" algn="l">
              <a:lnSpc>
                <a:spcPct val="100000"/>
              </a:lnSpc>
              <a:spcBef>
                <a:spcPts val="0"/>
              </a:spcBef>
              <a:spcAft>
                <a:spcPts val="0"/>
              </a:spcAft>
              <a:buNone/>
            </a:pPr>
            <a:r>
              <a:t/>
            </a:r>
            <a:endParaRPr sz="1800">
              <a:latin typeface="Nunito"/>
              <a:ea typeface="Nunito"/>
              <a:cs typeface="Nunito"/>
              <a:sym typeface="Nunito"/>
            </a:endParaRPr>
          </a:p>
          <a:p>
            <a:pPr indent="-342900" lvl="0" marL="914400" marR="0" rtl="0" algn="l">
              <a:lnSpc>
                <a:spcPct val="100000"/>
              </a:lnSpc>
              <a:spcBef>
                <a:spcPts val="0"/>
              </a:spcBef>
              <a:spcAft>
                <a:spcPts val="0"/>
              </a:spcAft>
              <a:buSzPts val="1800"/>
              <a:buFont typeface="Nunito"/>
              <a:buAutoNum type="arabicPeriod"/>
            </a:pPr>
            <a:r>
              <a:rPr lang="fr" sz="1800">
                <a:solidFill>
                  <a:srgbClr val="111111"/>
                </a:solidFill>
                <a:highlight>
                  <a:schemeClr val="dk1"/>
                </a:highlight>
                <a:latin typeface="Nunito"/>
                <a:ea typeface="Nunito"/>
                <a:cs typeface="Nunito"/>
                <a:sym typeface="Nunito"/>
              </a:rPr>
              <a:t>Hierarchical </a:t>
            </a:r>
            <a:r>
              <a:rPr lang="fr" sz="1800">
                <a:latin typeface="Nunito"/>
                <a:ea typeface="Nunito"/>
                <a:cs typeface="Nunito"/>
                <a:sym typeface="Nunito"/>
              </a:rPr>
              <a:t>Clustering Agglomératif</a:t>
            </a:r>
            <a:endParaRPr sz="1800">
              <a:latin typeface="Nunito"/>
              <a:ea typeface="Nunito"/>
              <a:cs typeface="Nunito"/>
              <a:sym typeface="Nunito"/>
            </a:endParaRPr>
          </a:p>
          <a:p>
            <a:pPr indent="0" lvl="0" marL="1371600" marR="0" rtl="0" algn="l">
              <a:lnSpc>
                <a:spcPct val="100000"/>
              </a:lnSpc>
              <a:spcBef>
                <a:spcPts val="0"/>
              </a:spcBef>
              <a:spcAft>
                <a:spcPts val="0"/>
              </a:spcAft>
              <a:buNone/>
            </a:pPr>
            <a:r>
              <a:t/>
            </a:r>
            <a:endParaRPr sz="1800">
              <a:latin typeface="Nunito"/>
              <a:ea typeface="Nunito"/>
              <a:cs typeface="Nunito"/>
              <a:sym typeface="Nunito"/>
            </a:endParaRPr>
          </a:p>
          <a:p>
            <a:pPr indent="-342900" lvl="0" marL="914400" marR="0" rtl="0" algn="l">
              <a:lnSpc>
                <a:spcPct val="100000"/>
              </a:lnSpc>
              <a:spcBef>
                <a:spcPts val="0"/>
              </a:spcBef>
              <a:spcAft>
                <a:spcPts val="0"/>
              </a:spcAft>
              <a:buSzPts val="1800"/>
              <a:buFont typeface="Nunito"/>
              <a:buAutoNum type="arabicPeriod"/>
            </a:pPr>
            <a:r>
              <a:rPr lang="fr" sz="1800">
                <a:solidFill>
                  <a:srgbClr val="111111"/>
                </a:solidFill>
                <a:highlight>
                  <a:srgbClr val="FFFFFF"/>
                </a:highlight>
                <a:latin typeface="Nunito"/>
                <a:ea typeface="Nunito"/>
                <a:cs typeface="Nunito"/>
                <a:sym typeface="Nunito"/>
              </a:rPr>
              <a:t>Hierarchical Clustering</a:t>
            </a:r>
            <a:r>
              <a:rPr lang="fr" sz="1800">
                <a:latin typeface="Nunito"/>
                <a:ea typeface="Nunito"/>
                <a:cs typeface="Nunito"/>
                <a:sym typeface="Nunito"/>
              </a:rPr>
              <a:t> des Divisions</a:t>
            </a:r>
            <a:endParaRPr sz="1800">
              <a:latin typeface="Nunito"/>
              <a:ea typeface="Nunito"/>
              <a:cs typeface="Nunito"/>
              <a:sym typeface="Nunito"/>
            </a:endParaRPr>
          </a:p>
          <a:p>
            <a:pPr indent="0" lvl="0" marL="0" marR="0" rtl="0" algn="l">
              <a:lnSpc>
                <a:spcPct val="100000"/>
              </a:lnSpc>
              <a:spcBef>
                <a:spcPts val="0"/>
              </a:spcBef>
              <a:spcAft>
                <a:spcPts val="0"/>
              </a:spcAft>
              <a:buNone/>
            </a:pPr>
            <a:r>
              <a:t/>
            </a:r>
            <a:endParaRPr>
              <a:latin typeface="Nunito"/>
              <a:ea typeface="Nunito"/>
              <a:cs typeface="Nunito"/>
              <a:sym typeface="Nuni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