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2"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5" d="100"/>
          <a:sy n="95" d="100"/>
        </p:scale>
        <p:origin x="1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FD3E-D779-48BB-A9B4-282BFF1AE6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03F3B-94E8-40AD-A9F1-3BCE24026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E7CBF4-D4C5-4AB7-B219-6D82029AB127}"/>
              </a:ext>
            </a:extLst>
          </p:cNvPr>
          <p:cNvSpPr>
            <a:spLocks noGrp="1"/>
          </p:cNvSpPr>
          <p:nvPr>
            <p:ph type="dt" sz="half" idx="10"/>
          </p:nvPr>
        </p:nvSpPr>
        <p:spPr/>
        <p:txBody>
          <a:bodyPr/>
          <a:lstStyle/>
          <a:p>
            <a:fld id="{FE5787E5-BF97-47B3-AA54-D94414370D63}" type="datetimeFigureOut">
              <a:rPr lang="en-US" smtClean="0"/>
              <a:t>10/19/2021</a:t>
            </a:fld>
            <a:endParaRPr lang="en-US"/>
          </a:p>
        </p:txBody>
      </p:sp>
      <p:sp>
        <p:nvSpPr>
          <p:cNvPr id="5" name="Footer Placeholder 4">
            <a:extLst>
              <a:ext uri="{FF2B5EF4-FFF2-40B4-BE49-F238E27FC236}">
                <a16:creationId xmlns:a16="http://schemas.microsoft.com/office/drawing/2014/main" id="{F7DDEB28-553C-413A-9770-FA07DB1DC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61158-1EA1-4BCF-A736-2137958D4BA2}"/>
              </a:ext>
            </a:extLst>
          </p:cNvPr>
          <p:cNvSpPr>
            <a:spLocks noGrp="1"/>
          </p:cNvSpPr>
          <p:nvPr>
            <p:ph type="sldNum" sz="quarter" idx="12"/>
          </p:nvPr>
        </p:nvSpPr>
        <p:spPr/>
        <p:txBody>
          <a:bodyPr/>
          <a:lstStyle/>
          <a:p>
            <a:fld id="{F0AD4558-35B5-4E2A-8C41-36858BABBE21}" type="slidenum">
              <a:rPr lang="en-US" smtClean="0"/>
              <a:t>‹#›</a:t>
            </a:fld>
            <a:endParaRPr lang="en-US"/>
          </a:p>
        </p:txBody>
      </p:sp>
    </p:spTree>
    <p:extLst>
      <p:ext uri="{BB962C8B-B14F-4D97-AF65-F5344CB8AC3E}">
        <p14:creationId xmlns:p14="http://schemas.microsoft.com/office/powerpoint/2010/main" val="421498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2495-08A8-47C3-A6CB-89EA8444D9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C27C26-045B-4352-AF06-B7F683AD9B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80EF0-247E-4AE2-983D-2ADB409D9C60}"/>
              </a:ext>
            </a:extLst>
          </p:cNvPr>
          <p:cNvSpPr>
            <a:spLocks noGrp="1"/>
          </p:cNvSpPr>
          <p:nvPr>
            <p:ph type="dt" sz="half" idx="10"/>
          </p:nvPr>
        </p:nvSpPr>
        <p:spPr/>
        <p:txBody>
          <a:bodyPr/>
          <a:lstStyle/>
          <a:p>
            <a:fld id="{FE5787E5-BF97-47B3-AA54-D94414370D63}" type="datetimeFigureOut">
              <a:rPr lang="en-US" smtClean="0"/>
              <a:t>10/19/2021</a:t>
            </a:fld>
            <a:endParaRPr lang="en-US"/>
          </a:p>
        </p:txBody>
      </p:sp>
      <p:sp>
        <p:nvSpPr>
          <p:cNvPr id="5" name="Footer Placeholder 4">
            <a:extLst>
              <a:ext uri="{FF2B5EF4-FFF2-40B4-BE49-F238E27FC236}">
                <a16:creationId xmlns:a16="http://schemas.microsoft.com/office/drawing/2014/main" id="{846F69C1-61AD-4912-9529-58DA5C0B8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4E1FD-D909-4914-B24D-37F312B040BE}"/>
              </a:ext>
            </a:extLst>
          </p:cNvPr>
          <p:cNvSpPr>
            <a:spLocks noGrp="1"/>
          </p:cNvSpPr>
          <p:nvPr>
            <p:ph type="sldNum" sz="quarter" idx="12"/>
          </p:nvPr>
        </p:nvSpPr>
        <p:spPr/>
        <p:txBody>
          <a:bodyPr/>
          <a:lstStyle/>
          <a:p>
            <a:fld id="{F0AD4558-35B5-4E2A-8C41-36858BABBE21}" type="slidenum">
              <a:rPr lang="en-US" smtClean="0"/>
              <a:t>‹#›</a:t>
            </a:fld>
            <a:endParaRPr lang="en-US"/>
          </a:p>
        </p:txBody>
      </p:sp>
    </p:spTree>
    <p:extLst>
      <p:ext uri="{BB962C8B-B14F-4D97-AF65-F5344CB8AC3E}">
        <p14:creationId xmlns:p14="http://schemas.microsoft.com/office/powerpoint/2010/main" val="348489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A53228-FED5-407C-BE91-82B723AAA1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48C4B4-FEFE-4D8D-A4D1-5615A3CBC1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B14CA-1A25-46FC-BA31-1F720BAE1F28}"/>
              </a:ext>
            </a:extLst>
          </p:cNvPr>
          <p:cNvSpPr>
            <a:spLocks noGrp="1"/>
          </p:cNvSpPr>
          <p:nvPr>
            <p:ph type="dt" sz="half" idx="10"/>
          </p:nvPr>
        </p:nvSpPr>
        <p:spPr/>
        <p:txBody>
          <a:bodyPr/>
          <a:lstStyle/>
          <a:p>
            <a:fld id="{FE5787E5-BF97-47B3-AA54-D94414370D63}" type="datetimeFigureOut">
              <a:rPr lang="en-US" smtClean="0"/>
              <a:t>10/19/2021</a:t>
            </a:fld>
            <a:endParaRPr lang="en-US"/>
          </a:p>
        </p:txBody>
      </p:sp>
      <p:sp>
        <p:nvSpPr>
          <p:cNvPr id="5" name="Footer Placeholder 4">
            <a:extLst>
              <a:ext uri="{FF2B5EF4-FFF2-40B4-BE49-F238E27FC236}">
                <a16:creationId xmlns:a16="http://schemas.microsoft.com/office/drawing/2014/main" id="{E6D38317-E566-4203-B2B6-E1B957172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42449-6511-4C4B-AB87-B1D0EE40D06C}"/>
              </a:ext>
            </a:extLst>
          </p:cNvPr>
          <p:cNvSpPr>
            <a:spLocks noGrp="1"/>
          </p:cNvSpPr>
          <p:nvPr>
            <p:ph type="sldNum" sz="quarter" idx="12"/>
          </p:nvPr>
        </p:nvSpPr>
        <p:spPr/>
        <p:txBody>
          <a:bodyPr/>
          <a:lstStyle/>
          <a:p>
            <a:fld id="{F0AD4558-35B5-4E2A-8C41-36858BABBE21}" type="slidenum">
              <a:rPr lang="en-US" smtClean="0"/>
              <a:t>‹#›</a:t>
            </a:fld>
            <a:endParaRPr lang="en-US"/>
          </a:p>
        </p:txBody>
      </p:sp>
    </p:spTree>
    <p:extLst>
      <p:ext uri="{BB962C8B-B14F-4D97-AF65-F5344CB8AC3E}">
        <p14:creationId xmlns:p14="http://schemas.microsoft.com/office/powerpoint/2010/main" val="330700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34C0-F602-4347-B5AA-FC5ED097D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682913-DC0D-4059-A875-DAF4D3832E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E6D1A-B89F-4D79-8429-1A633BCAE311}"/>
              </a:ext>
            </a:extLst>
          </p:cNvPr>
          <p:cNvSpPr>
            <a:spLocks noGrp="1"/>
          </p:cNvSpPr>
          <p:nvPr>
            <p:ph type="dt" sz="half" idx="10"/>
          </p:nvPr>
        </p:nvSpPr>
        <p:spPr/>
        <p:txBody>
          <a:bodyPr/>
          <a:lstStyle/>
          <a:p>
            <a:fld id="{FE5787E5-BF97-47B3-AA54-D94414370D63}" type="datetimeFigureOut">
              <a:rPr lang="en-US" smtClean="0"/>
              <a:t>10/19/2021</a:t>
            </a:fld>
            <a:endParaRPr lang="en-US"/>
          </a:p>
        </p:txBody>
      </p:sp>
      <p:sp>
        <p:nvSpPr>
          <p:cNvPr id="5" name="Footer Placeholder 4">
            <a:extLst>
              <a:ext uri="{FF2B5EF4-FFF2-40B4-BE49-F238E27FC236}">
                <a16:creationId xmlns:a16="http://schemas.microsoft.com/office/drawing/2014/main" id="{FE7CE54E-3356-47EE-A5AA-BDD511EC7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DFB9E-E5CE-4965-A26E-BE6B970C479B}"/>
              </a:ext>
            </a:extLst>
          </p:cNvPr>
          <p:cNvSpPr>
            <a:spLocks noGrp="1"/>
          </p:cNvSpPr>
          <p:nvPr>
            <p:ph type="sldNum" sz="quarter" idx="12"/>
          </p:nvPr>
        </p:nvSpPr>
        <p:spPr/>
        <p:txBody>
          <a:bodyPr/>
          <a:lstStyle/>
          <a:p>
            <a:fld id="{F0AD4558-35B5-4E2A-8C41-36858BABBE21}" type="slidenum">
              <a:rPr lang="en-US" smtClean="0"/>
              <a:t>‹#›</a:t>
            </a:fld>
            <a:endParaRPr lang="en-US"/>
          </a:p>
        </p:txBody>
      </p:sp>
    </p:spTree>
    <p:extLst>
      <p:ext uri="{BB962C8B-B14F-4D97-AF65-F5344CB8AC3E}">
        <p14:creationId xmlns:p14="http://schemas.microsoft.com/office/powerpoint/2010/main" val="408898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F156-5319-4A5B-BD0A-0786560A26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2A918F-DD1A-4D8E-90ED-340698B20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7B045D-4382-4935-A42F-5CDA1E4B772D}"/>
              </a:ext>
            </a:extLst>
          </p:cNvPr>
          <p:cNvSpPr>
            <a:spLocks noGrp="1"/>
          </p:cNvSpPr>
          <p:nvPr>
            <p:ph type="dt" sz="half" idx="10"/>
          </p:nvPr>
        </p:nvSpPr>
        <p:spPr/>
        <p:txBody>
          <a:bodyPr/>
          <a:lstStyle/>
          <a:p>
            <a:fld id="{FE5787E5-BF97-47B3-AA54-D94414370D63}" type="datetimeFigureOut">
              <a:rPr lang="en-US" smtClean="0"/>
              <a:t>10/19/2021</a:t>
            </a:fld>
            <a:endParaRPr lang="en-US"/>
          </a:p>
        </p:txBody>
      </p:sp>
      <p:sp>
        <p:nvSpPr>
          <p:cNvPr id="5" name="Footer Placeholder 4">
            <a:extLst>
              <a:ext uri="{FF2B5EF4-FFF2-40B4-BE49-F238E27FC236}">
                <a16:creationId xmlns:a16="http://schemas.microsoft.com/office/drawing/2014/main" id="{19CC7691-165D-4B23-8A01-024D49C94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91FEF-D9FA-4642-A908-72B64483EC0B}"/>
              </a:ext>
            </a:extLst>
          </p:cNvPr>
          <p:cNvSpPr>
            <a:spLocks noGrp="1"/>
          </p:cNvSpPr>
          <p:nvPr>
            <p:ph type="sldNum" sz="quarter" idx="12"/>
          </p:nvPr>
        </p:nvSpPr>
        <p:spPr/>
        <p:txBody>
          <a:bodyPr/>
          <a:lstStyle/>
          <a:p>
            <a:fld id="{F0AD4558-35B5-4E2A-8C41-36858BABBE21}" type="slidenum">
              <a:rPr lang="en-US" smtClean="0"/>
              <a:t>‹#›</a:t>
            </a:fld>
            <a:endParaRPr lang="en-US"/>
          </a:p>
        </p:txBody>
      </p:sp>
    </p:spTree>
    <p:extLst>
      <p:ext uri="{BB962C8B-B14F-4D97-AF65-F5344CB8AC3E}">
        <p14:creationId xmlns:p14="http://schemas.microsoft.com/office/powerpoint/2010/main" val="122398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CE21-DE64-4E78-8821-1FFEA6BB7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756B1-CF0B-4D42-A545-18E457FA6A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6449F6-E800-47BD-93C1-0E8FA23589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9D46D9-9607-4D4C-92B5-54EFB9805F49}"/>
              </a:ext>
            </a:extLst>
          </p:cNvPr>
          <p:cNvSpPr>
            <a:spLocks noGrp="1"/>
          </p:cNvSpPr>
          <p:nvPr>
            <p:ph type="dt" sz="half" idx="10"/>
          </p:nvPr>
        </p:nvSpPr>
        <p:spPr/>
        <p:txBody>
          <a:bodyPr/>
          <a:lstStyle/>
          <a:p>
            <a:fld id="{FE5787E5-BF97-47B3-AA54-D94414370D63}" type="datetimeFigureOut">
              <a:rPr lang="en-US" smtClean="0"/>
              <a:t>10/19/2021</a:t>
            </a:fld>
            <a:endParaRPr lang="en-US"/>
          </a:p>
        </p:txBody>
      </p:sp>
      <p:sp>
        <p:nvSpPr>
          <p:cNvPr id="6" name="Footer Placeholder 5">
            <a:extLst>
              <a:ext uri="{FF2B5EF4-FFF2-40B4-BE49-F238E27FC236}">
                <a16:creationId xmlns:a16="http://schemas.microsoft.com/office/drawing/2014/main" id="{C2B52F4B-D50A-462F-873E-EA49C2338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9F210-0A5E-401F-A1A0-B343825E322A}"/>
              </a:ext>
            </a:extLst>
          </p:cNvPr>
          <p:cNvSpPr>
            <a:spLocks noGrp="1"/>
          </p:cNvSpPr>
          <p:nvPr>
            <p:ph type="sldNum" sz="quarter" idx="12"/>
          </p:nvPr>
        </p:nvSpPr>
        <p:spPr/>
        <p:txBody>
          <a:bodyPr/>
          <a:lstStyle/>
          <a:p>
            <a:fld id="{F0AD4558-35B5-4E2A-8C41-36858BABBE21}" type="slidenum">
              <a:rPr lang="en-US" smtClean="0"/>
              <a:t>‹#›</a:t>
            </a:fld>
            <a:endParaRPr lang="en-US"/>
          </a:p>
        </p:txBody>
      </p:sp>
    </p:spTree>
    <p:extLst>
      <p:ext uri="{BB962C8B-B14F-4D97-AF65-F5344CB8AC3E}">
        <p14:creationId xmlns:p14="http://schemas.microsoft.com/office/powerpoint/2010/main" val="207126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5F39-071C-4FCA-997C-05F4B4F9DF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A557F-4A9D-4970-8256-E27F14AAC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8AD5E5-36DA-4C94-BD44-C0D2386B0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B9EA01-0337-445D-A0B5-012DA1585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65134D-C4E5-41C7-9F3A-2AB3EC2263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4F79A4-88C8-45A8-AF7B-30C26DED62F7}"/>
              </a:ext>
            </a:extLst>
          </p:cNvPr>
          <p:cNvSpPr>
            <a:spLocks noGrp="1"/>
          </p:cNvSpPr>
          <p:nvPr>
            <p:ph type="dt" sz="half" idx="10"/>
          </p:nvPr>
        </p:nvSpPr>
        <p:spPr/>
        <p:txBody>
          <a:bodyPr/>
          <a:lstStyle/>
          <a:p>
            <a:fld id="{FE5787E5-BF97-47B3-AA54-D94414370D63}" type="datetimeFigureOut">
              <a:rPr lang="en-US" smtClean="0"/>
              <a:t>10/19/2021</a:t>
            </a:fld>
            <a:endParaRPr lang="en-US"/>
          </a:p>
        </p:txBody>
      </p:sp>
      <p:sp>
        <p:nvSpPr>
          <p:cNvPr id="8" name="Footer Placeholder 7">
            <a:extLst>
              <a:ext uri="{FF2B5EF4-FFF2-40B4-BE49-F238E27FC236}">
                <a16:creationId xmlns:a16="http://schemas.microsoft.com/office/drawing/2014/main" id="{1DC7D5A8-18B4-4D86-81A1-CC3FE89236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199309-1B29-4260-AAE4-93FA11FDBCD7}"/>
              </a:ext>
            </a:extLst>
          </p:cNvPr>
          <p:cNvSpPr>
            <a:spLocks noGrp="1"/>
          </p:cNvSpPr>
          <p:nvPr>
            <p:ph type="sldNum" sz="quarter" idx="12"/>
          </p:nvPr>
        </p:nvSpPr>
        <p:spPr/>
        <p:txBody>
          <a:bodyPr/>
          <a:lstStyle/>
          <a:p>
            <a:fld id="{F0AD4558-35B5-4E2A-8C41-36858BABBE21}" type="slidenum">
              <a:rPr lang="en-US" smtClean="0"/>
              <a:t>‹#›</a:t>
            </a:fld>
            <a:endParaRPr lang="en-US"/>
          </a:p>
        </p:txBody>
      </p:sp>
    </p:spTree>
    <p:extLst>
      <p:ext uri="{BB962C8B-B14F-4D97-AF65-F5344CB8AC3E}">
        <p14:creationId xmlns:p14="http://schemas.microsoft.com/office/powerpoint/2010/main" val="35099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04B9-59AA-47B2-B1A3-0F5CE4E3C0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174235-1EA0-4CEF-AD64-458302A8D814}"/>
              </a:ext>
            </a:extLst>
          </p:cNvPr>
          <p:cNvSpPr>
            <a:spLocks noGrp="1"/>
          </p:cNvSpPr>
          <p:nvPr>
            <p:ph type="dt" sz="half" idx="10"/>
          </p:nvPr>
        </p:nvSpPr>
        <p:spPr/>
        <p:txBody>
          <a:bodyPr/>
          <a:lstStyle/>
          <a:p>
            <a:fld id="{FE5787E5-BF97-47B3-AA54-D94414370D63}" type="datetimeFigureOut">
              <a:rPr lang="en-US" smtClean="0"/>
              <a:t>10/19/2021</a:t>
            </a:fld>
            <a:endParaRPr lang="en-US"/>
          </a:p>
        </p:txBody>
      </p:sp>
      <p:sp>
        <p:nvSpPr>
          <p:cNvPr id="4" name="Footer Placeholder 3">
            <a:extLst>
              <a:ext uri="{FF2B5EF4-FFF2-40B4-BE49-F238E27FC236}">
                <a16:creationId xmlns:a16="http://schemas.microsoft.com/office/drawing/2014/main" id="{E5288239-E555-4B81-A6FD-88060F2BA5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F50F85-E3BF-45A5-B164-1358CDA05294}"/>
              </a:ext>
            </a:extLst>
          </p:cNvPr>
          <p:cNvSpPr>
            <a:spLocks noGrp="1"/>
          </p:cNvSpPr>
          <p:nvPr>
            <p:ph type="sldNum" sz="quarter" idx="12"/>
          </p:nvPr>
        </p:nvSpPr>
        <p:spPr/>
        <p:txBody>
          <a:bodyPr/>
          <a:lstStyle/>
          <a:p>
            <a:fld id="{F0AD4558-35B5-4E2A-8C41-36858BABBE21}" type="slidenum">
              <a:rPr lang="en-US" smtClean="0"/>
              <a:t>‹#›</a:t>
            </a:fld>
            <a:endParaRPr lang="en-US"/>
          </a:p>
        </p:txBody>
      </p:sp>
    </p:spTree>
    <p:extLst>
      <p:ext uri="{BB962C8B-B14F-4D97-AF65-F5344CB8AC3E}">
        <p14:creationId xmlns:p14="http://schemas.microsoft.com/office/powerpoint/2010/main" val="46619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C4A15E-561B-4CB1-B813-1C48BD82A89E}"/>
              </a:ext>
            </a:extLst>
          </p:cNvPr>
          <p:cNvSpPr>
            <a:spLocks noGrp="1"/>
          </p:cNvSpPr>
          <p:nvPr>
            <p:ph type="dt" sz="half" idx="10"/>
          </p:nvPr>
        </p:nvSpPr>
        <p:spPr/>
        <p:txBody>
          <a:bodyPr/>
          <a:lstStyle/>
          <a:p>
            <a:fld id="{FE5787E5-BF97-47B3-AA54-D94414370D63}" type="datetimeFigureOut">
              <a:rPr lang="en-US" smtClean="0"/>
              <a:t>10/19/2021</a:t>
            </a:fld>
            <a:endParaRPr lang="en-US"/>
          </a:p>
        </p:txBody>
      </p:sp>
      <p:sp>
        <p:nvSpPr>
          <p:cNvPr id="3" name="Footer Placeholder 2">
            <a:extLst>
              <a:ext uri="{FF2B5EF4-FFF2-40B4-BE49-F238E27FC236}">
                <a16:creationId xmlns:a16="http://schemas.microsoft.com/office/drawing/2014/main" id="{04A0AFC1-878E-45F1-AB73-948DD72B24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4F8310-8E6C-4D5B-9CB7-37EC0ACA9822}"/>
              </a:ext>
            </a:extLst>
          </p:cNvPr>
          <p:cNvSpPr>
            <a:spLocks noGrp="1"/>
          </p:cNvSpPr>
          <p:nvPr>
            <p:ph type="sldNum" sz="quarter" idx="12"/>
          </p:nvPr>
        </p:nvSpPr>
        <p:spPr/>
        <p:txBody>
          <a:bodyPr/>
          <a:lstStyle/>
          <a:p>
            <a:fld id="{F0AD4558-35B5-4E2A-8C41-36858BABBE21}" type="slidenum">
              <a:rPr lang="en-US" smtClean="0"/>
              <a:t>‹#›</a:t>
            </a:fld>
            <a:endParaRPr lang="en-US"/>
          </a:p>
        </p:txBody>
      </p:sp>
    </p:spTree>
    <p:extLst>
      <p:ext uri="{BB962C8B-B14F-4D97-AF65-F5344CB8AC3E}">
        <p14:creationId xmlns:p14="http://schemas.microsoft.com/office/powerpoint/2010/main" val="3138061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207C-C236-4426-A878-790B9AF9CA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E6392B-DB79-46DE-B524-142E39C40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69854D-20F0-4B21-8703-6BD844DBF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02341-1725-45CD-8F4F-FDB2F69A8798}"/>
              </a:ext>
            </a:extLst>
          </p:cNvPr>
          <p:cNvSpPr>
            <a:spLocks noGrp="1"/>
          </p:cNvSpPr>
          <p:nvPr>
            <p:ph type="dt" sz="half" idx="10"/>
          </p:nvPr>
        </p:nvSpPr>
        <p:spPr/>
        <p:txBody>
          <a:bodyPr/>
          <a:lstStyle/>
          <a:p>
            <a:fld id="{FE5787E5-BF97-47B3-AA54-D94414370D63}" type="datetimeFigureOut">
              <a:rPr lang="en-US" smtClean="0"/>
              <a:t>10/19/2021</a:t>
            </a:fld>
            <a:endParaRPr lang="en-US"/>
          </a:p>
        </p:txBody>
      </p:sp>
      <p:sp>
        <p:nvSpPr>
          <p:cNvPr id="6" name="Footer Placeholder 5">
            <a:extLst>
              <a:ext uri="{FF2B5EF4-FFF2-40B4-BE49-F238E27FC236}">
                <a16:creationId xmlns:a16="http://schemas.microsoft.com/office/drawing/2014/main" id="{607A8458-331E-4F7A-B1B8-429E2D16D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881BB4-6DAC-4AD5-B61D-BF45A90CD0F0}"/>
              </a:ext>
            </a:extLst>
          </p:cNvPr>
          <p:cNvSpPr>
            <a:spLocks noGrp="1"/>
          </p:cNvSpPr>
          <p:nvPr>
            <p:ph type="sldNum" sz="quarter" idx="12"/>
          </p:nvPr>
        </p:nvSpPr>
        <p:spPr/>
        <p:txBody>
          <a:bodyPr/>
          <a:lstStyle/>
          <a:p>
            <a:fld id="{F0AD4558-35B5-4E2A-8C41-36858BABBE21}" type="slidenum">
              <a:rPr lang="en-US" smtClean="0"/>
              <a:t>‹#›</a:t>
            </a:fld>
            <a:endParaRPr lang="en-US"/>
          </a:p>
        </p:txBody>
      </p:sp>
    </p:spTree>
    <p:extLst>
      <p:ext uri="{BB962C8B-B14F-4D97-AF65-F5344CB8AC3E}">
        <p14:creationId xmlns:p14="http://schemas.microsoft.com/office/powerpoint/2010/main" val="317560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B1D1-3C2E-450C-8590-CB231DA21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74167B-AA1F-4823-A40B-D6A2F13D3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8C6145-8466-4644-85B0-F793C5897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0CB4A-661B-453E-A21B-27C65FD0E0CA}"/>
              </a:ext>
            </a:extLst>
          </p:cNvPr>
          <p:cNvSpPr>
            <a:spLocks noGrp="1"/>
          </p:cNvSpPr>
          <p:nvPr>
            <p:ph type="dt" sz="half" idx="10"/>
          </p:nvPr>
        </p:nvSpPr>
        <p:spPr/>
        <p:txBody>
          <a:bodyPr/>
          <a:lstStyle/>
          <a:p>
            <a:fld id="{FE5787E5-BF97-47B3-AA54-D94414370D63}" type="datetimeFigureOut">
              <a:rPr lang="en-US" smtClean="0"/>
              <a:t>10/19/2021</a:t>
            </a:fld>
            <a:endParaRPr lang="en-US"/>
          </a:p>
        </p:txBody>
      </p:sp>
      <p:sp>
        <p:nvSpPr>
          <p:cNvPr id="6" name="Footer Placeholder 5">
            <a:extLst>
              <a:ext uri="{FF2B5EF4-FFF2-40B4-BE49-F238E27FC236}">
                <a16:creationId xmlns:a16="http://schemas.microsoft.com/office/drawing/2014/main" id="{5FE6B562-6769-4443-9792-32DAD21EC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CF995-DCE0-4406-95F7-DC67A00A9521}"/>
              </a:ext>
            </a:extLst>
          </p:cNvPr>
          <p:cNvSpPr>
            <a:spLocks noGrp="1"/>
          </p:cNvSpPr>
          <p:nvPr>
            <p:ph type="sldNum" sz="quarter" idx="12"/>
          </p:nvPr>
        </p:nvSpPr>
        <p:spPr/>
        <p:txBody>
          <a:bodyPr/>
          <a:lstStyle/>
          <a:p>
            <a:fld id="{F0AD4558-35B5-4E2A-8C41-36858BABBE21}" type="slidenum">
              <a:rPr lang="en-US" smtClean="0"/>
              <a:t>‹#›</a:t>
            </a:fld>
            <a:endParaRPr lang="en-US"/>
          </a:p>
        </p:txBody>
      </p:sp>
    </p:spTree>
    <p:extLst>
      <p:ext uri="{BB962C8B-B14F-4D97-AF65-F5344CB8AC3E}">
        <p14:creationId xmlns:p14="http://schemas.microsoft.com/office/powerpoint/2010/main" val="68504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1E23FF-ADA6-4240-975D-60EBDBC76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2668DE-0F3E-4C67-B53E-6BF530FE4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ACBAE-1B82-4BC0-8FC5-73AD903F3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787E5-BF97-47B3-AA54-D94414370D63}" type="datetimeFigureOut">
              <a:rPr lang="en-US" smtClean="0"/>
              <a:t>10/19/2021</a:t>
            </a:fld>
            <a:endParaRPr lang="en-US"/>
          </a:p>
        </p:txBody>
      </p:sp>
      <p:sp>
        <p:nvSpPr>
          <p:cNvPr id="5" name="Footer Placeholder 4">
            <a:extLst>
              <a:ext uri="{FF2B5EF4-FFF2-40B4-BE49-F238E27FC236}">
                <a16:creationId xmlns:a16="http://schemas.microsoft.com/office/drawing/2014/main" id="{5E887483-3AB7-454D-8B4E-D9E049269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F109CD-B2A5-4585-967B-367786D144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D4558-35B5-4E2A-8C41-36858BABBE21}" type="slidenum">
              <a:rPr lang="en-US" smtClean="0"/>
              <a:t>‹#›</a:t>
            </a:fld>
            <a:endParaRPr lang="en-US"/>
          </a:p>
        </p:txBody>
      </p:sp>
    </p:spTree>
    <p:extLst>
      <p:ext uri="{BB962C8B-B14F-4D97-AF65-F5344CB8AC3E}">
        <p14:creationId xmlns:p14="http://schemas.microsoft.com/office/powerpoint/2010/main" val="1551906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11.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0660B8-F1C7-4E11-B2D2-B94AE2F56379}"/>
              </a:ext>
            </a:extLst>
          </p:cNvPr>
          <p:cNvSpPr/>
          <p:nvPr/>
        </p:nvSpPr>
        <p:spPr>
          <a:xfrm>
            <a:off x="0" y="0"/>
            <a:ext cx="9848145" cy="584775"/>
          </a:xfrm>
          <a:prstGeom prst="rect">
            <a:avLst/>
          </a:prstGeom>
        </p:spPr>
        <p:txBody>
          <a:bodyPr wrap="none">
            <a:spAutoFit/>
          </a:bodyPr>
          <a:lstStyle/>
          <a:p>
            <a:r>
              <a:rPr lang="en-US" sz="3200" b="1" dirty="0"/>
              <a:t>Clean Code A Handbook of Agile Software Craftsmanship</a:t>
            </a:r>
          </a:p>
        </p:txBody>
      </p:sp>
      <p:sp>
        <p:nvSpPr>
          <p:cNvPr id="5" name="TextBox 4">
            <a:extLst>
              <a:ext uri="{FF2B5EF4-FFF2-40B4-BE49-F238E27FC236}">
                <a16:creationId xmlns:a16="http://schemas.microsoft.com/office/drawing/2014/main" id="{42BBBD07-90FC-4786-99D1-1300F54637AE}"/>
              </a:ext>
            </a:extLst>
          </p:cNvPr>
          <p:cNvSpPr txBox="1"/>
          <p:nvPr/>
        </p:nvSpPr>
        <p:spPr>
          <a:xfrm>
            <a:off x="0" y="584775"/>
            <a:ext cx="3533981" cy="523220"/>
          </a:xfrm>
          <a:prstGeom prst="rect">
            <a:avLst/>
          </a:prstGeom>
          <a:noFill/>
        </p:spPr>
        <p:txBody>
          <a:bodyPr wrap="none" rtlCol="0">
            <a:spAutoFit/>
          </a:bodyPr>
          <a:lstStyle/>
          <a:p>
            <a:r>
              <a:rPr lang="en-US" sz="2800" b="1" dirty="0"/>
              <a:t>Chapter 1 : Clean Code</a:t>
            </a:r>
          </a:p>
        </p:txBody>
      </p:sp>
      <p:sp>
        <p:nvSpPr>
          <p:cNvPr id="6" name="TextBox 5">
            <a:extLst>
              <a:ext uri="{FF2B5EF4-FFF2-40B4-BE49-F238E27FC236}">
                <a16:creationId xmlns:a16="http://schemas.microsoft.com/office/drawing/2014/main" id="{395065FF-A5D0-47E3-BB5B-A11E4DFDA2C2}"/>
              </a:ext>
            </a:extLst>
          </p:cNvPr>
          <p:cNvSpPr txBox="1"/>
          <p:nvPr/>
        </p:nvSpPr>
        <p:spPr>
          <a:xfrm>
            <a:off x="91039" y="1384993"/>
            <a:ext cx="2924874" cy="461665"/>
          </a:xfrm>
          <a:prstGeom prst="rect">
            <a:avLst/>
          </a:prstGeom>
          <a:noFill/>
        </p:spPr>
        <p:txBody>
          <a:bodyPr wrap="square" rtlCol="0">
            <a:spAutoFit/>
          </a:bodyPr>
          <a:lstStyle/>
          <a:p>
            <a:r>
              <a:rPr lang="en-US" sz="2400" b="1" u="sng" dirty="0"/>
              <a:t>1- There Will Be Code</a:t>
            </a:r>
          </a:p>
        </p:txBody>
      </p:sp>
      <p:sp>
        <p:nvSpPr>
          <p:cNvPr id="2" name="Rectangle 1">
            <a:extLst>
              <a:ext uri="{FF2B5EF4-FFF2-40B4-BE49-F238E27FC236}">
                <a16:creationId xmlns:a16="http://schemas.microsoft.com/office/drawing/2014/main" id="{D8324251-392D-4078-AA7F-1F5F38C0F7CD}"/>
              </a:ext>
            </a:extLst>
          </p:cNvPr>
          <p:cNvSpPr/>
          <p:nvPr/>
        </p:nvSpPr>
        <p:spPr>
          <a:xfrm>
            <a:off x="125730" y="1107995"/>
            <a:ext cx="4434038" cy="276999"/>
          </a:xfrm>
          <a:prstGeom prst="rect">
            <a:avLst/>
          </a:prstGeom>
        </p:spPr>
        <p:txBody>
          <a:bodyPr wrap="square">
            <a:spAutoFit/>
          </a:bodyPr>
          <a:lstStyle/>
          <a:p>
            <a:r>
              <a:rPr lang="en-US" sz="1200" dirty="0"/>
              <a:t>There are two parts to learning craftsmanship: knowledge and work</a:t>
            </a:r>
          </a:p>
        </p:txBody>
      </p:sp>
      <p:cxnSp>
        <p:nvCxnSpPr>
          <p:cNvPr id="7" name="Straight Connector 6">
            <a:extLst>
              <a:ext uri="{FF2B5EF4-FFF2-40B4-BE49-F238E27FC236}">
                <a16:creationId xmlns:a16="http://schemas.microsoft.com/office/drawing/2014/main" id="{DD255B3C-F49E-4834-B45A-E2B1E57253DB}"/>
              </a:ext>
            </a:extLst>
          </p:cNvPr>
          <p:cNvCxnSpPr>
            <a:cxnSpLocks/>
          </p:cNvCxnSpPr>
          <p:nvPr/>
        </p:nvCxnSpPr>
        <p:spPr>
          <a:xfrm>
            <a:off x="5999747" y="584775"/>
            <a:ext cx="0" cy="627322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0A3F233-1DDE-4891-90F1-D004CA2AB720}"/>
              </a:ext>
            </a:extLst>
          </p:cNvPr>
          <p:cNvSpPr/>
          <p:nvPr/>
        </p:nvSpPr>
        <p:spPr>
          <a:xfrm>
            <a:off x="132147" y="1846659"/>
            <a:ext cx="5795408" cy="461665"/>
          </a:xfrm>
          <a:prstGeom prst="rect">
            <a:avLst/>
          </a:prstGeom>
        </p:spPr>
        <p:txBody>
          <a:bodyPr wrap="square">
            <a:spAutoFit/>
          </a:bodyPr>
          <a:lstStyle/>
          <a:p>
            <a:pPr algn="r"/>
            <a:r>
              <a:rPr lang="ar-JO" sz="1200" dirty="0"/>
              <a:t>يعتقد البعض انه قريبا لن يكون هنالك مبرمجين وانه سيتم انشاء الكود بشكل جاهز,لن يحدث ذلك لان الكود يمثل تفاصيل المتطلبات ستظل بحاجة إلى أن تكون صارمة ودقيقة ورسمية ومفصلة بحيث يمكن للآلة فهمها وتنفيذها.</a:t>
            </a:r>
            <a:r>
              <a:rPr lang="en-US" sz="1200" dirty="0"/>
              <a:t> </a:t>
            </a:r>
          </a:p>
        </p:txBody>
      </p:sp>
      <p:sp>
        <p:nvSpPr>
          <p:cNvPr id="11" name="TextBox 10">
            <a:extLst>
              <a:ext uri="{FF2B5EF4-FFF2-40B4-BE49-F238E27FC236}">
                <a16:creationId xmlns:a16="http://schemas.microsoft.com/office/drawing/2014/main" id="{5E9899FD-DE38-4D20-8BA8-745959CC48C8}"/>
              </a:ext>
            </a:extLst>
          </p:cNvPr>
          <p:cNvSpPr txBox="1"/>
          <p:nvPr/>
        </p:nvSpPr>
        <p:spPr>
          <a:xfrm>
            <a:off x="91039" y="2308324"/>
            <a:ext cx="1752791" cy="461665"/>
          </a:xfrm>
          <a:prstGeom prst="rect">
            <a:avLst/>
          </a:prstGeom>
          <a:noFill/>
        </p:spPr>
        <p:txBody>
          <a:bodyPr wrap="square" rtlCol="0">
            <a:spAutoFit/>
          </a:bodyPr>
          <a:lstStyle/>
          <a:p>
            <a:r>
              <a:rPr lang="ar-JO" sz="2400" b="1" u="sng" dirty="0"/>
              <a:t>2</a:t>
            </a:r>
            <a:r>
              <a:rPr lang="en-US" sz="2400" b="1" u="sng" dirty="0"/>
              <a:t>- Bad Code</a:t>
            </a:r>
          </a:p>
        </p:txBody>
      </p:sp>
      <p:sp>
        <p:nvSpPr>
          <p:cNvPr id="13" name="Rectangle 12">
            <a:extLst>
              <a:ext uri="{FF2B5EF4-FFF2-40B4-BE49-F238E27FC236}">
                <a16:creationId xmlns:a16="http://schemas.microsoft.com/office/drawing/2014/main" id="{9DDC5842-0CD2-4173-9A0D-0579B4911B28}"/>
              </a:ext>
            </a:extLst>
          </p:cNvPr>
          <p:cNvSpPr/>
          <p:nvPr/>
        </p:nvSpPr>
        <p:spPr>
          <a:xfrm>
            <a:off x="132147" y="2769989"/>
            <a:ext cx="5795408" cy="461665"/>
          </a:xfrm>
          <a:prstGeom prst="rect">
            <a:avLst/>
          </a:prstGeom>
        </p:spPr>
        <p:txBody>
          <a:bodyPr wrap="square">
            <a:spAutoFit/>
          </a:bodyPr>
          <a:lstStyle/>
          <a:p>
            <a:pPr algn="r"/>
            <a:r>
              <a:rPr lang="ar-JO" sz="1200" dirty="0"/>
              <a:t>نحن نعلم أن الشفرة الجيدة مهمة لأننا اضطررنا إلى التعامل مع نقصها لفترة طويلة, أعرف شركة واحدة قامت ، في أواخر الثمانينيات ، بكتابة تطبيق قاتل</a:t>
            </a:r>
            <a:endParaRPr lang="en-US" sz="1200" dirty="0"/>
          </a:p>
        </p:txBody>
      </p:sp>
      <p:sp>
        <p:nvSpPr>
          <p:cNvPr id="14" name="Rectangle 13">
            <a:extLst>
              <a:ext uri="{FF2B5EF4-FFF2-40B4-BE49-F238E27FC236}">
                <a16:creationId xmlns:a16="http://schemas.microsoft.com/office/drawing/2014/main" id="{AB6FEFE5-4A00-4961-A94F-09846E73265B}"/>
              </a:ext>
            </a:extLst>
          </p:cNvPr>
          <p:cNvSpPr/>
          <p:nvPr/>
        </p:nvSpPr>
        <p:spPr>
          <a:xfrm>
            <a:off x="0" y="3093154"/>
            <a:ext cx="791435" cy="276999"/>
          </a:xfrm>
          <a:prstGeom prst="rect">
            <a:avLst/>
          </a:prstGeom>
        </p:spPr>
        <p:txBody>
          <a:bodyPr wrap="none">
            <a:spAutoFit/>
          </a:bodyPr>
          <a:lstStyle/>
          <a:p>
            <a:r>
              <a:rPr lang="ar-JO" sz="1200" dirty="0"/>
              <a:t>**</a:t>
            </a:r>
            <a:r>
              <a:rPr lang="en-US" sz="1200" b="1" dirty="0"/>
              <a:t>Wading</a:t>
            </a:r>
          </a:p>
        </p:txBody>
      </p:sp>
      <p:sp>
        <p:nvSpPr>
          <p:cNvPr id="15" name="TextBox 14">
            <a:extLst>
              <a:ext uri="{FF2B5EF4-FFF2-40B4-BE49-F238E27FC236}">
                <a16:creationId xmlns:a16="http://schemas.microsoft.com/office/drawing/2014/main" id="{D8ECF931-9553-4168-B9D6-BAFFB41355C9}"/>
              </a:ext>
            </a:extLst>
          </p:cNvPr>
          <p:cNvSpPr txBox="1"/>
          <p:nvPr/>
        </p:nvSpPr>
        <p:spPr>
          <a:xfrm>
            <a:off x="91039" y="3429000"/>
            <a:ext cx="4713570" cy="461665"/>
          </a:xfrm>
          <a:prstGeom prst="rect">
            <a:avLst/>
          </a:prstGeom>
          <a:noFill/>
        </p:spPr>
        <p:txBody>
          <a:bodyPr wrap="square" rtlCol="0">
            <a:spAutoFit/>
          </a:bodyPr>
          <a:lstStyle/>
          <a:p>
            <a:r>
              <a:rPr lang="en-US" sz="2400" b="1" u="sng" dirty="0"/>
              <a:t>3- The Total Cost of Owning a Mess</a:t>
            </a:r>
          </a:p>
        </p:txBody>
      </p:sp>
      <p:sp>
        <p:nvSpPr>
          <p:cNvPr id="17" name="Rectangle 16">
            <a:extLst>
              <a:ext uri="{FF2B5EF4-FFF2-40B4-BE49-F238E27FC236}">
                <a16:creationId xmlns:a16="http://schemas.microsoft.com/office/drawing/2014/main" id="{D5402A2D-01D2-4735-9A33-EF3125E521DE}"/>
              </a:ext>
            </a:extLst>
          </p:cNvPr>
          <p:cNvSpPr/>
          <p:nvPr/>
        </p:nvSpPr>
        <p:spPr>
          <a:xfrm>
            <a:off x="132147" y="3890665"/>
            <a:ext cx="5795408" cy="1569660"/>
          </a:xfrm>
          <a:prstGeom prst="rect">
            <a:avLst/>
          </a:prstGeom>
        </p:spPr>
        <p:txBody>
          <a:bodyPr wrap="square">
            <a:spAutoFit/>
          </a:bodyPr>
          <a:lstStyle/>
          <a:p>
            <a:pPr algn="r"/>
            <a:r>
              <a:rPr lang="ar-JO" sz="1200" dirty="0"/>
              <a:t>على مدار عام أو عامين ، يمكن للفرق التي كانت تتحرك بسرعة كبيرة في بداية المشروع أن تجد نفسها تتحرك بوتيرة أبطأ. كل تغيير يقومون به على الكود يكسر جزأين أو ثلاثة أجزاء من الكود. تتطلب كل إضافة أو تعديل للنظام "فهم" التشابك والعقدة بحيث يكون المزيد من التشابك والعقد. بمرور الوقت تصبح الفوضىى كبير جدًا وعميق جدًا وطويل جدًا ، لا يمكنهم تنظيفه.</a:t>
            </a:r>
          </a:p>
          <a:p>
            <a:pPr algn="r"/>
            <a:endParaRPr lang="ar-JO" sz="1200" dirty="0"/>
          </a:p>
          <a:p>
            <a:pPr algn="r"/>
            <a:r>
              <a:rPr lang="ar-JO" sz="1200" dirty="0"/>
              <a:t>مع تفاقم الفوضى ، تستمر إنتاجية الفريق في الانخفاض ، وتقترب من الصفر بشكل مقارب. مع انخفاض الإنتاجية ، تقوم الإدارة بالشيء الوحيد الذي تستطيعه ؛ يضيفون المزيد من الموظفين إلى المشروع على أمل زيادة الإنتاجية. ولكن يحدث العكس.</a:t>
            </a:r>
            <a:endParaRPr lang="en-US" sz="1200" dirty="0"/>
          </a:p>
        </p:txBody>
      </p:sp>
      <p:pic>
        <p:nvPicPr>
          <p:cNvPr id="22" name="Picture 21">
            <a:extLst>
              <a:ext uri="{FF2B5EF4-FFF2-40B4-BE49-F238E27FC236}">
                <a16:creationId xmlns:a16="http://schemas.microsoft.com/office/drawing/2014/main" id="{321082FD-D45D-4976-86FE-11FBE3880CD4}"/>
              </a:ext>
            </a:extLst>
          </p:cNvPr>
          <p:cNvPicPr>
            <a:picLocks noChangeAspect="1"/>
          </p:cNvPicPr>
          <p:nvPr/>
        </p:nvPicPr>
        <p:blipFill>
          <a:blip r:embed="rId2"/>
          <a:stretch>
            <a:fillRect/>
          </a:stretch>
        </p:blipFill>
        <p:spPr>
          <a:xfrm>
            <a:off x="495402" y="5323562"/>
            <a:ext cx="2543175" cy="1409700"/>
          </a:xfrm>
          <a:prstGeom prst="rect">
            <a:avLst/>
          </a:prstGeom>
        </p:spPr>
      </p:pic>
      <p:sp>
        <p:nvSpPr>
          <p:cNvPr id="24" name="TextBox 23">
            <a:extLst>
              <a:ext uri="{FF2B5EF4-FFF2-40B4-BE49-F238E27FC236}">
                <a16:creationId xmlns:a16="http://schemas.microsoft.com/office/drawing/2014/main" id="{DAFF9B40-2431-43E5-A076-F0E5DE949712}"/>
              </a:ext>
            </a:extLst>
          </p:cNvPr>
          <p:cNvSpPr txBox="1"/>
          <p:nvPr/>
        </p:nvSpPr>
        <p:spPr>
          <a:xfrm>
            <a:off x="6044869" y="578434"/>
            <a:ext cx="3370666" cy="369332"/>
          </a:xfrm>
          <a:prstGeom prst="rect">
            <a:avLst/>
          </a:prstGeom>
          <a:noFill/>
        </p:spPr>
        <p:txBody>
          <a:bodyPr wrap="none" rtlCol="0">
            <a:spAutoFit/>
          </a:bodyPr>
          <a:lstStyle/>
          <a:p>
            <a:pPr marL="342900" indent="-342900">
              <a:buFont typeface="Wingdings" panose="05000000000000000000" pitchFamily="2" charset="2"/>
              <a:buChar char="Ø"/>
            </a:pPr>
            <a:r>
              <a:rPr lang="en-US" dirty="0"/>
              <a:t>The Grand Redesign in the Sky</a:t>
            </a:r>
          </a:p>
        </p:txBody>
      </p:sp>
      <p:sp>
        <p:nvSpPr>
          <p:cNvPr id="25" name="Rectangle 24">
            <a:extLst>
              <a:ext uri="{FF2B5EF4-FFF2-40B4-BE49-F238E27FC236}">
                <a16:creationId xmlns:a16="http://schemas.microsoft.com/office/drawing/2014/main" id="{6C8BB4D0-1DDC-4431-9C36-02F87350AACD}"/>
              </a:ext>
            </a:extLst>
          </p:cNvPr>
          <p:cNvSpPr/>
          <p:nvPr/>
        </p:nvSpPr>
        <p:spPr>
          <a:xfrm>
            <a:off x="5872976" y="947766"/>
            <a:ext cx="6229591" cy="2862322"/>
          </a:xfrm>
          <a:prstGeom prst="rect">
            <a:avLst/>
          </a:prstGeom>
        </p:spPr>
        <p:txBody>
          <a:bodyPr wrap="square">
            <a:spAutoFit/>
          </a:bodyPr>
          <a:lstStyle/>
          <a:p>
            <a:pPr algn="r"/>
            <a:r>
              <a:rPr lang="ar-JO" sz="1200" dirty="0"/>
              <a:t>في النهاية تمرد الفريق. إنهم يخبرون الإدارة بأنهم لا يستطيعون الاستمرار في التطور الكود البغيضة هذه. إنهم يطالبون بإعادة التصميم. لا ترغب الإدارة في إنفاق الموارد على إعادة تصميم جديدة كاملة للمشروع ، لكن لا يمكنهم إنكار أن الإنتاجية مروعة. في النهاية يخضعون لمطالب المطورين ويفوضون بإعادة التصميم الكبرى في السماء.</a:t>
            </a:r>
          </a:p>
          <a:p>
            <a:pPr algn="r"/>
            <a:endParaRPr lang="ar-JO" sz="1200" dirty="0"/>
          </a:p>
          <a:p>
            <a:pPr algn="r"/>
            <a:r>
              <a:rPr lang="ar-JO" sz="1200" dirty="0"/>
              <a:t>تم اختيار فريق النمر الجديد. الكل يريد أن يكون في هذا الفريق لأنه مشروع جديد. يبدأون من جديد ويخلقون شيئًا جميلًا حقًا. ولكن يتم اختيار الأفضل والأذكى فقط لفريق النمر. يجب على أي شخص آخر الاستمرار في الحفاظ على النظام القديم.</a:t>
            </a:r>
          </a:p>
          <a:p>
            <a:pPr algn="r"/>
            <a:endParaRPr lang="ar-JO" sz="1200" dirty="0"/>
          </a:p>
          <a:p>
            <a:pPr algn="r"/>
            <a:r>
              <a:rPr lang="ar-JO" sz="1200" dirty="0"/>
              <a:t>الآن الفريقان في سباق. يجب على فريق النمر بناء نظام جديد يقوم بكل ما يفعله النظام القديم. ليس ذلك فحسب ، بل يتعين عليهم مواكبة التغييرات التي يتم إجراؤها باستمرار على النظام القديم. لن تحل الإدارة محل النظام القديم حتى يتمكن النظام الجديد من القيام بكل ما يفعله النظام القديم.</a:t>
            </a:r>
          </a:p>
          <a:p>
            <a:pPr algn="r"/>
            <a:endParaRPr lang="ar-JO" sz="1200" dirty="0"/>
          </a:p>
          <a:p>
            <a:pPr algn="r"/>
            <a:r>
              <a:rPr lang="ar-JO" sz="1200" dirty="0"/>
              <a:t>يمكن أن يستمر هذا السباق لفترة طويلة جدًا وبحلول الوقت الذي يتم فيه ذلك ، يكون الأعضاء الأصليون في فريق النمر قد رحلوا منذ فترة طويلة ، ويطالب الأعضاء الحاليون بإعادة تصميم النظام الجديد لأنه يمثل فوضى كبيرة.</a:t>
            </a:r>
          </a:p>
          <a:p>
            <a:pPr algn="r"/>
            <a:endParaRPr lang="ar-JO" sz="1200" dirty="0"/>
          </a:p>
          <a:p>
            <a:pPr algn="r"/>
            <a:r>
              <a:rPr lang="ar-JO" sz="1200" dirty="0"/>
              <a:t>انت الان تعلم بالفعل أن قضاء الوقت في الحفاظ على الكود الخاص بك نظيفًا ليس مجرد تكلفة فعالة ؛ إنها مسألة بقاء محترف.</a:t>
            </a:r>
            <a:endParaRPr lang="en-US" sz="1200" dirty="0"/>
          </a:p>
        </p:txBody>
      </p:sp>
      <p:sp>
        <p:nvSpPr>
          <p:cNvPr id="26" name="TextBox 25">
            <a:extLst>
              <a:ext uri="{FF2B5EF4-FFF2-40B4-BE49-F238E27FC236}">
                <a16:creationId xmlns:a16="http://schemas.microsoft.com/office/drawing/2014/main" id="{95AD645C-970A-4515-BA61-D127A4760E78}"/>
              </a:ext>
            </a:extLst>
          </p:cNvPr>
          <p:cNvSpPr txBox="1"/>
          <p:nvPr/>
        </p:nvSpPr>
        <p:spPr>
          <a:xfrm>
            <a:off x="6042890" y="3803747"/>
            <a:ext cx="1297663" cy="369332"/>
          </a:xfrm>
          <a:prstGeom prst="rect">
            <a:avLst/>
          </a:prstGeom>
          <a:noFill/>
        </p:spPr>
        <p:txBody>
          <a:bodyPr wrap="none" rtlCol="0">
            <a:spAutoFit/>
          </a:bodyPr>
          <a:lstStyle/>
          <a:p>
            <a:pPr marL="342900" indent="-342900">
              <a:buFont typeface="Wingdings" panose="05000000000000000000" pitchFamily="2" charset="2"/>
              <a:buChar char="Ø"/>
            </a:pPr>
            <a:r>
              <a:rPr lang="en-US" dirty="0"/>
              <a:t>Attitude</a:t>
            </a:r>
          </a:p>
        </p:txBody>
      </p:sp>
      <p:sp>
        <p:nvSpPr>
          <p:cNvPr id="27" name="Rectangle 26">
            <a:extLst>
              <a:ext uri="{FF2B5EF4-FFF2-40B4-BE49-F238E27FC236}">
                <a16:creationId xmlns:a16="http://schemas.microsoft.com/office/drawing/2014/main" id="{8555095F-4A9A-4767-9101-DC63B3E85993}"/>
              </a:ext>
            </a:extLst>
          </p:cNvPr>
          <p:cNvSpPr/>
          <p:nvPr/>
        </p:nvSpPr>
        <p:spPr>
          <a:xfrm>
            <a:off x="5962409" y="4177174"/>
            <a:ext cx="6229591" cy="2308324"/>
          </a:xfrm>
          <a:prstGeom prst="rect">
            <a:avLst/>
          </a:prstGeom>
        </p:spPr>
        <p:txBody>
          <a:bodyPr wrap="square">
            <a:spAutoFit/>
          </a:bodyPr>
          <a:lstStyle/>
          <a:p>
            <a:pPr algn="r"/>
            <a:r>
              <a:rPr lang="ar-JO" sz="1200" dirty="0"/>
              <a:t>هل سبق لك أن استغرق الأمر أسابيع لتفعل ما كان يجب أن يستغرق ساعات؟ هل رأيت ما كان يجب أن يكون تغييرًا من سطر واحد ، تم إجراؤه بدلاً من ذلك نغيير مئات السطور هذه الأعراض شائعة جدًا.</a:t>
            </a:r>
          </a:p>
          <a:p>
            <a:pPr algn="r"/>
            <a:endParaRPr lang="ar-JO" sz="1200" dirty="0"/>
          </a:p>
          <a:p>
            <a:pPr algn="r"/>
            <a:r>
              <a:rPr lang="ar-JO" sz="1200" dirty="0"/>
              <a:t>لماذا يحدث هذا للكود؟ لماذا تتعفن الكود الجيدة بسرعة كبيرة وتتحول إلى كود سيئة؟ لدينا الكثير من التفسيرات لذلك. نشكو من أن المتطلبات تغيرت بطرق أحبطت التصميم الأصلي. نتحسر على الجداول الزمنية التي كانت ضيقة جدًا للقيام بالأمور بشكل صحيح.نحن نتفاخر بشأن المديرين الأغبياء والعملاء غير. لكن الخطأ يا عزيزي في أنفسنا. نحن غير محترفين.</a:t>
            </a:r>
          </a:p>
          <a:p>
            <a:pPr algn="r"/>
            <a:endParaRPr lang="ar-JO" sz="1200" dirty="0"/>
          </a:p>
          <a:p>
            <a:pPr algn="r"/>
            <a:r>
              <a:rPr lang="ar-JO" sz="1200" dirty="0"/>
              <a:t>نحن متواطئون بعمق ونتقاسم قدرًا كبيرًا من المسؤولية عن أي إخفاقات لها علاقة بكود سيئة ! يريد معظم المديرين الحقيقة ، حتى عندما لا يتصرفون على هذا النحو. يريد معظم المديرين كود جيدًا قد يدافعون عن الجدول الزمني والمتطلبات بشغف ؛ لكن هذا هو عملهم. إن مهمتك هي الدفاع عن الكود بنفس الشغف.</a:t>
            </a:r>
          </a:p>
          <a:p>
            <a:pPr algn="r"/>
            <a:r>
              <a:rPr lang="ar-JO" sz="1200" dirty="0"/>
              <a:t>**مثال الطبيب</a:t>
            </a:r>
          </a:p>
          <a:p>
            <a:pPr algn="r"/>
            <a:r>
              <a:rPr lang="ar-JO" sz="1200" dirty="0"/>
              <a:t>لذا ، من غير المهني أيضًا أن ينحني المبرمجون لإرادة المديرين الذين لا يفهمون مخاطر التسبب في الفوضى.</a:t>
            </a:r>
          </a:p>
        </p:txBody>
      </p:sp>
    </p:spTree>
    <p:extLst>
      <p:ext uri="{BB962C8B-B14F-4D97-AF65-F5344CB8AC3E}">
        <p14:creationId xmlns:p14="http://schemas.microsoft.com/office/powerpoint/2010/main" val="1864820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A8BBF0-EC34-4EFE-ABCB-CE3365EAC5FA}"/>
              </a:ext>
            </a:extLst>
          </p:cNvPr>
          <p:cNvSpPr txBox="1"/>
          <p:nvPr/>
        </p:nvSpPr>
        <p:spPr>
          <a:xfrm>
            <a:off x="0" y="0"/>
            <a:ext cx="1989221"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t>Flag Arguments</a:t>
            </a:r>
          </a:p>
        </p:txBody>
      </p:sp>
      <p:sp>
        <p:nvSpPr>
          <p:cNvPr id="5" name="Rectangle 4">
            <a:extLst>
              <a:ext uri="{FF2B5EF4-FFF2-40B4-BE49-F238E27FC236}">
                <a16:creationId xmlns:a16="http://schemas.microsoft.com/office/drawing/2014/main" id="{CF364063-F93D-436F-AE08-9F031D3204A8}"/>
              </a:ext>
            </a:extLst>
          </p:cNvPr>
          <p:cNvSpPr/>
          <p:nvPr/>
        </p:nvSpPr>
        <p:spPr>
          <a:xfrm>
            <a:off x="-58777" y="369332"/>
            <a:ext cx="6096000" cy="1384995"/>
          </a:xfrm>
          <a:prstGeom prst="rect">
            <a:avLst/>
          </a:prstGeom>
        </p:spPr>
        <p:txBody>
          <a:bodyPr>
            <a:spAutoFit/>
          </a:bodyPr>
          <a:lstStyle/>
          <a:p>
            <a:pPr algn="r"/>
            <a:r>
              <a:rPr lang="ar-JO" sz="1200" dirty="0">
                <a:solidFill>
                  <a:srgbClr val="252525"/>
                </a:solidFill>
                <a:latin typeface="Roboto"/>
              </a:rPr>
              <a:t>                      قبيحة. إن تمرير قيمة              إلى وظيفة هو ممارسة سيئة حقًا. إنه يعقد على الفور </a:t>
            </a:r>
          </a:p>
          <a:p>
            <a:pPr algn="r"/>
            <a:r>
              <a:rPr lang="ar-JO" sz="1200" dirty="0">
                <a:solidFill>
                  <a:srgbClr val="252525"/>
                </a:solidFill>
                <a:latin typeface="Roboto"/>
              </a:rPr>
              <a:t>وبكل وضوح يعني ان الوظيفة تعمل اكثر من شيء</a:t>
            </a:r>
          </a:p>
          <a:p>
            <a:pPr algn="r"/>
            <a:endParaRPr lang="ar-JO" sz="1200" dirty="0">
              <a:solidFill>
                <a:srgbClr val="252525"/>
              </a:solidFill>
              <a:latin typeface="Roboto"/>
            </a:endParaRPr>
          </a:p>
          <a:p>
            <a:pPr algn="r"/>
            <a:r>
              <a:rPr lang="ar-JO" sz="1200" dirty="0"/>
              <a:t>في القائمة 3-7 ، لم يكن لدينا خيار لأن المتصلين كانوا يمررون هذه العلامة بالفعل ، وأردت قصر نطاق إعادة البناء على الوظيفة وما يليها. ومع ذلك ، فإن طريقة استدعاء                  هي مجرد مربكة للقارئ  كان يجب أن نقسم الدالة إلى قسمين: </a:t>
            </a:r>
            <a:br>
              <a:rPr lang="en-US" sz="1200" dirty="0"/>
            </a:br>
            <a:r>
              <a:rPr lang="ar-JO" sz="1200" dirty="0">
                <a:solidFill>
                  <a:srgbClr val="252525"/>
                </a:solidFill>
                <a:latin typeface="Roboto"/>
              </a:rPr>
              <a:t> </a:t>
            </a:r>
          </a:p>
        </p:txBody>
      </p:sp>
      <p:cxnSp>
        <p:nvCxnSpPr>
          <p:cNvPr id="6" name="Straight Connector 5">
            <a:extLst>
              <a:ext uri="{FF2B5EF4-FFF2-40B4-BE49-F238E27FC236}">
                <a16:creationId xmlns:a16="http://schemas.microsoft.com/office/drawing/2014/main" id="{822A90EF-E9D6-4D83-BA6B-0A2A6A917816}"/>
              </a:ext>
            </a:extLst>
          </p:cNvPr>
          <p:cNvCxnSpPr>
            <a:cxnSpLocks/>
          </p:cNvCxnSpPr>
          <p:nvPr/>
        </p:nvCxnSpPr>
        <p:spPr>
          <a:xfrm>
            <a:off x="6037223"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14E9685-C349-414F-8701-CFBF74FAE3CF}"/>
              </a:ext>
            </a:extLst>
          </p:cNvPr>
          <p:cNvSpPr/>
          <p:nvPr/>
        </p:nvSpPr>
        <p:spPr>
          <a:xfrm>
            <a:off x="4940234" y="369332"/>
            <a:ext cx="1155766" cy="276999"/>
          </a:xfrm>
          <a:prstGeom prst="rect">
            <a:avLst/>
          </a:prstGeom>
        </p:spPr>
        <p:txBody>
          <a:bodyPr wrap="none">
            <a:spAutoFit/>
          </a:bodyPr>
          <a:lstStyle/>
          <a:p>
            <a:r>
              <a:rPr lang="en-US" sz="1200" dirty="0"/>
              <a:t>Flag Arguments</a:t>
            </a:r>
          </a:p>
        </p:txBody>
      </p:sp>
      <p:sp>
        <p:nvSpPr>
          <p:cNvPr id="8" name="Rectangle 7">
            <a:extLst>
              <a:ext uri="{FF2B5EF4-FFF2-40B4-BE49-F238E27FC236}">
                <a16:creationId xmlns:a16="http://schemas.microsoft.com/office/drawing/2014/main" id="{DAC49383-0595-4D0F-A70E-02EC96DD437A}"/>
              </a:ext>
            </a:extLst>
          </p:cNvPr>
          <p:cNvSpPr/>
          <p:nvPr/>
        </p:nvSpPr>
        <p:spPr>
          <a:xfrm>
            <a:off x="3350108" y="369331"/>
            <a:ext cx="694421" cy="276999"/>
          </a:xfrm>
          <a:prstGeom prst="rect">
            <a:avLst/>
          </a:prstGeom>
        </p:spPr>
        <p:txBody>
          <a:bodyPr wrap="none">
            <a:spAutoFit/>
          </a:bodyPr>
          <a:lstStyle/>
          <a:p>
            <a:r>
              <a:rPr lang="en-US" sz="1200" dirty="0"/>
              <a:t>boolean</a:t>
            </a:r>
          </a:p>
        </p:txBody>
      </p:sp>
      <p:sp>
        <p:nvSpPr>
          <p:cNvPr id="9" name="Rectangle 8">
            <a:extLst>
              <a:ext uri="{FF2B5EF4-FFF2-40B4-BE49-F238E27FC236}">
                <a16:creationId xmlns:a16="http://schemas.microsoft.com/office/drawing/2014/main" id="{9384E91F-17CC-403A-BB6D-7DE0F15B5801}"/>
              </a:ext>
            </a:extLst>
          </p:cNvPr>
          <p:cNvSpPr/>
          <p:nvPr/>
        </p:nvSpPr>
        <p:spPr>
          <a:xfrm>
            <a:off x="-58778" y="507831"/>
            <a:ext cx="1700017" cy="276999"/>
          </a:xfrm>
          <a:prstGeom prst="rect">
            <a:avLst/>
          </a:prstGeom>
        </p:spPr>
        <p:txBody>
          <a:bodyPr wrap="none">
            <a:spAutoFit/>
          </a:bodyPr>
          <a:lstStyle/>
          <a:p>
            <a:r>
              <a:rPr lang="en-US" sz="1200" dirty="0"/>
              <a:t>signature of the method</a:t>
            </a:r>
          </a:p>
        </p:txBody>
      </p:sp>
      <p:pic>
        <p:nvPicPr>
          <p:cNvPr id="11" name="Picture 10">
            <a:extLst>
              <a:ext uri="{FF2B5EF4-FFF2-40B4-BE49-F238E27FC236}">
                <a16:creationId xmlns:a16="http://schemas.microsoft.com/office/drawing/2014/main" id="{FD7D473F-D19E-4923-B75F-A5BEF12535DC}"/>
              </a:ext>
            </a:extLst>
          </p:cNvPr>
          <p:cNvPicPr>
            <a:picLocks noChangeAspect="1"/>
          </p:cNvPicPr>
          <p:nvPr/>
        </p:nvPicPr>
        <p:blipFill>
          <a:blip r:embed="rId2"/>
          <a:stretch>
            <a:fillRect/>
          </a:stretch>
        </p:blipFill>
        <p:spPr>
          <a:xfrm>
            <a:off x="2827360" y="1131219"/>
            <a:ext cx="790575" cy="200025"/>
          </a:xfrm>
          <a:prstGeom prst="rect">
            <a:avLst/>
          </a:prstGeom>
        </p:spPr>
      </p:pic>
      <p:pic>
        <p:nvPicPr>
          <p:cNvPr id="12" name="Picture 11">
            <a:extLst>
              <a:ext uri="{FF2B5EF4-FFF2-40B4-BE49-F238E27FC236}">
                <a16:creationId xmlns:a16="http://schemas.microsoft.com/office/drawing/2014/main" id="{19C26EB4-D286-4A61-9F8A-3A124EFDB85A}"/>
              </a:ext>
            </a:extLst>
          </p:cNvPr>
          <p:cNvPicPr>
            <a:picLocks noChangeAspect="1"/>
          </p:cNvPicPr>
          <p:nvPr/>
        </p:nvPicPr>
        <p:blipFill>
          <a:blip r:embed="rId3"/>
          <a:stretch>
            <a:fillRect/>
          </a:stretch>
        </p:blipFill>
        <p:spPr>
          <a:xfrm>
            <a:off x="3003517" y="1331244"/>
            <a:ext cx="2514600" cy="180975"/>
          </a:xfrm>
          <a:prstGeom prst="rect">
            <a:avLst/>
          </a:prstGeom>
        </p:spPr>
      </p:pic>
      <p:sp>
        <p:nvSpPr>
          <p:cNvPr id="13" name="TextBox 12">
            <a:extLst>
              <a:ext uri="{FF2B5EF4-FFF2-40B4-BE49-F238E27FC236}">
                <a16:creationId xmlns:a16="http://schemas.microsoft.com/office/drawing/2014/main" id="{0483EAEF-745C-4BF1-9ECE-51C13CA02FD7}"/>
              </a:ext>
            </a:extLst>
          </p:cNvPr>
          <p:cNvSpPr txBox="1"/>
          <p:nvPr/>
        </p:nvSpPr>
        <p:spPr>
          <a:xfrm>
            <a:off x="-27493" y="1569661"/>
            <a:ext cx="2129006"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t>Dyadic Functions</a:t>
            </a:r>
          </a:p>
        </p:txBody>
      </p:sp>
      <p:sp>
        <p:nvSpPr>
          <p:cNvPr id="15" name="Rectangle 14">
            <a:extLst>
              <a:ext uri="{FF2B5EF4-FFF2-40B4-BE49-F238E27FC236}">
                <a16:creationId xmlns:a16="http://schemas.microsoft.com/office/drawing/2014/main" id="{7472A172-39A5-4AE4-924D-E19C605FF4D4}"/>
              </a:ext>
            </a:extLst>
          </p:cNvPr>
          <p:cNvSpPr/>
          <p:nvPr/>
        </p:nvSpPr>
        <p:spPr>
          <a:xfrm>
            <a:off x="1" y="1938993"/>
            <a:ext cx="6051516" cy="276999"/>
          </a:xfrm>
          <a:prstGeom prst="rect">
            <a:avLst/>
          </a:prstGeom>
        </p:spPr>
        <p:txBody>
          <a:bodyPr wrap="square">
            <a:spAutoFit/>
          </a:bodyPr>
          <a:lstStyle/>
          <a:p>
            <a:pPr algn="r"/>
            <a:r>
              <a:rPr lang="ar-JO" sz="1200" dirty="0"/>
              <a:t>يصعب فهم وظيفة ذات                        أكثر من فهم وظيفة ذات</a:t>
            </a:r>
            <a:endParaRPr lang="en-US" sz="1200" dirty="0"/>
          </a:p>
        </p:txBody>
      </p:sp>
      <p:sp>
        <p:nvSpPr>
          <p:cNvPr id="16" name="Rectangle 15">
            <a:extLst>
              <a:ext uri="{FF2B5EF4-FFF2-40B4-BE49-F238E27FC236}">
                <a16:creationId xmlns:a16="http://schemas.microsoft.com/office/drawing/2014/main" id="{F7951D38-5007-408C-8FE1-B1F918C4FC83}"/>
              </a:ext>
            </a:extLst>
          </p:cNvPr>
          <p:cNvSpPr/>
          <p:nvPr/>
        </p:nvSpPr>
        <p:spPr>
          <a:xfrm>
            <a:off x="1744" y="2184627"/>
            <a:ext cx="429851" cy="276999"/>
          </a:xfrm>
          <a:prstGeom prst="rect">
            <a:avLst/>
          </a:prstGeom>
        </p:spPr>
        <p:txBody>
          <a:bodyPr wrap="square">
            <a:spAutoFit/>
          </a:bodyPr>
          <a:lstStyle/>
          <a:p>
            <a:r>
              <a:rPr lang="en-US" sz="1200" dirty="0"/>
              <a:t>ex:</a:t>
            </a:r>
          </a:p>
        </p:txBody>
      </p:sp>
      <p:sp>
        <p:nvSpPr>
          <p:cNvPr id="17" name="Rectangle 16">
            <a:extLst>
              <a:ext uri="{FF2B5EF4-FFF2-40B4-BE49-F238E27FC236}">
                <a16:creationId xmlns:a16="http://schemas.microsoft.com/office/drawing/2014/main" id="{65A4DA65-B5DB-4619-A1D6-133FC6C3E344}"/>
              </a:ext>
            </a:extLst>
          </p:cNvPr>
          <p:cNvSpPr/>
          <p:nvPr/>
        </p:nvSpPr>
        <p:spPr>
          <a:xfrm>
            <a:off x="0" y="3139322"/>
            <a:ext cx="411704" cy="284391"/>
          </a:xfrm>
          <a:prstGeom prst="rect">
            <a:avLst/>
          </a:prstGeom>
        </p:spPr>
        <p:txBody>
          <a:bodyPr wrap="square">
            <a:spAutoFit/>
          </a:bodyPr>
          <a:lstStyle/>
          <a:p>
            <a:r>
              <a:rPr lang="en-US" sz="1200" dirty="0"/>
              <a:t>ex:</a:t>
            </a:r>
          </a:p>
        </p:txBody>
      </p:sp>
      <p:sp>
        <p:nvSpPr>
          <p:cNvPr id="18" name="Rectangle 17">
            <a:extLst>
              <a:ext uri="{FF2B5EF4-FFF2-40B4-BE49-F238E27FC236}">
                <a16:creationId xmlns:a16="http://schemas.microsoft.com/office/drawing/2014/main" id="{59D3B854-4204-4EDC-9B43-24FEE2E2EAD0}"/>
              </a:ext>
            </a:extLst>
          </p:cNvPr>
          <p:cNvSpPr/>
          <p:nvPr/>
        </p:nvSpPr>
        <p:spPr>
          <a:xfrm>
            <a:off x="3793265" y="1920133"/>
            <a:ext cx="1130309" cy="276999"/>
          </a:xfrm>
          <a:prstGeom prst="rect">
            <a:avLst/>
          </a:prstGeom>
        </p:spPr>
        <p:txBody>
          <a:bodyPr wrap="none">
            <a:spAutoFit/>
          </a:bodyPr>
          <a:lstStyle/>
          <a:p>
            <a:r>
              <a:rPr lang="en-US" sz="1200" dirty="0"/>
              <a:t>two arguments</a:t>
            </a:r>
          </a:p>
        </p:txBody>
      </p:sp>
      <p:sp>
        <p:nvSpPr>
          <p:cNvPr id="19" name="Rectangle 18">
            <a:extLst>
              <a:ext uri="{FF2B5EF4-FFF2-40B4-BE49-F238E27FC236}">
                <a16:creationId xmlns:a16="http://schemas.microsoft.com/office/drawing/2014/main" id="{9E8B4FD9-EC18-47C2-BC16-FF2B8E04DEFF}"/>
              </a:ext>
            </a:extLst>
          </p:cNvPr>
          <p:cNvSpPr/>
          <p:nvPr/>
        </p:nvSpPr>
        <p:spPr>
          <a:xfrm>
            <a:off x="1641239" y="1920133"/>
            <a:ext cx="1126912" cy="276999"/>
          </a:xfrm>
          <a:prstGeom prst="rect">
            <a:avLst/>
          </a:prstGeom>
        </p:spPr>
        <p:txBody>
          <a:bodyPr wrap="none">
            <a:spAutoFit/>
          </a:bodyPr>
          <a:lstStyle/>
          <a:p>
            <a:r>
              <a:rPr lang="en-US" sz="1200" dirty="0"/>
              <a:t>one arguments</a:t>
            </a:r>
          </a:p>
        </p:txBody>
      </p:sp>
      <p:pic>
        <p:nvPicPr>
          <p:cNvPr id="20" name="Picture 19">
            <a:extLst>
              <a:ext uri="{FF2B5EF4-FFF2-40B4-BE49-F238E27FC236}">
                <a16:creationId xmlns:a16="http://schemas.microsoft.com/office/drawing/2014/main" id="{3A7836B5-08BC-449E-9018-291494DE8B71}"/>
              </a:ext>
            </a:extLst>
          </p:cNvPr>
          <p:cNvPicPr>
            <a:picLocks noChangeAspect="1"/>
          </p:cNvPicPr>
          <p:nvPr/>
        </p:nvPicPr>
        <p:blipFill>
          <a:blip r:embed="rId4"/>
          <a:stretch>
            <a:fillRect/>
          </a:stretch>
        </p:blipFill>
        <p:spPr>
          <a:xfrm>
            <a:off x="131718" y="2389251"/>
            <a:ext cx="1019175" cy="190500"/>
          </a:xfrm>
          <a:prstGeom prst="rect">
            <a:avLst/>
          </a:prstGeom>
        </p:spPr>
      </p:pic>
      <p:pic>
        <p:nvPicPr>
          <p:cNvPr id="22" name="Picture 21">
            <a:extLst>
              <a:ext uri="{FF2B5EF4-FFF2-40B4-BE49-F238E27FC236}">
                <a16:creationId xmlns:a16="http://schemas.microsoft.com/office/drawing/2014/main" id="{5B45B498-9EE2-42BB-90E1-E3DCBF2489F9}"/>
              </a:ext>
            </a:extLst>
          </p:cNvPr>
          <p:cNvPicPr>
            <a:picLocks noChangeAspect="1"/>
          </p:cNvPicPr>
          <p:nvPr/>
        </p:nvPicPr>
        <p:blipFill>
          <a:blip r:embed="rId5"/>
          <a:stretch>
            <a:fillRect/>
          </a:stretch>
        </p:blipFill>
        <p:spPr>
          <a:xfrm>
            <a:off x="146011" y="2582860"/>
            <a:ext cx="1895475" cy="219075"/>
          </a:xfrm>
          <a:prstGeom prst="rect">
            <a:avLst/>
          </a:prstGeom>
        </p:spPr>
      </p:pic>
      <p:sp>
        <p:nvSpPr>
          <p:cNvPr id="24" name="Rectangle 23">
            <a:extLst>
              <a:ext uri="{FF2B5EF4-FFF2-40B4-BE49-F238E27FC236}">
                <a16:creationId xmlns:a16="http://schemas.microsoft.com/office/drawing/2014/main" id="{05094581-BE84-4666-B5CD-8A88010B3D4E}"/>
              </a:ext>
            </a:extLst>
          </p:cNvPr>
          <p:cNvSpPr/>
          <p:nvPr/>
        </p:nvSpPr>
        <p:spPr>
          <a:xfrm>
            <a:off x="2858548" y="2801935"/>
            <a:ext cx="3222357" cy="276999"/>
          </a:xfrm>
          <a:prstGeom prst="rect">
            <a:avLst/>
          </a:prstGeom>
        </p:spPr>
        <p:txBody>
          <a:bodyPr wrap="none">
            <a:spAutoFit/>
          </a:bodyPr>
          <a:lstStyle/>
          <a:p>
            <a:pPr algn="r"/>
            <a:r>
              <a:rPr lang="ar-JO" sz="1200" dirty="0">
                <a:solidFill>
                  <a:srgbClr val="252525"/>
                </a:solidFill>
                <a:latin typeface="Roboto"/>
              </a:rPr>
              <a:t>هناك أوقات ، بالطبع ، تكون فيها                        مناسبتان</a:t>
            </a:r>
            <a:endParaRPr lang="en-US" sz="1200" dirty="0"/>
          </a:p>
        </p:txBody>
      </p:sp>
      <p:sp>
        <p:nvSpPr>
          <p:cNvPr id="25" name="Rectangle 24">
            <a:extLst>
              <a:ext uri="{FF2B5EF4-FFF2-40B4-BE49-F238E27FC236}">
                <a16:creationId xmlns:a16="http://schemas.microsoft.com/office/drawing/2014/main" id="{5707C3C6-8F77-4D49-918D-368DD1808FF4}"/>
              </a:ext>
            </a:extLst>
          </p:cNvPr>
          <p:cNvSpPr/>
          <p:nvPr/>
        </p:nvSpPr>
        <p:spPr>
          <a:xfrm>
            <a:off x="3330465" y="2793683"/>
            <a:ext cx="1130309" cy="276999"/>
          </a:xfrm>
          <a:prstGeom prst="rect">
            <a:avLst/>
          </a:prstGeom>
        </p:spPr>
        <p:txBody>
          <a:bodyPr wrap="none">
            <a:spAutoFit/>
          </a:bodyPr>
          <a:lstStyle/>
          <a:p>
            <a:r>
              <a:rPr lang="en-US" sz="1200" dirty="0"/>
              <a:t>two arguments</a:t>
            </a:r>
          </a:p>
        </p:txBody>
      </p:sp>
      <p:pic>
        <p:nvPicPr>
          <p:cNvPr id="26" name="Picture 25">
            <a:extLst>
              <a:ext uri="{FF2B5EF4-FFF2-40B4-BE49-F238E27FC236}">
                <a16:creationId xmlns:a16="http://schemas.microsoft.com/office/drawing/2014/main" id="{BD6C0FB5-BEF3-464C-B077-B23A35D8E416}"/>
              </a:ext>
            </a:extLst>
          </p:cNvPr>
          <p:cNvPicPr>
            <a:picLocks noChangeAspect="1"/>
          </p:cNvPicPr>
          <p:nvPr/>
        </p:nvPicPr>
        <p:blipFill>
          <a:blip r:embed="rId6"/>
          <a:stretch>
            <a:fillRect/>
          </a:stretch>
        </p:blipFill>
        <p:spPr>
          <a:xfrm>
            <a:off x="216669" y="3438479"/>
            <a:ext cx="1485900" cy="180975"/>
          </a:xfrm>
          <a:prstGeom prst="rect">
            <a:avLst/>
          </a:prstGeom>
        </p:spPr>
      </p:pic>
      <p:sp>
        <p:nvSpPr>
          <p:cNvPr id="28" name="Rectangle 27">
            <a:extLst>
              <a:ext uri="{FF2B5EF4-FFF2-40B4-BE49-F238E27FC236}">
                <a16:creationId xmlns:a16="http://schemas.microsoft.com/office/drawing/2014/main" id="{DDE51DD4-51CB-4A0C-922B-0FA03549A7FC}"/>
              </a:ext>
            </a:extLst>
          </p:cNvPr>
          <p:cNvSpPr/>
          <p:nvPr/>
        </p:nvSpPr>
        <p:spPr>
          <a:xfrm>
            <a:off x="0" y="3528966"/>
            <a:ext cx="6005851" cy="830997"/>
          </a:xfrm>
          <a:prstGeom prst="rect">
            <a:avLst/>
          </a:prstGeom>
        </p:spPr>
        <p:txBody>
          <a:bodyPr wrap="square">
            <a:spAutoFit/>
          </a:bodyPr>
          <a:lstStyle/>
          <a:p>
            <a:pPr algn="r"/>
            <a:r>
              <a:rPr lang="ar-JO" sz="1200" dirty="0">
                <a:solidFill>
                  <a:srgbClr val="252525"/>
                </a:solidFill>
                <a:latin typeface="Roboto"/>
              </a:rPr>
              <a:t>هو معقول تماما. من الطبيعي أن تأخذ النقاط الديكارتية</a:t>
            </a:r>
          </a:p>
          <a:p>
            <a:pPr algn="r"/>
            <a:endParaRPr lang="ar-JO" sz="1200" dirty="0">
              <a:solidFill>
                <a:srgbClr val="252525"/>
              </a:solidFill>
              <a:latin typeface="Roboto"/>
            </a:endParaRPr>
          </a:p>
          <a:p>
            <a:pPr algn="r"/>
            <a:r>
              <a:rPr lang="ar-JO" sz="1200" dirty="0">
                <a:solidFill>
                  <a:srgbClr val="252525"/>
                </a:solidFill>
                <a:latin typeface="Roboto"/>
              </a:rPr>
              <a:t>في الواقع ، سنكون مندهشين للغاية لرؤية                    ومع ذلك ، فإن                         في هذه الحالة عبارة عن مكونات مرتبة لقيمة واحدة ! في حين                     و        ليس لديها تماسك طبيعي ، ولا ترتيب طبيعي</a:t>
            </a:r>
          </a:p>
        </p:txBody>
      </p:sp>
      <p:sp>
        <p:nvSpPr>
          <p:cNvPr id="29" name="Rectangle 28">
            <a:extLst>
              <a:ext uri="{FF2B5EF4-FFF2-40B4-BE49-F238E27FC236}">
                <a16:creationId xmlns:a16="http://schemas.microsoft.com/office/drawing/2014/main" id="{5D3EE9A1-E64F-49F7-8DF7-715BBDD9949B}"/>
              </a:ext>
            </a:extLst>
          </p:cNvPr>
          <p:cNvSpPr/>
          <p:nvPr/>
        </p:nvSpPr>
        <p:spPr>
          <a:xfrm>
            <a:off x="2246626" y="3508654"/>
            <a:ext cx="1130309" cy="276999"/>
          </a:xfrm>
          <a:prstGeom prst="rect">
            <a:avLst/>
          </a:prstGeom>
        </p:spPr>
        <p:txBody>
          <a:bodyPr wrap="none">
            <a:spAutoFit/>
          </a:bodyPr>
          <a:lstStyle/>
          <a:p>
            <a:r>
              <a:rPr lang="en-US" sz="1200" dirty="0"/>
              <a:t>two arguments</a:t>
            </a:r>
          </a:p>
        </p:txBody>
      </p:sp>
      <p:pic>
        <p:nvPicPr>
          <p:cNvPr id="32" name="Picture 31">
            <a:extLst>
              <a:ext uri="{FF2B5EF4-FFF2-40B4-BE49-F238E27FC236}">
                <a16:creationId xmlns:a16="http://schemas.microsoft.com/office/drawing/2014/main" id="{67CD3FE8-19B0-4828-944D-4836F95DFF7E}"/>
              </a:ext>
            </a:extLst>
          </p:cNvPr>
          <p:cNvPicPr>
            <a:picLocks noChangeAspect="1"/>
          </p:cNvPicPr>
          <p:nvPr/>
        </p:nvPicPr>
        <p:blipFill>
          <a:blip r:embed="rId7"/>
          <a:stretch>
            <a:fillRect/>
          </a:stretch>
        </p:blipFill>
        <p:spPr>
          <a:xfrm>
            <a:off x="3117421" y="3934474"/>
            <a:ext cx="762000" cy="180975"/>
          </a:xfrm>
          <a:prstGeom prst="rect">
            <a:avLst/>
          </a:prstGeom>
        </p:spPr>
      </p:pic>
      <p:sp>
        <p:nvSpPr>
          <p:cNvPr id="33" name="Rectangle 32">
            <a:extLst>
              <a:ext uri="{FF2B5EF4-FFF2-40B4-BE49-F238E27FC236}">
                <a16:creationId xmlns:a16="http://schemas.microsoft.com/office/drawing/2014/main" id="{574C8CF4-320C-4280-A080-FD5D3AEE01A4}"/>
              </a:ext>
            </a:extLst>
          </p:cNvPr>
          <p:cNvSpPr/>
          <p:nvPr/>
        </p:nvSpPr>
        <p:spPr>
          <a:xfrm>
            <a:off x="1308495" y="3886461"/>
            <a:ext cx="1130309" cy="276999"/>
          </a:xfrm>
          <a:prstGeom prst="rect">
            <a:avLst/>
          </a:prstGeom>
        </p:spPr>
        <p:txBody>
          <a:bodyPr wrap="none">
            <a:spAutoFit/>
          </a:bodyPr>
          <a:lstStyle/>
          <a:p>
            <a:r>
              <a:rPr lang="en-US" sz="1200" dirty="0"/>
              <a:t>two arguments</a:t>
            </a:r>
          </a:p>
        </p:txBody>
      </p:sp>
      <p:pic>
        <p:nvPicPr>
          <p:cNvPr id="34" name="Picture 33">
            <a:extLst>
              <a:ext uri="{FF2B5EF4-FFF2-40B4-BE49-F238E27FC236}">
                <a16:creationId xmlns:a16="http://schemas.microsoft.com/office/drawing/2014/main" id="{546CF134-70B1-440E-B00E-7A54A7A1C495}"/>
              </a:ext>
            </a:extLst>
          </p:cNvPr>
          <p:cNvPicPr>
            <a:picLocks noChangeAspect="1"/>
          </p:cNvPicPr>
          <p:nvPr/>
        </p:nvPicPr>
        <p:blipFill>
          <a:blip r:embed="rId8"/>
          <a:stretch>
            <a:fillRect/>
          </a:stretch>
        </p:blipFill>
        <p:spPr>
          <a:xfrm>
            <a:off x="3286126" y="4129648"/>
            <a:ext cx="857250" cy="171450"/>
          </a:xfrm>
          <a:prstGeom prst="rect">
            <a:avLst/>
          </a:prstGeom>
        </p:spPr>
      </p:pic>
      <p:pic>
        <p:nvPicPr>
          <p:cNvPr id="35" name="Picture 34">
            <a:extLst>
              <a:ext uri="{FF2B5EF4-FFF2-40B4-BE49-F238E27FC236}">
                <a16:creationId xmlns:a16="http://schemas.microsoft.com/office/drawing/2014/main" id="{DEDE910E-45D3-40E3-AB66-D6E5D97C4940}"/>
              </a:ext>
            </a:extLst>
          </p:cNvPr>
          <p:cNvPicPr>
            <a:picLocks noChangeAspect="1"/>
          </p:cNvPicPr>
          <p:nvPr/>
        </p:nvPicPr>
        <p:blipFill>
          <a:blip r:embed="rId9"/>
          <a:stretch>
            <a:fillRect/>
          </a:stretch>
        </p:blipFill>
        <p:spPr>
          <a:xfrm>
            <a:off x="2891238" y="4129648"/>
            <a:ext cx="304800" cy="171450"/>
          </a:xfrm>
          <a:prstGeom prst="rect">
            <a:avLst/>
          </a:prstGeom>
        </p:spPr>
      </p:pic>
      <p:sp>
        <p:nvSpPr>
          <p:cNvPr id="37" name="Rectangle 36">
            <a:extLst>
              <a:ext uri="{FF2B5EF4-FFF2-40B4-BE49-F238E27FC236}">
                <a16:creationId xmlns:a16="http://schemas.microsoft.com/office/drawing/2014/main" id="{E19CC391-ACEA-46D9-A5CF-6E5B5477E8F5}"/>
              </a:ext>
            </a:extLst>
          </p:cNvPr>
          <p:cNvSpPr/>
          <p:nvPr/>
        </p:nvSpPr>
        <p:spPr>
          <a:xfrm>
            <a:off x="17078" y="4393201"/>
            <a:ext cx="6005852" cy="1015663"/>
          </a:xfrm>
          <a:prstGeom prst="rect">
            <a:avLst/>
          </a:prstGeom>
        </p:spPr>
        <p:txBody>
          <a:bodyPr wrap="square">
            <a:spAutoFit/>
          </a:bodyPr>
          <a:lstStyle/>
          <a:p>
            <a:pPr algn="r"/>
            <a:r>
              <a:rPr lang="ar-JO" sz="1200" dirty="0">
                <a:solidFill>
                  <a:srgbClr val="252525"/>
                </a:solidFill>
                <a:latin typeface="Roboto"/>
              </a:rPr>
              <a:t>حتى الوظائف الثنائية الواضحة مثل                                             قد تسبب اشكالية لانه لا يوجد ترتيب معين لل</a:t>
            </a:r>
          </a:p>
          <a:p>
            <a:pPr algn="r"/>
            <a:r>
              <a:rPr lang="ar-JO" sz="1200" dirty="0">
                <a:solidFill>
                  <a:srgbClr val="252525"/>
                </a:solidFill>
                <a:latin typeface="Roboto"/>
              </a:rPr>
              <a:t>                 والترتيب الفعلي يحتاج لفترة للتعلم </a:t>
            </a:r>
          </a:p>
          <a:p>
            <a:pPr algn="r"/>
            <a:endParaRPr lang="ar-JO" sz="1200" dirty="0">
              <a:solidFill>
                <a:srgbClr val="252525"/>
              </a:solidFill>
              <a:latin typeface="Roboto"/>
            </a:endParaRPr>
          </a:p>
          <a:p>
            <a:pPr algn="r"/>
            <a:r>
              <a:rPr lang="ar-JO" sz="1200" dirty="0">
                <a:solidFill>
                  <a:srgbClr val="252525"/>
                </a:solidFill>
                <a:latin typeface="Roboto"/>
              </a:rPr>
              <a:t>استخدام                        ليست سيئة جدا في بعض الاحيان قد نضطر لستخدامها لكن يجب ان تدرك انها تاتي بتكلفه ويجب تحويلها اذا امكن الى </a:t>
            </a:r>
            <a:endParaRPr lang="en-US" sz="1200" dirty="0"/>
          </a:p>
        </p:txBody>
      </p:sp>
      <p:pic>
        <p:nvPicPr>
          <p:cNvPr id="38" name="Picture 37">
            <a:extLst>
              <a:ext uri="{FF2B5EF4-FFF2-40B4-BE49-F238E27FC236}">
                <a16:creationId xmlns:a16="http://schemas.microsoft.com/office/drawing/2014/main" id="{69727576-AE23-4743-966E-884B36A1276F}"/>
              </a:ext>
            </a:extLst>
          </p:cNvPr>
          <p:cNvPicPr>
            <a:picLocks noChangeAspect="1"/>
          </p:cNvPicPr>
          <p:nvPr/>
        </p:nvPicPr>
        <p:blipFill>
          <a:blip r:embed="rId10"/>
          <a:stretch>
            <a:fillRect/>
          </a:stretch>
        </p:blipFill>
        <p:spPr>
          <a:xfrm>
            <a:off x="2352676" y="4400138"/>
            <a:ext cx="1866900" cy="209550"/>
          </a:xfrm>
          <a:prstGeom prst="rect">
            <a:avLst/>
          </a:prstGeom>
        </p:spPr>
      </p:pic>
      <p:sp>
        <p:nvSpPr>
          <p:cNvPr id="39" name="Rectangle 38">
            <a:extLst>
              <a:ext uri="{FF2B5EF4-FFF2-40B4-BE49-F238E27FC236}">
                <a16:creationId xmlns:a16="http://schemas.microsoft.com/office/drawing/2014/main" id="{46E8E745-B2A4-445C-A8BC-C68324C27D3E}"/>
              </a:ext>
            </a:extLst>
          </p:cNvPr>
          <p:cNvSpPr/>
          <p:nvPr/>
        </p:nvSpPr>
        <p:spPr>
          <a:xfrm>
            <a:off x="5179791" y="4563878"/>
            <a:ext cx="852798" cy="276999"/>
          </a:xfrm>
          <a:prstGeom prst="rect">
            <a:avLst/>
          </a:prstGeom>
        </p:spPr>
        <p:txBody>
          <a:bodyPr wrap="none">
            <a:spAutoFit/>
          </a:bodyPr>
          <a:lstStyle/>
          <a:p>
            <a:r>
              <a:rPr lang="en-US" sz="1200" dirty="0"/>
              <a:t>arguments</a:t>
            </a:r>
          </a:p>
        </p:txBody>
      </p:sp>
      <p:sp>
        <p:nvSpPr>
          <p:cNvPr id="41" name="Rectangle 40">
            <a:extLst>
              <a:ext uri="{FF2B5EF4-FFF2-40B4-BE49-F238E27FC236}">
                <a16:creationId xmlns:a16="http://schemas.microsoft.com/office/drawing/2014/main" id="{30C42BD2-1271-49AA-82C7-57E1BFD4743B}"/>
              </a:ext>
            </a:extLst>
          </p:cNvPr>
          <p:cNvSpPr/>
          <p:nvPr/>
        </p:nvSpPr>
        <p:spPr>
          <a:xfrm>
            <a:off x="4475881" y="4917074"/>
            <a:ext cx="1130309" cy="276999"/>
          </a:xfrm>
          <a:prstGeom prst="rect">
            <a:avLst/>
          </a:prstGeom>
        </p:spPr>
        <p:txBody>
          <a:bodyPr wrap="none">
            <a:spAutoFit/>
          </a:bodyPr>
          <a:lstStyle/>
          <a:p>
            <a:r>
              <a:rPr lang="en-US" sz="1200" dirty="0"/>
              <a:t>two arguments</a:t>
            </a:r>
          </a:p>
        </p:txBody>
      </p:sp>
      <p:sp>
        <p:nvSpPr>
          <p:cNvPr id="42" name="Rectangle 41">
            <a:extLst>
              <a:ext uri="{FF2B5EF4-FFF2-40B4-BE49-F238E27FC236}">
                <a16:creationId xmlns:a16="http://schemas.microsoft.com/office/drawing/2014/main" id="{3BA141FA-13FF-4F94-9564-97A03624C800}"/>
              </a:ext>
            </a:extLst>
          </p:cNvPr>
          <p:cNvSpPr/>
          <p:nvPr/>
        </p:nvSpPr>
        <p:spPr>
          <a:xfrm>
            <a:off x="-63411" y="5563405"/>
            <a:ext cx="6096000" cy="461665"/>
          </a:xfrm>
          <a:prstGeom prst="rect">
            <a:avLst/>
          </a:prstGeom>
        </p:spPr>
        <p:txBody>
          <a:bodyPr>
            <a:spAutoFit/>
          </a:bodyPr>
          <a:lstStyle/>
          <a:p>
            <a:pPr algn="r"/>
            <a:r>
              <a:rPr lang="ar-JO" sz="1200" dirty="0"/>
              <a:t>الوظائف التي تتطلب                          يصعب فهمها بشكل ملحوظ مقارنة بالثنائيات. تتضاعف مشكلات الطلب والإيقاف المؤقت والتجاهل. أقترح أن تفكر مليًا قبل إنشاء</a:t>
            </a:r>
            <a:endParaRPr lang="en-US" sz="1200" dirty="0"/>
          </a:p>
        </p:txBody>
      </p:sp>
      <p:sp>
        <p:nvSpPr>
          <p:cNvPr id="43" name="TextBox 42">
            <a:extLst>
              <a:ext uri="{FF2B5EF4-FFF2-40B4-BE49-F238E27FC236}">
                <a16:creationId xmlns:a16="http://schemas.microsoft.com/office/drawing/2014/main" id="{BB710DE6-A65D-4E71-B4B7-40C3AFDC3444}"/>
              </a:ext>
            </a:extLst>
          </p:cNvPr>
          <p:cNvSpPr txBox="1"/>
          <p:nvPr/>
        </p:nvSpPr>
        <p:spPr>
          <a:xfrm>
            <a:off x="0" y="5194073"/>
            <a:ext cx="1130304"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t>Triads</a:t>
            </a:r>
          </a:p>
        </p:txBody>
      </p:sp>
      <p:sp>
        <p:nvSpPr>
          <p:cNvPr id="46" name="Rectangle 45">
            <a:extLst>
              <a:ext uri="{FF2B5EF4-FFF2-40B4-BE49-F238E27FC236}">
                <a16:creationId xmlns:a16="http://schemas.microsoft.com/office/drawing/2014/main" id="{21AB21F2-4795-4C9D-BF25-C204C5EE6A4A}"/>
              </a:ext>
            </a:extLst>
          </p:cNvPr>
          <p:cNvSpPr/>
          <p:nvPr/>
        </p:nvSpPr>
        <p:spPr>
          <a:xfrm>
            <a:off x="3803734" y="5534437"/>
            <a:ext cx="1224246" cy="276999"/>
          </a:xfrm>
          <a:prstGeom prst="rect">
            <a:avLst/>
          </a:prstGeom>
        </p:spPr>
        <p:txBody>
          <a:bodyPr wrap="none">
            <a:spAutoFit/>
          </a:bodyPr>
          <a:lstStyle/>
          <a:p>
            <a:r>
              <a:rPr lang="en-US" sz="1200" dirty="0"/>
              <a:t>three arguments</a:t>
            </a:r>
          </a:p>
        </p:txBody>
      </p:sp>
      <p:sp>
        <p:nvSpPr>
          <p:cNvPr id="47" name="Rectangle 46">
            <a:extLst>
              <a:ext uri="{FF2B5EF4-FFF2-40B4-BE49-F238E27FC236}">
                <a16:creationId xmlns:a16="http://schemas.microsoft.com/office/drawing/2014/main" id="{154C2543-5105-4AD3-A91F-D206D683B3BC}"/>
              </a:ext>
            </a:extLst>
          </p:cNvPr>
          <p:cNvSpPr/>
          <p:nvPr/>
        </p:nvSpPr>
        <p:spPr>
          <a:xfrm>
            <a:off x="2073400" y="5726781"/>
            <a:ext cx="1224246" cy="276999"/>
          </a:xfrm>
          <a:prstGeom prst="rect">
            <a:avLst/>
          </a:prstGeom>
        </p:spPr>
        <p:txBody>
          <a:bodyPr wrap="none">
            <a:spAutoFit/>
          </a:bodyPr>
          <a:lstStyle/>
          <a:p>
            <a:r>
              <a:rPr lang="en-US" sz="1200" dirty="0"/>
              <a:t>three arguments</a:t>
            </a:r>
          </a:p>
        </p:txBody>
      </p:sp>
      <p:sp>
        <p:nvSpPr>
          <p:cNvPr id="48" name="TextBox 47">
            <a:extLst>
              <a:ext uri="{FF2B5EF4-FFF2-40B4-BE49-F238E27FC236}">
                <a16:creationId xmlns:a16="http://schemas.microsoft.com/office/drawing/2014/main" id="{BDDA51B8-5C3B-4187-A39A-A3FC02D8B93E}"/>
              </a:ext>
            </a:extLst>
          </p:cNvPr>
          <p:cNvSpPr txBox="1"/>
          <p:nvPr/>
        </p:nvSpPr>
        <p:spPr>
          <a:xfrm>
            <a:off x="6041856" y="0"/>
            <a:ext cx="2243891"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t>Argument Objects</a:t>
            </a:r>
          </a:p>
        </p:txBody>
      </p:sp>
      <p:sp>
        <p:nvSpPr>
          <p:cNvPr id="50" name="Rectangle 49">
            <a:extLst>
              <a:ext uri="{FF2B5EF4-FFF2-40B4-BE49-F238E27FC236}">
                <a16:creationId xmlns:a16="http://schemas.microsoft.com/office/drawing/2014/main" id="{499CEA97-5280-4AD8-89C7-B7395E130777}"/>
              </a:ext>
            </a:extLst>
          </p:cNvPr>
          <p:cNvSpPr/>
          <p:nvPr/>
        </p:nvSpPr>
        <p:spPr>
          <a:xfrm>
            <a:off x="6096000" y="366997"/>
            <a:ext cx="6096000" cy="461665"/>
          </a:xfrm>
          <a:prstGeom prst="rect">
            <a:avLst/>
          </a:prstGeom>
        </p:spPr>
        <p:txBody>
          <a:bodyPr>
            <a:spAutoFit/>
          </a:bodyPr>
          <a:lstStyle/>
          <a:p>
            <a:pPr algn="r"/>
            <a:r>
              <a:rPr lang="ar-JO" sz="1200" dirty="0">
                <a:solidFill>
                  <a:srgbClr val="252525"/>
                </a:solidFill>
                <a:latin typeface="Roboto"/>
              </a:rPr>
              <a:t>عندما يبدو أن الوظيفة تحتاج إلى أكثر من اثنتين أو ثلاث                 ، فمن المحتمل أن بعض هذه                  يجب أن يتم لفها في فئة خاصة بها.</a:t>
            </a:r>
            <a:endParaRPr lang="en-US" sz="1200" dirty="0"/>
          </a:p>
        </p:txBody>
      </p:sp>
      <p:sp>
        <p:nvSpPr>
          <p:cNvPr id="51" name="Rectangle 50">
            <a:extLst>
              <a:ext uri="{FF2B5EF4-FFF2-40B4-BE49-F238E27FC236}">
                <a16:creationId xmlns:a16="http://schemas.microsoft.com/office/drawing/2014/main" id="{6F5ED6CE-5976-482E-A02D-F8B759BF04C9}"/>
              </a:ext>
            </a:extLst>
          </p:cNvPr>
          <p:cNvSpPr/>
          <p:nvPr/>
        </p:nvSpPr>
        <p:spPr>
          <a:xfrm>
            <a:off x="8617373" y="337123"/>
            <a:ext cx="852798" cy="276999"/>
          </a:xfrm>
          <a:prstGeom prst="rect">
            <a:avLst/>
          </a:prstGeom>
        </p:spPr>
        <p:txBody>
          <a:bodyPr wrap="none">
            <a:spAutoFit/>
          </a:bodyPr>
          <a:lstStyle/>
          <a:p>
            <a:r>
              <a:rPr lang="en-US" sz="1200" dirty="0"/>
              <a:t>arguments</a:t>
            </a:r>
          </a:p>
        </p:txBody>
      </p:sp>
      <p:sp>
        <p:nvSpPr>
          <p:cNvPr id="52" name="Rectangle 51">
            <a:extLst>
              <a:ext uri="{FF2B5EF4-FFF2-40B4-BE49-F238E27FC236}">
                <a16:creationId xmlns:a16="http://schemas.microsoft.com/office/drawing/2014/main" id="{C7A4D2FF-7F81-4201-B39E-DF8EC7A5E7F4}"/>
              </a:ext>
            </a:extLst>
          </p:cNvPr>
          <p:cNvSpPr/>
          <p:nvPr/>
        </p:nvSpPr>
        <p:spPr>
          <a:xfrm>
            <a:off x="6506529" y="345144"/>
            <a:ext cx="852798" cy="276999"/>
          </a:xfrm>
          <a:prstGeom prst="rect">
            <a:avLst/>
          </a:prstGeom>
        </p:spPr>
        <p:txBody>
          <a:bodyPr wrap="none">
            <a:spAutoFit/>
          </a:bodyPr>
          <a:lstStyle/>
          <a:p>
            <a:r>
              <a:rPr lang="en-US" sz="1200" dirty="0"/>
              <a:t>arguments</a:t>
            </a:r>
          </a:p>
        </p:txBody>
      </p:sp>
      <p:sp>
        <p:nvSpPr>
          <p:cNvPr id="53" name="Rectangle 52">
            <a:extLst>
              <a:ext uri="{FF2B5EF4-FFF2-40B4-BE49-F238E27FC236}">
                <a16:creationId xmlns:a16="http://schemas.microsoft.com/office/drawing/2014/main" id="{0B89B571-E4C2-444A-9E49-A409C103997C}"/>
              </a:ext>
            </a:extLst>
          </p:cNvPr>
          <p:cNvSpPr/>
          <p:nvPr/>
        </p:nvSpPr>
        <p:spPr>
          <a:xfrm>
            <a:off x="6038473" y="686466"/>
            <a:ext cx="411704" cy="284391"/>
          </a:xfrm>
          <a:prstGeom prst="rect">
            <a:avLst/>
          </a:prstGeom>
        </p:spPr>
        <p:txBody>
          <a:bodyPr wrap="square">
            <a:spAutoFit/>
          </a:bodyPr>
          <a:lstStyle/>
          <a:p>
            <a:r>
              <a:rPr lang="en-US" sz="1200" dirty="0"/>
              <a:t>ex:</a:t>
            </a:r>
          </a:p>
        </p:txBody>
      </p:sp>
      <p:pic>
        <p:nvPicPr>
          <p:cNvPr id="54" name="Picture 53">
            <a:extLst>
              <a:ext uri="{FF2B5EF4-FFF2-40B4-BE49-F238E27FC236}">
                <a16:creationId xmlns:a16="http://schemas.microsoft.com/office/drawing/2014/main" id="{50FD2CB8-5DEA-453C-B7C9-3834C2962500}"/>
              </a:ext>
            </a:extLst>
          </p:cNvPr>
          <p:cNvPicPr>
            <a:picLocks noChangeAspect="1"/>
          </p:cNvPicPr>
          <p:nvPr/>
        </p:nvPicPr>
        <p:blipFill>
          <a:blip r:embed="rId11"/>
          <a:stretch>
            <a:fillRect/>
          </a:stretch>
        </p:blipFill>
        <p:spPr>
          <a:xfrm>
            <a:off x="6278223" y="911156"/>
            <a:ext cx="3257550" cy="314325"/>
          </a:xfrm>
          <a:prstGeom prst="rect">
            <a:avLst/>
          </a:prstGeom>
        </p:spPr>
      </p:pic>
      <p:sp>
        <p:nvSpPr>
          <p:cNvPr id="55" name="Rectangle 54">
            <a:extLst>
              <a:ext uri="{FF2B5EF4-FFF2-40B4-BE49-F238E27FC236}">
                <a16:creationId xmlns:a16="http://schemas.microsoft.com/office/drawing/2014/main" id="{5E637F62-C195-4D24-A408-1B5E6EEA17F5}"/>
              </a:ext>
            </a:extLst>
          </p:cNvPr>
          <p:cNvSpPr/>
          <p:nvPr/>
        </p:nvSpPr>
        <p:spPr>
          <a:xfrm>
            <a:off x="6140483" y="1231231"/>
            <a:ext cx="6096000" cy="461665"/>
          </a:xfrm>
          <a:prstGeom prst="rect">
            <a:avLst/>
          </a:prstGeom>
        </p:spPr>
        <p:txBody>
          <a:bodyPr>
            <a:spAutoFit/>
          </a:bodyPr>
          <a:lstStyle/>
          <a:p>
            <a:pPr algn="r"/>
            <a:r>
              <a:rPr lang="ar-JO" sz="1200" dirty="0">
                <a:solidFill>
                  <a:srgbClr val="252525"/>
                </a:solidFill>
                <a:latin typeface="Roboto"/>
              </a:rPr>
              <a:t>قد يبدو تقليل عدد الحجج عن طريق إنشاء أشياء منها غشًا ، لكنه ليس كذلك. عندما يتم تمرير مجموعات من المتغيرات معًا ، بطريقة             في المثال أعلاه ، فمن المحتمل أن تكون جزءًا من مفهوم يستحق اسمًا خاصًا به.</a:t>
            </a:r>
          </a:p>
        </p:txBody>
      </p:sp>
      <p:sp>
        <p:nvSpPr>
          <p:cNvPr id="56" name="Rectangle 55">
            <a:extLst>
              <a:ext uri="{FF2B5EF4-FFF2-40B4-BE49-F238E27FC236}">
                <a16:creationId xmlns:a16="http://schemas.microsoft.com/office/drawing/2014/main" id="{C6DB6F04-3447-4B45-9072-5EB9D2ADD0B4}"/>
              </a:ext>
            </a:extLst>
          </p:cNvPr>
          <p:cNvSpPr/>
          <p:nvPr/>
        </p:nvSpPr>
        <p:spPr>
          <a:xfrm>
            <a:off x="11123745" y="1389761"/>
            <a:ext cx="625492" cy="276999"/>
          </a:xfrm>
          <a:prstGeom prst="rect">
            <a:avLst/>
          </a:prstGeom>
        </p:spPr>
        <p:txBody>
          <a:bodyPr wrap="none">
            <a:spAutoFit/>
          </a:bodyPr>
          <a:lstStyle/>
          <a:p>
            <a:r>
              <a:rPr lang="en-US" sz="1200" dirty="0"/>
              <a:t>x and y</a:t>
            </a:r>
          </a:p>
        </p:txBody>
      </p:sp>
      <p:sp>
        <p:nvSpPr>
          <p:cNvPr id="57" name="TextBox 56">
            <a:extLst>
              <a:ext uri="{FF2B5EF4-FFF2-40B4-BE49-F238E27FC236}">
                <a16:creationId xmlns:a16="http://schemas.microsoft.com/office/drawing/2014/main" id="{A49B52F4-C7CC-4F9B-A163-4F1E257399AD}"/>
              </a:ext>
            </a:extLst>
          </p:cNvPr>
          <p:cNvSpPr txBox="1"/>
          <p:nvPr/>
        </p:nvSpPr>
        <p:spPr>
          <a:xfrm>
            <a:off x="6032590" y="1692896"/>
            <a:ext cx="1916274"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t>Argument Lists</a:t>
            </a:r>
          </a:p>
        </p:txBody>
      </p:sp>
      <p:sp>
        <p:nvSpPr>
          <p:cNvPr id="59" name="Rectangle 58">
            <a:extLst>
              <a:ext uri="{FF2B5EF4-FFF2-40B4-BE49-F238E27FC236}">
                <a16:creationId xmlns:a16="http://schemas.microsoft.com/office/drawing/2014/main" id="{D39C0F81-5B88-47A7-9E7D-B5324916C768}"/>
              </a:ext>
            </a:extLst>
          </p:cNvPr>
          <p:cNvSpPr/>
          <p:nvPr/>
        </p:nvSpPr>
        <p:spPr>
          <a:xfrm>
            <a:off x="8971992" y="2215992"/>
            <a:ext cx="3156634" cy="276999"/>
          </a:xfrm>
          <a:prstGeom prst="rect">
            <a:avLst/>
          </a:prstGeom>
        </p:spPr>
        <p:txBody>
          <a:bodyPr wrap="none">
            <a:spAutoFit/>
          </a:bodyPr>
          <a:lstStyle/>
          <a:p>
            <a:pPr algn="r"/>
            <a:r>
              <a:rPr lang="ar-JO" sz="1200" dirty="0">
                <a:solidFill>
                  <a:srgbClr val="252525"/>
                </a:solidFill>
                <a:latin typeface="Roboto"/>
              </a:rPr>
              <a:t>نريد أحيانًا تمرير عدد متغير من                  إلى الوظيفة.</a:t>
            </a:r>
            <a:endParaRPr lang="en-US" sz="1200" dirty="0"/>
          </a:p>
        </p:txBody>
      </p:sp>
      <p:sp>
        <p:nvSpPr>
          <p:cNvPr id="60" name="Rectangle 59">
            <a:extLst>
              <a:ext uri="{FF2B5EF4-FFF2-40B4-BE49-F238E27FC236}">
                <a16:creationId xmlns:a16="http://schemas.microsoft.com/office/drawing/2014/main" id="{709C73CD-ED5F-4ECC-876D-B2DA08669BC2}"/>
              </a:ext>
            </a:extLst>
          </p:cNvPr>
          <p:cNvSpPr/>
          <p:nvPr/>
        </p:nvSpPr>
        <p:spPr>
          <a:xfrm>
            <a:off x="9697511" y="2207502"/>
            <a:ext cx="852798" cy="276999"/>
          </a:xfrm>
          <a:prstGeom prst="rect">
            <a:avLst/>
          </a:prstGeom>
        </p:spPr>
        <p:txBody>
          <a:bodyPr wrap="none">
            <a:spAutoFit/>
          </a:bodyPr>
          <a:lstStyle/>
          <a:p>
            <a:r>
              <a:rPr lang="en-US" sz="1200" dirty="0"/>
              <a:t>arguments</a:t>
            </a:r>
          </a:p>
        </p:txBody>
      </p:sp>
      <p:sp>
        <p:nvSpPr>
          <p:cNvPr id="61" name="Rectangle 60">
            <a:extLst>
              <a:ext uri="{FF2B5EF4-FFF2-40B4-BE49-F238E27FC236}">
                <a16:creationId xmlns:a16="http://schemas.microsoft.com/office/drawing/2014/main" id="{A387E788-DC8D-4B9D-859B-FE4C7B1B3C38}"/>
              </a:ext>
            </a:extLst>
          </p:cNvPr>
          <p:cNvSpPr/>
          <p:nvPr/>
        </p:nvSpPr>
        <p:spPr>
          <a:xfrm>
            <a:off x="6038473" y="2410377"/>
            <a:ext cx="411704" cy="284391"/>
          </a:xfrm>
          <a:prstGeom prst="rect">
            <a:avLst/>
          </a:prstGeom>
        </p:spPr>
        <p:txBody>
          <a:bodyPr wrap="square">
            <a:spAutoFit/>
          </a:bodyPr>
          <a:lstStyle/>
          <a:p>
            <a:r>
              <a:rPr lang="en-US" sz="1200" dirty="0"/>
              <a:t>ex:</a:t>
            </a:r>
          </a:p>
        </p:txBody>
      </p:sp>
      <p:pic>
        <p:nvPicPr>
          <p:cNvPr id="62" name="Picture 61">
            <a:extLst>
              <a:ext uri="{FF2B5EF4-FFF2-40B4-BE49-F238E27FC236}">
                <a16:creationId xmlns:a16="http://schemas.microsoft.com/office/drawing/2014/main" id="{64D8AB8C-CDCA-4774-B425-3FE23532F139}"/>
              </a:ext>
            </a:extLst>
          </p:cNvPr>
          <p:cNvPicPr>
            <a:picLocks noChangeAspect="1"/>
          </p:cNvPicPr>
          <p:nvPr/>
        </p:nvPicPr>
        <p:blipFill>
          <a:blip r:embed="rId12"/>
          <a:stretch>
            <a:fillRect/>
          </a:stretch>
        </p:blipFill>
        <p:spPr>
          <a:xfrm>
            <a:off x="6278223" y="2692763"/>
            <a:ext cx="3228975" cy="190500"/>
          </a:xfrm>
          <a:prstGeom prst="rect">
            <a:avLst/>
          </a:prstGeom>
        </p:spPr>
      </p:pic>
      <p:sp>
        <p:nvSpPr>
          <p:cNvPr id="63" name="Rectangle 62">
            <a:extLst>
              <a:ext uri="{FF2B5EF4-FFF2-40B4-BE49-F238E27FC236}">
                <a16:creationId xmlns:a16="http://schemas.microsoft.com/office/drawing/2014/main" id="{396D2258-3980-4AFA-A9CC-194D1D3C4469}"/>
              </a:ext>
            </a:extLst>
          </p:cNvPr>
          <p:cNvSpPr/>
          <p:nvPr/>
        </p:nvSpPr>
        <p:spPr>
          <a:xfrm>
            <a:off x="6051517" y="3860024"/>
            <a:ext cx="6216780" cy="646331"/>
          </a:xfrm>
          <a:prstGeom prst="rect">
            <a:avLst/>
          </a:prstGeom>
        </p:spPr>
        <p:txBody>
          <a:bodyPr wrap="square">
            <a:spAutoFit/>
          </a:bodyPr>
          <a:lstStyle/>
          <a:p>
            <a:pPr algn="r"/>
            <a:r>
              <a:rPr lang="ar-JO" sz="1200" dirty="0">
                <a:solidFill>
                  <a:srgbClr val="252525"/>
                </a:solidFill>
                <a:latin typeface="Roboto"/>
              </a:rPr>
              <a:t>إذا تم التعامل مع جميع                  المتغيرة بشكل متماثل ، كما هو الحال في المثال أعلاه ، فإنها تكافئ                    من النوع        من خلال هذا المنطق،                     فإن ثنائي. في الواقع ،                                               كما هو موضح أدناه ثنائي بشكل واضح.</a:t>
            </a:r>
            <a:endParaRPr lang="en-US" sz="1200" dirty="0"/>
          </a:p>
        </p:txBody>
      </p:sp>
      <p:sp>
        <p:nvSpPr>
          <p:cNvPr id="64" name="Rectangle 63">
            <a:extLst>
              <a:ext uri="{FF2B5EF4-FFF2-40B4-BE49-F238E27FC236}">
                <a16:creationId xmlns:a16="http://schemas.microsoft.com/office/drawing/2014/main" id="{3D28CDCD-DED4-4E8D-93CB-433C5215C06D}"/>
              </a:ext>
            </a:extLst>
          </p:cNvPr>
          <p:cNvSpPr/>
          <p:nvPr/>
        </p:nvSpPr>
        <p:spPr>
          <a:xfrm>
            <a:off x="10285375" y="3851534"/>
            <a:ext cx="852798" cy="276999"/>
          </a:xfrm>
          <a:prstGeom prst="rect">
            <a:avLst/>
          </a:prstGeom>
        </p:spPr>
        <p:txBody>
          <a:bodyPr wrap="none">
            <a:spAutoFit/>
          </a:bodyPr>
          <a:lstStyle/>
          <a:p>
            <a:r>
              <a:rPr lang="en-US" sz="1200" dirty="0"/>
              <a:t>arguments</a:t>
            </a:r>
          </a:p>
        </p:txBody>
      </p:sp>
      <p:sp>
        <p:nvSpPr>
          <p:cNvPr id="65" name="Rectangle 64">
            <a:extLst>
              <a:ext uri="{FF2B5EF4-FFF2-40B4-BE49-F238E27FC236}">
                <a16:creationId xmlns:a16="http://schemas.microsoft.com/office/drawing/2014/main" id="{401BE2AF-8A3B-4842-83D9-E93B408D0914}"/>
              </a:ext>
            </a:extLst>
          </p:cNvPr>
          <p:cNvSpPr/>
          <p:nvPr/>
        </p:nvSpPr>
        <p:spPr>
          <a:xfrm>
            <a:off x="5966488" y="3859290"/>
            <a:ext cx="1204176" cy="261610"/>
          </a:xfrm>
          <a:prstGeom prst="rect">
            <a:avLst/>
          </a:prstGeom>
        </p:spPr>
        <p:txBody>
          <a:bodyPr wrap="none">
            <a:spAutoFit/>
          </a:bodyPr>
          <a:lstStyle/>
          <a:p>
            <a:r>
              <a:rPr lang="en-US" sz="1100" dirty="0"/>
              <a:t>a single argument</a:t>
            </a:r>
          </a:p>
        </p:txBody>
      </p:sp>
      <p:sp>
        <p:nvSpPr>
          <p:cNvPr id="67" name="Rectangle 66">
            <a:extLst>
              <a:ext uri="{FF2B5EF4-FFF2-40B4-BE49-F238E27FC236}">
                <a16:creationId xmlns:a16="http://schemas.microsoft.com/office/drawing/2014/main" id="{7584ABF9-C7CC-43AA-85B3-7A6E750A3A81}"/>
              </a:ext>
            </a:extLst>
          </p:cNvPr>
          <p:cNvSpPr/>
          <p:nvPr/>
        </p:nvSpPr>
        <p:spPr>
          <a:xfrm>
            <a:off x="11362293" y="4036025"/>
            <a:ext cx="394532" cy="276999"/>
          </a:xfrm>
          <a:prstGeom prst="rect">
            <a:avLst/>
          </a:prstGeom>
        </p:spPr>
        <p:txBody>
          <a:bodyPr wrap="none">
            <a:spAutoFit/>
          </a:bodyPr>
          <a:lstStyle/>
          <a:p>
            <a:r>
              <a:rPr lang="en-US" sz="1200" dirty="0"/>
              <a:t>List</a:t>
            </a:r>
          </a:p>
        </p:txBody>
      </p:sp>
      <p:sp>
        <p:nvSpPr>
          <p:cNvPr id="68" name="Rectangle 67">
            <a:extLst>
              <a:ext uri="{FF2B5EF4-FFF2-40B4-BE49-F238E27FC236}">
                <a16:creationId xmlns:a16="http://schemas.microsoft.com/office/drawing/2014/main" id="{DD25F21E-98F7-457E-8137-97E1569ECAA3}"/>
              </a:ext>
            </a:extLst>
          </p:cNvPr>
          <p:cNvSpPr/>
          <p:nvPr/>
        </p:nvSpPr>
        <p:spPr>
          <a:xfrm>
            <a:off x="9394443" y="4031418"/>
            <a:ext cx="1007392" cy="276999"/>
          </a:xfrm>
          <a:prstGeom prst="rect">
            <a:avLst/>
          </a:prstGeom>
        </p:spPr>
        <p:txBody>
          <a:bodyPr wrap="none">
            <a:spAutoFit/>
          </a:bodyPr>
          <a:lstStyle/>
          <a:p>
            <a:r>
              <a:rPr lang="en-US" sz="1200" dirty="0"/>
              <a:t>String.format</a:t>
            </a:r>
          </a:p>
        </p:txBody>
      </p:sp>
      <p:sp>
        <p:nvSpPr>
          <p:cNvPr id="69" name="Rectangle 68">
            <a:extLst>
              <a:ext uri="{FF2B5EF4-FFF2-40B4-BE49-F238E27FC236}">
                <a16:creationId xmlns:a16="http://schemas.microsoft.com/office/drawing/2014/main" id="{CEBE8BF5-CD52-46DE-9BC4-632BAE1E0C4E}"/>
              </a:ext>
            </a:extLst>
          </p:cNvPr>
          <p:cNvSpPr/>
          <p:nvPr/>
        </p:nvSpPr>
        <p:spPr>
          <a:xfrm>
            <a:off x="6331009" y="4023722"/>
            <a:ext cx="2152192" cy="276999"/>
          </a:xfrm>
          <a:prstGeom prst="rect">
            <a:avLst/>
          </a:prstGeom>
        </p:spPr>
        <p:txBody>
          <a:bodyPr wrap="none">
            <a:spAutoFit/>
          </a:bodyPr>
          <a:lstStyle/>
          <a:p>
            <a:r>
              <a:rPr lang="en-US" sz="1200" dirty="0"/>
              <a:t>the declaration of String.format</a:t>
            </a:r>
          </a:p>
        </p:txBody>
      </p:sp>
      <p:sp>
        <p:nvSpPr>
          <p:cNvPr id="70" name="Rectangle 69">
            <a:extLst>
              <a:ext uri="{FF2B5EF4-FFF2-40B4-BE49-F238E27FC236}">
                <a16:creationId xmlns:a16="http://schemas.microsoft.com/office/drawing/2014/main" id="{292FC6B9-8D27-4E7C-BB2C-F88213F45221}"/>
              </a:ext>
            </a:extLst>
          </p:cNvPr>
          <p:cNvSpPr/>
          <p:nvPr/>
        </p:nvSpPr>
        <p:spPr>
          <a:xfrm>
            <a:off x="6032589" y="4400138"/>
            <a:ext cx="411704" cy="284391"/>
          </a:xfrm>
          <a:prstGeom prst="rect">
            <a:avLst/>
          </a:prstGeom>
        </p:spPr>
        <p:txBody>
          <a:bodyPr wrap="square">
            <a:spAutoFit/>
          </a:bodyPr>
          <a:lstStyle/>
          <a:p>
            <a:r>
              <a:rPr lang="en-US" sz="1200" dirty="0"/>
              <a:t>ex:</a:t>
            </a:r>
          </a:p>
        </p:txBody>
      </p:sp>
      <p:pic>
        <p:nvPicPr>
          <p:cNvPr id="71" name="Picture 70">
            <a:extLst>
              <a:ext uri="{FF2B5EF4-FFF2-40B4-BE49-F238E27FC236}">
                <a16:creationId xmlns:a16="http://schemas.microsoft.com/office/drawing/2014/main" id="{3D698327-5F53-4550-99AE-4B7A76F4FBD7}"/>
              </a:ext>
            </a:extLst>
          </p:cNvPr>
          <p:cNvPicPr>
            <a:picLocks noChangeAspect="1"/>
          </p:cNvPicPr>
          <p:nvPr/>
        </p:nvPicPr>
        <p:blipFill>
          <a:blip r:embed="rId13"/>
          <a:stretch>
            <a:fillRect/>
          </a:stretch>
        </p:blipFill>
        <p:spPr>
          <a:xfrm>
            <a:off x="6278223" y="4670053"/>
            <a:ext cx="3162300" cy="209550"/>
          </a:xfrm>
          <a:prstGeom prst="rect">
            <a:avLst/>
          </a:prstGeom>
        </p:spPr>
      </p:pic>
      <p:sp>
        <p:nvSpPr>
          <p:cNvPr id="72" name="Rectangle 71">
            <a:extLst>
              <a:ext uri="{FF2B5EF4-FFF2-40B4-BE49-F238E27FC236}">
                <a16:creationId xmlns:a16="http://schemas.microsoft.com/office/drawing/2014/main" id="{7E1E7299-16C4-47AA-A9D3-F320F1BCB83F}"/>
              </a:ext>
            </a:extLst>
          </p:cNvPr>
          <p:cNvSpPr/>
          <p:nvPr/>
        </p:nvSpPr>
        <p:spPr>
          <a:xfrm>
            <a:off x="3553535" y="5101740"/>
            <a:ext cx="1126912" cy="276999"/>
          </a:xfrm>
          <a:prstGeom prst="rect">
            <a:avLst/>
          </a:prstGeom>
        </p:spPr>
        <p:txBody>
          <a:bodyPr wrap="none">
            <a:spAutoFit/>
          </a:bodyPr>
          <a:lstStyle/>
          <a:p>
            <a:r>
              <a:rPr lang="en-US" sz="1200" dirty="0"/>
              <a:t>one arguments</a:t>
            </a:r>
          </a:p>
        </p:txBody>
      </p:sp>
      <p:pic>
        <p:nvPicPr>
          <p:cNvPr id="73" name="Picture 72">
            <a:extLst>
              <a:ext uri="{FF2B5EF4-FFF2-40B4-BE49-F238E27FC236}">
                <a16:creationId xmlns:a16="http://schemas.microsoft.com/office/drawing/2014/main" id="{F7131D1C-79BE-44B1-9C77-40F5F33307A3}"/>
              </a:ext>
            </a:extLst>
          </p:cNvPr>
          <p:cNvPicPr>
            <a:picLocks noChangeAspect="1"/>
          </p:cNvPicPr>
          <p:nvPr/>
        </p:nvPicPr>
        <p:blipFill>
          <a:blip r:embed="rId14"/>
          <a:stretch>
            <a:fillRect/>
          </a:stretch>
        </p:blipFill>
        <p:spPr>
          <a:xfrm>
            <a:off x="6278972" y="5305053"/>
            <a:ext cx="3171825" cy="457200"/>
          </a:xfrm>
          <a:prstGeom prst="rect">
            <a:avLst/>
          </a:prstGeom>
        </p:spPr>
      </p:pic>
      <p:sp>
        <p:nvSpPr>
          <p:cNvPr id="74" name="Rectangle 73">
            <a:extLst>
              <a:ext uri="{FF2B5EF4-FFF2-40B4-BE49-F238E27FC236}">
                <a16:creationId xmlns:a16="http://schemas.microsoft.com/office/drawing/2014/main" id="{A378BEC8-D0C3-4B5E-9E2C-C4ADA0FDAA3B}"/>
              </a:ext>
            </a:extLst>
          </p:cNvPr>
          <p:cNvSpPr/>
          <p:nvPr/>
        </p:nvSpPr>
        <p:spPr>
          <a:xfrm>
            <a:off x="6050428" y="5020662"/>
            <a:ext cx="411704" cy="284391"/>
          </a:xfrm>
          <a:prstGeom prst="rect">
            <a:avLst/>
          </a:prstGeom>
        </p:spPr>
        <p:txBody>
          <a:bodyPr wrap="square">
            <a:spAutoFit/>
          </a:bodyPr>
          <a:lstStyle/>
          <a:p>
            <a:r>
              <a:rPr lang="en-US" sz="1200" dirty="0"/>
              <a:t>ex:</a:t>
            </a:r>
          </a:p>
        </p:txBody>
      </p:sp>
      <p:sp>
        <p:nvSpPr>
          <p:cNvPr id="75" name="Rectangle 74">
            <a:extLst>
              <a:ext uri="{FF2B5EF4-FFF2-40B4-BE49-F238E27FC236}">
                <a16:creationId xmlns:a16="http://schemas.microsoft.com/office/drawing/2014/main" id="{4E67141B-C207-408B-A1CD-BA410FDD9895}"/>
              </a:ext>
            </a:extLst>
          </p:cNvPr>
          <p:cNvSpPr/>
          <p:nvPr/>
        </p:nvSpPr>
        <p:spPr>
          <a:xfrm>
            <a:off x="9914310" y="5285422"/>
            <a:ext cx="2277690" cy="461665"/>
          </a:xfrm>
          <a:prstGeom prst="rect">
            <a:avLst/>
          </a:prstGeom>
        </p:spPr>
        <p:txBody>
          <a:bodyPr wrap="square">
            <a:spAutoFit/>
          </a:bodyPr>
          <a:lstStyle/>
          <a:p>
            <a:pPr algn="r"/>
            <a:r>
              <a:rPr lang="ar-JO" sz="1200" dirty="0">
                <a:solidFill>
                  <a:srgbClr val="252525"/>
                </a:solidFill>
                <a:latin typeface="Roboto"/>
              </a:rPr>
              <a:t>ممكن ان ياتي ال                              ب                  واحد او ثنان او ثلاث</a:t>
            </a:r>
            <a:endParaRPr lang="en-US" sz="1200" dirty="0"/>
          </a:p>
        </p:txBody>
      </p:sp>
      <p:sp>
        <p:nvSpPr>
          <p:cNvPr id="76" name="Rectangle 75">
            <a:extLst>
              <a:ext uri="{FF2B5EF4-FFF2-40B4-BE49-F238E27FC236}">
                <a16:creationId xmlns:a16="http://schemas.microsoft.com/office/drawing/2014/main" id="{28D477F0-C919-4309-8737-0A555524A4A1}"/>
              </a:ext>
            </a:extLst>
          </p:cNvPr>
          <p:cNvSpPr/>
          <p:nvPr/>
        </p:nvSpPr>
        <p:spPr>
          <a:xfrm>
            <a:off x="9958641" y="5275192"/>
            <a:ext cx="1392098" cy="276999"/>
          </a:xfrm>
          <a:prstGeom prst="rect">
            <a:avLst/>
          </a:prstGeom>
        </p:spPr>
        <p:txBody>
          <a:bodyPr wrap="square">
            <a:spAutoFit/>
          </a:bodyPr>
          <a:lstStyle/>
          <a:p>
            <a:r>
              <a:rPr lang="en-US" sz="1200" dirty="0"/>
              <a:t>variable arguments</a:t>
            </a:r>
          </a:p>
        </p:txBody>
      </p:sp>
      <p:sp>
        <p:nvSpPr>
          <p:cNvPr id="77" name="Rectangle 76">
            <a:extLst>
              <a:ext uri="{FF2B5EF4-FFF2-40B4-BE49-F238E27FC236}">
                <a16:creationId xmlns:a16="http://schemas.microsoft.com/office/drawing/2014/main" id="{E9FE83D1-6CD3-4F59-A407-1622C0878EA8}"/>
              </a:ext>
            </a:extLst>
          </p:cNvPr>
          <p:cNvSpPr/>
          <p:nvPr/>
        </p:nvSpPr>
        <p:spPr>
          <a:xfrm>
            <a:off x="11206631" y="5458817"/>
            <a:ext cx="863171" cy="276999"/>
          </a:xfrm>
          <a:prstGeom prst="rect">
            <a:avLst/>
          </a:prstGeom>
        </p:spPr>
        <p:txBody>
          <a:bodyPr wrap="square">
            <a:spAutoFit/>
          </a:bodyPr>
          <a:lstStyle/>
          <a:p>
            <a:r>
              <a:rPr lang="en-US" sz="1200" dirty="0"/>
              <a:t>arguments</a:t>
            </a:r>
          </a:p>
        </p:txBody>
      </p:sp>
    </p:spTree>
    <p:extLst>
      <p:ext uri="{BB962C8B-B14F-4D97-AF65-F5344CB8AC3E}">
        <p14:creationId xmlns:p14="http://schemas.microsoft.com/office/powerpoint/2010/main" val="319562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F11841-CF1B-4FE7-98BC-7EACF0E72E0F}"/>
              </a:ext>
            </a:extLst>
          </p:cNvPr>
          <p:cNvSpPr txBox="1"/>
          <p:nvPr/>
        </p:nvSpPr>
        <p:spPr>
          <a:xfrm>
            <a:off x="-1" y="0"/>
            <a:ext cx="2430379"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t>Verbs and Keywords</a:t>
            </a:r>
          </a:p>
        </p:txBody>
      </p:sp>
      <p:sp>
        <p:nvSpPr>
          <p:cNvPr id="5" name="Rectangle 4">
            <a:extLst>
              <a:ext uri="{FF2B5EF4-FFF2-40B4-BE49-F238E27FC236}">
                <a16:creationId xmlns:a16="http://schemas.microsoft.com/office/drawing/2014/main" id="{118D6D18-304E-46A1-BFFC-692A2DB11E2C}"/>
              </a:ext>
            </a:extLst>
          </p:cNvPr>
          <p:cNvSpPr/>
          <p:nvPr/>
        </p:nvSpPr>
        <p:spPr>
          <a:xfrm>
            <a:off x="-58777" y="369332"/>
            <a:ext cx="6096000" cy="461665"/>
          </a:xfrm>
          <a:prstGeom prst="rect">
            <a:avLst/>
          </a:prstGeom>
        </p:spPr>
        <p:txBody>
          <a:bodyPr>
            <a:spAutoFit/>
          </a:bodyPr>
          <a:lstStyle/>
          <a:p>
            <a:pPr algn="r"/>
            <a:r>
              <a:rPr lang="ar-JO" sz="1200" dirty="0">
                <a:solidFill>
                  <a:srgbClr val="252525"/>
                </a:solidFill>
                <a:latin typeface="Roboto"/>
              </a:rPr>
              <a:t>يمكن أن يقطع اختيار الأسماء الجيدة لوظيفة ما شوطًا طويلاً نحو شرح الغرض من الوظيفة وترتيب                 والغرض منها ,</a:t>
            </a:r>
            <a:r>
              <a:rPr lang="ar-JO" sz="1200" dirty="0"/>
              <a:t>في حالة                      ، يجب أن تكون الوظيفة و                لطيفة جدًا                 </a:t>
            </a:r>
            <a:endParaRPr lang="ar-JO" sz="1200" dirty="0">
              <a:solidFill>
                <a:srgbClr val="252525"/>
              </a:solidFill>
              <a:latin typeface="Roboto"/>
            </a:endParaRPr>
          </a:p>
        </p:txBody>
      </p:sp>
      <p:cxnSp>
        <p:nvCxnSpPr>
          <p:cNvPr id="6" name="Straight Connector 5">
            <a:extLst>
              <a:ext uri="{FF2B5EF4-FFF2-40B4-BE49-F238E27FC236}">
                <a16:creationId xmlns:a16="http://schemas.microsoft.com/office/drawing/2014/main" id="{A45660E3-3CFB-49CE-9D4E-C38FBD679975}"/>
              </a:ext>
            </a:extLst>
          </p:cNvPr>
          <p:cNvCxnSpPr>
            <a:cxnSpLocks/>
          </p:cNvCxnSpPr>
          <p:nvPr/>
        </p:nvCxnSpPr>
        <p:spPr>
          <a:xfrm>
            <a:off x="6037223"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1968F46-1CE6-4F44-8967-80AE4C64762F}"/>
              </a:ext>
            </a:extLst>
          </p:cNvPr>
          <p:cNvSpPr/>
          <p:nvPr/>
        </p:nvSpPr>
        <p:spPr>
          <a:xfrm>
            <a:off x="406504" y="345269"/>
            <a:ext cx="852798" cy="276999"/>
          </a:xfrm>
          <a:prstGeom prst="rect">
            <a:avLst/>
          </a:prstGeom>
        </p:spPr>
        <p:txBody>
          <a:bodyPr wrap="none">
            <a:spAutoFit/>
          </a:bodyPr>
          <a:lstStyle/>
          <a:p>
            <a:r>
              <a:rPr lang="en-US" sz="1200" dirty="0"/>
              <a:t>arguments</a:t>
            </a:r>
          </a:p>
        </p:txBody>
      </p:sp>
      <p:sp>
        <p:nvSpPr>
          <p:cNvPr id="8" name="Rectangle 7">
            <a:extLst>
              <a:ext uri="{FF2B5EF4-FFF2-40B4-BE49-F238E27FC236}">
                <a16:creationId xmlns:a16="http://schemas.microsoft.com/office/drawing/2014/main" id="{346AC678-B943-4312-9174-B9F4F0F62F12}"/>
              </a:ext>
            </a:extLst>
          </p:cNvPr>
          <p:cNvSpPr/>
          <p:nvPr/>
        </p:nvSpPr>
        <p:spPr>
          <a:xfrm>
            <a:off x="4276600" y="529934"/>
            <a:ext cx="1065997" cy="276999"/>
          </a:xfrm>
          <a:prstGeom prst="rect">
            <a:avLst/>
          </a:prstGeom>
        </p:spPr>
        <p:txBody>
          <a:bodyPr wrap="none">
            <a:spAutoFit/>
          </a:bodyPr>
          <a:lstStyle/>
          <a:p>
            <a:r>
              <a:rPr lang="en-US" sz="1200" dirty="0"/>
              <a:t>one argument</a:t>
            </a:r>
          </a:p>
        </p:txBody>
      </p:sp>
      <p:sp>
        <p:nvSpPr>
          <p:cNvPr id="9" name="Rectangle 8">
            <a:extLst>
              <a:ext uri="{FF2B5EF4-FFF2-40B4-BE49-F238E27FC236}">
                <a16:creationId xmlns:a16="http://schemas.microsoft.com/office/drawing/2014/main" id="{1B7626D5-E96D-491C-966A-9563E968C1EB}"/>
              </a:ext>
            </a:extLst>
          </p:cNvPr>
          <p:cNvSpPr/>
          <p:nvPr/>
        </p:nvSpPr>
        <p:spPr>
          <a:xfrm>
            <a:off x="2372009" y="543329"/>
            <a:ext cx="791883" cy="276999"/>
          </a:xfrm>
          <a:prstGeom prst="rect">
            <a:avLst/>
          </a:prstGeom>
        </p:spPr>
        <p:txBody>
          <a:bodyPr wrap="none">
            <a:spAutoFit/>
          </a:bodyPr>
          <a:lstStyle/>
          <a:p>
            <a:r>
              <a:rPr lang="en-US" sz="1200" dirty="0"/>
              <a:t>argument</a:t>
            </a:r>
          </a:p>
        </p:txBody>
      </p:sp>
      <p:pic>
        <p:nvPicPr>
          <p:cNvPr id="10" name="Picture 9">
            <a:extLst>
              <a:ext uri="{FF2B5EF4-FFF2-40B4-BE49-F238E27FC236}">
                <a16:creationId xmlns:a16="http://schemas.microsoft.com/office/drawing/2014/main" id="{32177AEA-25E2-490A-94D8-695E50F4565E}"/>
              </a:ext>
            </a:extLst>
          </p:cNvPr>
          <p:cNvPicPr>
            <a:picLocks noChangeAspect="1"/>
          </p:cNvPicPr>
          <p:nvPr/>
        </p:nvPicPr>
        <p:blipFill>
          <a:blip r:embed="rId2"/>
          <a:stretch>
            <a:fillRect/>
          </a:stretch>
        </p:blipFill>
        <p:spPr>
          <a:xfrm>
            <a:off x="1292290" y="563658"/>
            <a:ext cx="628650" cy="209550"/>
          </a:xfrm>
          <a:prstGeom prst="rect">
            <a:avLst/>
          </a:prstGeom>
        </p:spPr>
      </p:pic>
      <p:pic>
        <p:nvPicPr>
          <p:cNvPr id="11" name="Picture 10">
            <a:extLst>
              <a:ext uri="{FF2B5EF4-FFF2-40B4-BE49-F238E27FC236}">
                <a16:creationId xmlns:a16="http://schemas.microsoft.com/office/drawing/2014/main" id="{694A3366-1AAC-4EC3-B1C1-777D3B2D8326}"/>
              </a:ext>
            </a:extLst>
          </p:cNvPr>
          <p:cNvPicPr>
            <a:picLocks noChangeAspect="1"/>
          </p:cNvPicPr>
          <p:nvPr/>
        </p:nvPicPr>
        <p:blipFill>
          <a:blip r:embed="rId3"/>
          <a:stretch>
            <a:fillRect/>
          </a:stretch>
        </p:blipFill>
        <p:spPr>
          <a:xfrm>
            <a:off x="296698" y="1106031"/>
            <a:ext cx="723900" cy="180975"/>
          </a:xfrm>
          <a:prstGeom prst="rect">
            <a:avLst/>
          </a:prstGeom>
        </p:spPr>
      </p:pic>
      <p:sp>
        <p:nvSpPr>
          <p:cNvPr id="12" name="Rectangle 11">
            <a:extLst>
              <a:ext uri="{FF2B5EF4-FFF2-40B4-BE49-F238E27FC236}">
                <a16:creationId xmlns:a16="http://schemas.microsoft.com/office/drawing/2014/main" id="{C23F7A37-1648-476F-B82A-B62EA282A33B}"/>
              </a:ext>
            </a:extLst>
          </p:cNvPr>
          <p:cNvSpPr/>
          <p:nvPr/>
        </p:nvSpPr>
        <p:spPr>
          <a:xfrm>
            <a:off x="0" y="825341"/>
            <a:ext cx="411704" cy="284391"/>
          </a:xfrm>
          <a:prstGeom prst="rect">
            <a:avLst/>
          </a:prstGeom>
        </p:spPr>
        <p:txBody>
          <a:bodyPr wrap="square">
            <a:spAutoFit/>
          </a:bodyPr>
          <a:lstStyle/>
          <a:p>
            <a:r>
              <a:rPr lang="en-US" sz="1200" dirty="0"/>
              <a:t>ex:</a:t>
            </a:r>
          </a:p>
        </p:txBody>
      </p:sp>
      <p:sp>
        <p:nvSpPr>
          <p:cNvPr id="13" name="Rectangle 12">
            <a:extLst>
              <a:ext uri="{FF2B5EF4-FFF2-40B4-BE49-F238E27FC236}">
                <a16:creationId xmlns:a16="http://schemas.microsoft.com/office/drawing/2014/main" id="{A85271B8-1B8E-4B8A-83A1-72E46523612D}"/>
              </a:ext>
            </a:extLst>
          </p:cNvPr>
          <p:cNvSpPr/>
          <p:nvPr/>
        </p:nvSpPr>
        <p:spPr>
          <a:xfrm>
            <a:off x="1124296" y="1074060"/>
            <a:ext cx="229407"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pic>
        <p:nvPicPr>
          <p:cNvPr id="14" name="Picture 13">
            <a:extLst>
              <a:ext uri="{FF2B5EF4-FFF2-40B4-BE49-F238E27FC236}">
                <a16:creationId xmlns:a16="http://schemas.microsoft.com/office/drawing/2014/main" id="{6D73D177-C25D-4296-A6D6-B5F9E6E4BF51}"/>
              </a:ext>
            </a:extLst>
          </p:cNvPr>
          <p:cNvPicPr>
            <a:picLocks noChangeAspect="1"/>
          </p:cNvPicPr>
          <p:nvPr/>
        </p:nvPicPr>
        <p:blipFill>
          <a:blip r:embed="rId4"/>
          <a:stretch>
            <a:fillRect/>
          </a:stretch>
        </p:blipFill>
        <p:spPr>
          <a:xfrm>
            <a:off x="1533979" y="1104526"/>
            <a:ext cx="1028700" cy="200025"/>
          </a:xfrm>
          <a:prstGeom prst="rect">
            <a:avLst/>
          </a:prstGeom>
        </p:spPr>
      </p:pic>
      <p:sp>
        <p:nvSpPr>
          <p:cNvPr id="15" name="TextBox 14">
            <a:extLst>
              <a:ext uri="{FF2B5EF4-FFF2-40B4-BE49-F238E27FC236}">
                <a16:creationId xmlns:a16="http://schemas.microsoft.com/office/drawing/2014/main" id="{11D7B12B-215A-4074-9BC2-94D4B9B12D55}"/>
              </a:ext>
            </a:extLst>
          </p:cNvPr>
          <p:cNvSpPr txBox="1"/>
          <p:nvPr/>
        </p:nvSpPr>
        <p:spPr>
          <a:xfrm>
            <a:off x="-58777" y="1301081"/>
            <a:ext cx="6148136" cy="276999"/>
          </a:xfrm>
          <a:prstGeom prst="rect">
            <a:avLst/>
          </a:prstGeom>
          <a:noFill/>
        </p:spPr>
        <p:txBody>
          <a:bodyPr wrap="square">
            <a:spAutoFit/>
          </a:bodyPr>
          <a:lstStyle/>
          <a:p>
            <a:pPr algn="r"/>
            <a:r>
              <a:rPr lang="ar-JO" sz="1200" b="0" i="0" dirty="0">
                <a:solidFill>
                  <a:srgbClr val="252525"/>
                </a:solidFill>
                <a:effectLst/>
                <a:latin typeface="Roboto" panose="02000000000000000000" pitchFamily="2" charset="0"/>
              </a:rPr>
              <a:t>نعني ب                ،ان نقوم باضافة  أسماء                  في اسم الوظيفة.</a:t>
            </a:r>
            <a:endParaRPr lang="en-US" sz="1200" dirty="0"/>
          </a:p>
        </p:txBody>
      </p:sp>
      <p:sp>
        <p:nvSpPr>
          <p:cNvPr id="16" name="TextBox 15">
            <a:extLst>
              <a:ext uri="{FF2B5EF4-FFF2-40B4-BE49-F238E27FC236}">
                <a16:creationId xmlns:a16="http://schemas.microsoft.com/office/drawing/2014/main" id="{387C3A78-B0FF-4463-BACD-A0D7F5899F08}"/>
              </a:ext>
            </a:extLst>
          </p:cNvPr>
          <p:cNvSpPr txBox="1"/>
          <p:nvPr/>
        </p:nvSpPr>
        <p:spPr>
          <a:xfrm>
            <a:off x="4903247" y="1296698"/>
            <a:ext cx="808120" cy="276999"/>
          </a:xfrm>
          <a:prstGeom prst="rect">
            <a:avLst/>
          </a:prstGeom>
          <a:noFill/>
        </p:spPr>
        <p:txBody>
          <a:bodyPr wrap="square">
            <a:spAutoFit/>
          </a:bodyPr>
          <a:lstStyle/>
          <a:p>
            <a:r>
              <a:rPr lang="en-US" sz="1200" dirty="0"/>
              <a:t>Keywords</a:t>
            </a:r>
          </a:p>
        </p:txBody>
      </p:sp>
      <p:sp>
        <p:nvSpPr>
          <p:cNvPr id="17" name="Rectangle 16">
            <a:extLst>
              <a:ext uri="{FF2B5EF4-FFF2-40B4-BE49-F238E27FC236}">
                <a16:creationId xmlns:a16="http://schemas.microsoft.com/office/drawing/2014/main" id="{DD405D71-E217-446D-A61F-6008BB2CF045}"/>
              </a:ext>
            </a:extLst>
          </p:cNvPr>
          <p:cNvSpPr/>
          <p:nvPr/>
        </p:nvSpPr>
        <p:spPr>
          <a:xfrm>
            <a:off x="2989223" y="1287006"/>
            <a:ext cx="852798" cy="276999"/>
          </a:xfrm>
          <a:prstGeom prst="rect">
            <a:avLst/>
          </a:prstGeom>
        </p:spPr>
        <p:txBody>
          <a:bodyPr wrap="none">
            <a:spAutoFit/>
          </a:bodyPr>
          <a:lstStyle/>
          <a:p>
            <a:r>
              <a:rPr lang="en-US" sz="1200" dirty="0"/>
              <a:t>arguments</a:t>
            </a:r>
          </a:p>
        </p:txBody>
      </p:sp>
      <p:sp>
        <p:nvSpPr>
          <p:cNvPr id="18" name="Rectangle 17">
            <a:extLst>
              <a:ext uri="{FF2B5EF4-FFF2-40B4-BE49-F238E27FC236}">
                <a16:creationId xmlns:a16="http://schemas.microsoft.com/office/drawing/2014/main" id="{62A81114-8DB2-4CB4-99B3-71DA5788E245}"/>
              </a:ext>
            </a:extLst>
          </p:cNvPr>
          <p:cNvSpPr/>
          <p:nvPr/>
        </p:nvSpPr>
        <p:spPr>
          <a:xfrm>
            <a:off x="11104" y="1469688"/>
            <a:ext cx="411704" cy="284391"/>
          </a:xfrm>
          <a:prstGeom prst="rect">
            <a:avLst/>
          </a:prstGeom>
        </p:spPr>
        <p:txBody>
          <a:bodyPr wrap="square">
            <a:spAutoFit/>
          </a:bodyPr>
          <a:lstStyle/>
          <a:p>
            <a:r>
              <a:rPr lang="en-US" sz="1200" dirty="0"/>
              <a:t>ex:</a:t>
            </a:r>
          </a:p>
        </p:txBody>
      </p:sp>
      <p:pic>
        <p:nvPicPr>
          <p:cNvPr id="22" name="Picture 21">
            <a:extLst>
              <a:ext uri="{FF2B5EF4-FFF2-40B4-BE49-F238E27FC236}">
                <a16:creationId xmlns:a16="http://schemas.microsoft.com/office/drawing/2014/main" id="{49746C6A-1E77-4D3E-A7C0-0AB8BACC6EF2}"/>
              </a:ext>
            </a:extLst>
          </p:cNvPr>
          <p:cNvPicPr>
            <a:picLocks noChangeAspect="1"/>
          </p:cNvPicPr>
          <p:nvPr/>
        </p:nvPicPr>
        <p:blipFill>
          <a:blip r:embed="rId5"/>
          <a:stretch>
            <a:fillRect/>
          </a:stretch>
        </p:blipFill>
        <p:spPr>
          <a:xfrm>
            <a:off x="138411" y="1737223"/>
            <a:ext cx="2286000" cy="209550"/>
          </a:xfrm>
          <a:prstGeom prst="rect">
            <a:avLst/>
          </a:prstGeom>
        </p:spPr>
      </p:pic>
      <p:sp>
        <p:nvSpPr>
          <p:cNvPr id="23" name="Rectangle 22">
            <a:extLst>
              <a:ext uri="{FF2B5EF4-FFF2-40B4-BE49-F238E27FC236}">
                <a16:creationId xmlns:a16="http://schemas.microsoft.com/office/drawing/2014/main" id="{ED77BBE4-03C3-49FC-A984-46F590B15B1C}"/>
              </a:ext>
            </a:extLst>
          </p:cNvPr>
          <p:cNvSpPr/>
          <p:nvPr/>
        </p:nvSpPr>
        <p:spPr>
          <a:xfrm>
            <a:off x="2424411" y="1708372"/>
            <a:ext cx="229407"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pic>
        <p:nvPicPr>
          <p:cNvPr id="25" name="Picture 24">
            <a:extLst>
              <a:ext uri="{FF2B5EF4-FFF2-40B4-BE49-F238E27FC236}">
                <a16:creationId xmlns:a16="http://schemas.microsoft.com/office/drawing/2014/main" id="{1258E2CF-CF31-47B9-A3E5-7FC91EE9BD16}"/>
              </a:ext>
            </a:extLst>
          </p:cNvPr>
          <p:cNvPicPr>
            <a:picLocks noChangeAspect="1"/>
          </p:cNvPicPr>
          <p:nvPr/>
        </p:nvPicPr>
        <p:blipFill>
          <a:blip r:embed="rId6"/>
          <a:stretch>
            <a:fillRect/>
          </a:stretch>
        </p:blipFill>
        <p:spPr>
          <a:xfrm>
            <a:off x="2653818" y="1737335"/>
            <a:ext cx="3324225" cy="219075"/>
          </a:xfrm>
          <a:prstGeom prst="rect">
            <a:avLst/>
          </a:prstGeom>
        </p:spPr>
      </p:pic>
      <p:sp>
        <p:nvSpPr>
          <p:cNvPr id="26" name="TextBox 25">
            <a:extLst>
              <a:ext uri="{FF2B5EF4-FFF2-40B4-BE49-F238E27FC236}">
                <a16:creationId xmlns:a16="http://schemas.microsoft.com/office/drawing/2014/main" id="{9AC421D7-DBB1-4674-AD90-4989DA26F8C8}"/>
              </a:ext>
            </a:extLst>
          </p:cNvPr>
          <p:cNvSpPr txBox="1"/>
          <p:nvPr/>
        </p:nvSpPr>
        <p:spPr>
          <a:xfrm>
            <a:off x="1" y="2014222"/>
            <a:ext cx="3163892" cy="461665"/>
          </a:xfrm>
          <a:prstGeom prst="rect">
            <a:avLst/>
          </a:prstGeom>
          <a:noFill/>
        </p:spPr>
        <p:txBody>
          <a:bodyPr wrap="square" rtlCol="0">
            <a:spAutoFit/>
          </a:bodyPr>
          <a:lstStyle/>
          <a:p>
            <a:r>
              <a:rPr lang="en-US" sz="2400" b="1" u="sng" dirty="0"/>
              <a:t>7- Have No Side Effects</a:t>
            </a:r>
          </a:p>
        </p:txBody>
      </p:sp>
      <p:sp>
        <p:nvSpPr>
          <p:cNvPr id="29" name="Rectangle 28">
            <a:extLst>
              <a:ext uri="{FF2B5EF4-FFF2-40B4-BE49-F238E27FC236}">
                <a16:creationId xmlns:a16="http://schemas.microsoft.com/office/drawing/2014/main" id="{E02EAD79-DEAD-4632-8833-CBBE11B17955}"/>
              </a:ext>
            </a:extLst>
          </p:cNvPr>
          <p:cNvSpPr/>
          <p:nvPr/>
        </p:nvSpPr>
        <p:spPr>
          <a:xfrm>
            <a:off x="11103" y="2467132"/>
            <a:ext cx="6026119" cy="1569660"/>
          </a:xfrm>
          <a:prstGeom prst="rect">
            <a:avLst/>
          </a:prstGeom>
        </p:spPr>
        <p:txBody>
          <a:bodyPr wrap="square">
            <a:spAutoFit/>
          </a:bodyPr>
          <a:lstStyle/>
          <a:p>
            <a:pPr algn="r"/>
            <a:r>
              <a:rPr lang="ar-JO" sz="1200" dirty="0"/>
              <a:t>الآثار الجانبية هي الأكاذيب. تعد وظيفتك بفعل شيء واحد ، لكنها تقوم أيضًا بأشياء خفية أخرى. في بعض الأحيان تقوم بإجراء تغييرات غير متوقعة على متغيرات          الخاصة. في بعض الأحيان يتم تحويلها إلى                    التي تم تمريرها إلى الوظيفة أو إلى                       , </a:t>
            </a:r>
            <a:r>
              <a:rPr lang="ar-JO" sz="1200" b="0" i="0" dirty="0">
                <a:solidFill>
                  <a:srgbClr val="252525"/>
                </a:solidFill>
                <a:effectLst/>
                <a:latin typeface="Roboto" panose="02000000000000000000" pitchFamily="2" charset="0"/>
              </a:rPr>
              <a:t>في كلتا الحالتين ، فهي أخطاء خادعة ومدمرة تؤدي غالبًا إلى اقتران زمني غريب وتبعيات النظام.</a:t>
            </a:r>
          </a:p>
          <a:p>
            <a:pPr algn="r"/>
            <a:endParaRPr lang="ar-JO" sz="1200" dirty="0">
              <a:solidFill>
                <a:srgbClr val="252525"/>
              </a:solidFill>
              <a:latin typeface="Roboto" panose="02000000000000000000" pitchFamily="2" charset="0"/>
            </a:endParaRPr>
          </a:p>
          <a:p>
            <a:pPr algn="r"/>
            <a:r>
              <a:rPr lang="ar-JO" sz="1200" b="0" i="0" dirty="0">
                <a:solidFill>
                  <a:srgbClr val="252525"/>
                </a:solidFill>
                <a:effectLst/>
                <a:latin typeface="Roboto" panose="02000000000000000000" pitchFamily="2" charset="0"/>
              </a:rPr>
              <a:t>تأمل ، على سبيل المثال ، الوظيفة التي تبدو غير ضارة في القائمة 3-6. تستخدم هذه الوظيفة خوارزمية قياسية لمطابقة اسم المستخدم بكلمة مرور. يعود صحيحًا إذا كانت متطابقة وخطأ إذا حدث خطأ ما. لكن له أيضًا آثار جانبية. يمكنك اكتشاف ذلك؟</a:t>
            </a:r>
          </a:p>
        </p:txBody>
      </p:sp>
      <p:sp>
        <p:nvSpPr>
          <p:cNvPr id="30" name="Rectangle 29">
            <a:extLst>
              <a:ext uri="{FF2B5EF4-FFF2-40B4-BE49-F238E27FC236}">
                <a16:creationId xmlns:a16="http://schemas.microsoft.com/office/drawing/2014/main" id="{5282ED83-5C57-4C0A-8D2D-0E358A5DEF68}"/>
              </a:ext>
            </a:extLst>
          </p:cNvPr>
          <p:cNvSpPr/>
          <p:nvPr/>
        </p:nvSpPr>
        <p:spPr>
          <a:xfrm>
            <a:off x="3454852" y="2635755"/>
            <a:ext cx="481222" cy="276999"/>
          </a:xfrm>
          <a:prstGeom prst="rect">
            <a:avLst/>
          </a:prstGeom>
        </p:spPr>
        <p:txBody>
          <a:bodyPr wrap="none">
            <a:spAutoFit/>
          </a:bodyPr>
          <a:lstStyle/>
          <a:p>
            <a:r>
              <a:rPr lang="en-US" sz="1200" dirty="0"/>
              <a:t>class</a:t>
            </a:r>
            <a:endParaRPr lang="ar-JO" sz="1200" dirty="0"/>
          </a:p>
        </p:txBody>
      </p:sp>
      <p:sp>
        <p:nvSpPr>
          <p:cNvPr id="32" name="TextBox 31">
            <a:extLst>
              <a:ext uri="{FF2B5EF4-FFF2-40B4-BE49-F238E27FC236}">
                <a16:creationId xmlns:a16="http://schemas.microsoft.com/office/drawing/2014/main" id="{D02F02BF-7A71-41BC-B657-EC07CD92A695}"/>
              </a:ext>
            </a:extLst>
          </p:cNvPr>
          <p:cNvSpPr txBox="1"/>
          <p:nvPr/>
        </p:nvSpPr>
        <p:spPr>
          <a:xfrm>
            <a:off x="582753" y="2635755"/>
            <a:ext cx="966278" cy="276999"/>
          </a:xfrm>
          <a:prstGeom prst="rect">
            <a:avLst/>
          </a:prstGeom>
          <a:noFill/>
        </p:spPr>
        <p:txBody>
          <a:bodyPr wrap="square">
            <a:spAutoFit/>
          </a:bodyPr>
          <a:lstStyle/>
          <a:p>
            <a:r>
              <a:rPr lang="en-US" sz="1200" dirty="0"/>
              <a:t>parameters</a:t>
            </a:r>
          </a:p>
        </p:txBody>
      </p:sp>
      <p:sp>
        <p:nvSpPr>
          <p:cNvPr id="34" name="TextBox 33">
            <a:extLst>
              <a:ext uri="{FF2B5EF4-FFF2-40B4-BE49-F238E27FC236}">
                <a16:creationId xmlns:a16="http://schemas.microsoft.com/office/drawing/2014/main" id="{AFFA7D82-3D13-4D81-8536-E7577A61CF2B}"/>
              </a:ext>
            </a:extLst>
          </p:cNvPr>
          <p:cNvSpPr txBox="1"/>
          <p:nvPr/>
        </p:nvSpPr>
        <p:spPr>
          <a:xfrm>
            <a:off x="3595726" y="2836464"/>
            <a:ext cx="1104900" cy="276999"/>
          </a:xfrm>
          <a:prstGeom prst="rect">
            <a:avLst/>
          </a:prstGeom>
          <a:noFill/>
        </p:spPr>
        <p:txBody>
          <a:bodyPr wrap="square">
            <a:spAutoFit/>
          </a:bodyPr>
          <a:lstStyle/>
          <a:p>
            <a:r>
              <a:rPr lang="en-US" sz="1200" dirty="0"/>
              <a:t>system globals</a:t>
            </a:r>
          </a:p>
        </p:txBody>
      </p:sp>
      <p:pic>
        <p:nvPicPr>
          <p:cNvPr id="40" name="Picture 39">
            <a:extLst>
              <a:ext uri="{FF2B5EF4-FFF2-40B4-BE49-F238E27FC236}">
                <a16:creationId xmlns:a16="http://schemas.microsoft.com/office/drawing/2014/main" id="{38760B71-F916-40E6-9CB8-39E2BB28505D}"/>
              </a:ext>
            </a:extLst>
          </p:cNvPr>
          <p:cNvPicPr>
            <a:picLocks noChangeAspect="1"/>
          </p:cNvPicPr>
          <p:nvPr/>
        </p:nvPicPr>
        <p:blipFill>
          <a:blip r:embed="rId7"/>
          <a:stretch>
            <a:fillRect/>
          </a:stretch>
        </p:blipFill>
        <p:spPr>
          <a:xfrm>
            <a:off x="141791" y="3800475"/>
            <a:ext cx="4610100" cy="3057525"/>
          </a:xfrm>
          <a:prstGeom prst="rect">
            <a:avLst/>
          </a:prstGeom>
        </p:spPr>
      </p:pic>
    </p:spTree>
    <p:extLst>
      <p:ext uri="{BB962C8B-B14F-4D97-AF65-F5344CB8AC3E}">
        <p14:creationId xmlns:p14="http://schemas.microsoft.com/office/powerpoint/2010/main" val="56015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3C2882-A0AF-49F8-8F9B-5A5CFFEAA788}"/>
              </a:ext>
            </a:extLst>
          </p:cNvPr>
          <p:cNvSpPr txBox="1"/>
          <p:nvPr/>
        </p:nvSpPr>
        <p:spPr>
          <a:xfrm>
            <a:off x="0" y="0"/>
            <a:ext cx="2757486" cy="369332"/>
          </a:xfrm>
          <a:prstGeom prst="rect">
            <a:avLst/>
          </a:prstGeom>
          <a:noFill/>
        </p:spPr>
        <p:txBody>
          <a:bodyPr wrap="none" rtlCol="0">
            <a:spAutoFit/>
          </a:bodyPr>
          <a:lstStyle/>
          <a:p>
            <a:pPr marL="342900" indent="-342900">
              <a:buFont typeface="Wingdings" panose="05000000000000000000" pitchFamily="2" charset="2"/>
              <a:buChar char="Ø"/>
            </a:pPr>
            <a:r>
              <a:rPr lang="en-US" dirty="0"/>
              <a:t>The Primal Conundrum</a:t>
            </a:r>
          </a:p>
        </p:txBody>
      </p:sp>
      <p:sp>
        <p:nvSpPr>
          <p:cNvPr id="5" name="Rectangle 4">
            <a:extLst>
              <a:ext uri="{FF2B5EF4-FFF2-40B4-BE49-F238E27FC236}">
                <a16:creationId xmlns:a16="http://schemas.microsoft.com/office/drawing/2014/main" id="{0C873D0C-50FD-49E3-8E1B-2B12567EAE5D}"/>
              </a:ext>
            </a:extLst>
          </p:cNvPr>
          <p:cNvSpPr/>
          <p:nvPr/>
        </p:nvSpPr>
        <p:spPr>
          <a:xfrm>
            <a:off x="-127413" y="482098"/>
            <a:ext cx="6223413" cy="1015663"/>
          </a:xfrm>
          <a:prstGeom prst="rect">
            <a:avLst/>
          </a:prstGeom>
        </p:spPr>
        <p:txBody>
          <a:bodyPr wrap="square">
            <a:spAutoFit/>
          </a:bodyPr>
          <a:lstStyle/>
          <a:p>
            <a:pPr algn="r"/>
            <a:r>
              <a:rPr lang="ar-JO" sz="1200" dirty="0"/>
              <a:t>يواجه المبرمجون لغزًا في القيم الأساسية. يعرف جميع المطورين الذين يتمتعون بخبرة أن العبث السابق يبطئهم. ومع ذلك ، يشعر جميع المطورين بالضغط للقيام بفوضى من أجل الوفاء بالمواعيد النهائية. باختصار ، لا يأخذون الوقت للذهاب بسرعة!</a:t>
            </a:r>
          </a:p>
          <a:p>
            <a:pPr algn="r"/>
            <a:endParaRPr lang="ar-JO" sz="1200" dirty="0"/>
          </a:p>
          <a:p>
            <a:pPr algn="r"/>
            <a:r>
              <a:rPr lang="ar-JO" sz="1200" dirty="0"/>
              <a:t>يعرف المحترفون الحقيقيون أن الجزء الثاني من اللغز خاطئ. لن تلتزم بالموعد النهائي عن طريق إحداث الفوضى. في الواقع ، ستؤدي الفوضى إلى إبطائك على الفور ، وستجبرك على تفويت الموعد النهائي. الطريقة الوحيدة لتحديد الموعد النهائي.</a:t>
            </a:r>
          </a:p>
        </p:txBody>
      </p:sp>
      <p:cxnSp>
        <p:nvCxnSpPr>
          <p:cNvPr id="6" name="Straight Connector 5">
            <a:extLst>
              <a:ext uri="{FF2B5EF4-FFF2-40B4-BE49-F238E27FC236}">
                <a16:creationId xmlns:a16="http://schemas.microsoft.com/office/drawing/2014/main" id="{F821169D-BB71-4B54-8BEA-983321A581F7}"/>
              </a:ext>
            </a:extLst>
          </p:cNvPr>
          <p:cNvCxnSpPr>
            <a:cxnSpLocks/>
          </p:cNvCxnSpPr>
          <p:nvPr/>
        </p:nvCxnSpPr>
        <p:spPr>
          <a:xfrm>
            <a:off x="6037223"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23F3BA-7B92-473F-A66A-C4B17C6B3CC0}"/>
              </a:ext>
            </a:extLst>
          </p:cNvPr>
          <p:cNvSpPr txBox="1"/>
          <p:nvPr/>
        </p:nvSpPr>
        <p:spPr>
          <a:xfrm>
            <a:off x="0" y="1497761"/>
            <a:ext cx="2688557" cy="369332"/>
          </a:xfrm>
          <a:prstGeom prst="rect">
            <a:avLst/>
          </a:prstGeom>
          <a:noFill/>
        </p:spPr>
        <p:txBody>
          <a:bodyPr wrap="none" rtlCol="0">
            <a:spAutoFit/>
          </a:bodyPr>
          <a:lstStyle/>
          <a:p>
            <a:pPr marL="342900" indent="-342900">
              <a:buFont typeface="Wingdings" panose="05000000000000000000" pitchFamily="2" charset="2"/>
              <a:buChar char="Ø"/>
            </a:pPr>
            <a:r>
              <a:rPr lang="en-US" dirty="0"/>
              <a:t>The Art of Clean Code?</a:t>
            </a:r>
          </a:p>
        </p:txBody>
      </p:sp>
      <p:sp>
        <p:nvSpPr>
          <p:cNvPr id="9" name="Rectangle 8">
            <a:extLst>
              <a:ext uri="{FF2B5EF4-FFF2-40B4-BE49-F238E27FC236}">
                <a16:creationId xmlns:a16="http://schemas.microsoft.com/office/drawing/2014/main" id="{6EE7D5E9-D7AC-4CBF-908C-C11CD55C8E9A}"/>
              </a:ext>
            </a:extLst>
          </p:cNvPr>
          <p:cNvSpPr/>
          <p:nvPr/>
        </p:nvSpPr>
        <p:spPr>
          <a:xfrm>
            <a:off x="0" y="1867093"/>
            <a:ext cx="6096000" cy="3231654"/>
          </a:xfrm>
          <a:prstGeom prst="rect">
            <a:avLst/>
          </a:prstGeom>
        </p:spPr>
        <p:txBody>
          <a:bodyPr wrap="square">
            <a:spAutoFit/>
          </a:bodyPr>
          <a:lstStyle/>
          <a:p>
            <a:pPr algn="r"/>
            <a:r>
              <a:rPr lang="ar-JO" sz="1200" dirty="0"/>
              <a:t>لنفترض أنك تعتقد أن الشفرة الفوضوية تمثل عائقًا كبيرًا. لنفترض أنك تقبل أن الطريقة الوحيدة للمضي قدمًا هي الحفاظ على نظافة كودك. ثم يجب أن تسأل نفسك: "كيف أكتب كودا نظيفًا؟" ليس من الجيد محاولة كتابة تعليمات برمجية نظيفة إذا كنت لا تعرف معنى أن تكون الشفرة نظيفة!</a:t>
            </a:r>
          </a:p>
          <a:p>
            <a:pPr algn="r"/>
            <a:endParaRPr lang="ar-JO" sz="1200" dirty="0"/>
          </a:p>
          <a:p>
            <a:pPr algn="r"/>
            <a:r>
              <a:rPr lang="ar-JO" sz="1200" dirty="0"/>
              <a:t>الخبر السيئ هو أن كتابة كود نظيف يشبه إلى حد كبير رسم صورة. يعرف معظمنا متى يتم رسم الصورة جيدًا أو بشكل سيئ. لكن القدرة على التعرف على الفن الجيد من السيئ لا يعني أننا نعرف كيف نرسم. لذا فإن القدرة على التعرف على الكود النظيف من الشفرة القذرة لا يعني أننا نعرف كيفية كتابة كود نظيف!</a:t>
            </a:r>
          </a:p>
          <a:p>
            <a:pPr algn="r"/>
            <a:endParaRPr lang="ar-JO" sz="1200" dirty="0"/>
          </a:p>
          <a:p>
            <a:pPr algn="r"/>
            <a:endParaRPr lang="ar-JO" sz="1200" dirty="0"/>
          </a:p>
          <a:p>
            <a:pPr algn="r"/>
            <a:r>
              <a:rPr lang="ar-JO" sz="1200" dirty="0"/>
              <a:t>تتطلب كتابة التعليمات البرمجية النظيفة استخدامًا منظمًا لعدد لا يحصى من الأساليب الصغيرة المطبقة من خلال شعور مكتسب بشق الأنفس "بالنظافة". هذا "الإحساس بالشفرة" هو المفتاح. البعض منا ولد معها. البعض منا يجب أن يقاتل من أجل الحصول عليها.</a:t>
            </a:r>
          </a:p>
          <a:p>
            <a:pPr algn="r"/>
            <a:endParaRPr lang="ar-JO" sz="1200" dirty="0"/>
          </a:p>
          <a:p>
            <a:pPr algn="r"/>
            <a:r>
              <a:rPr lang="ar-JO" sz="1200" dirty="0"/>
              <a:t>باختصار ، المبرمج الذي يكتب كودًا نظيفًا هو فنان يمكنه أخذ شاشة فارغة من خلال سلسلة من التحولات حتى يصبح نظامًا مشفرًا بأناقة.</a:t>
            </a:r>
          </a:p>
          <a:p>
            <a:pPr algn="r"/>
            <a:endParaRPr lang="ar-JO" sz="1200" dirty="0"/>
          </a:p>
          <a:p>
            <a:pPr algn="r"/>
            <a:r>
              <a:rPr lang="ar-JO" sz="1200" dirty="0"/>
              <a:t>**رأي المؤلفين الشفرة النظيفة</a:t>
            </a:r>
          </a:p>
        </p:txBody>
      </p:sp>
      <p:sp>
        <p:nvSpPr>
          <p:cNvPr id="11" name="TextBox 10">
            <a:extLst>
              <a:ext uri="{FF2B5EF4-FFF2-40B4-BE49-F238E27FC236}">
                <a16:creationId xmlns:a16="http://schemas.microsoft.com/office/drawing/2014/main" id="{F7B0500C-1428-4352-856C-670DB7E6A17A}"/>
              </a:ext>
            </a:extLst>
          </p:cNvPr>
          <p:cNvSpPr txBox="1"/>
          <p:nvPr/>
        </p:nvSpPr>
        <p:spPr>
          <a:xfrm>
            <a:off x="0" y="5098747"/>
            <a:ext cx="2983043" cy="461665"/>
          </a:xfrm>
          <a:prstGeom prst="rect">
            <a:avLst/>
          </a:prstGeom>
          <a:noFill/>
        </p:spPr>
        <p:txBody>
          <a:bodyPr wrap="square" rtlCol="0">
            <a:spAutoFit/>
          </a:bodyPr>
          <a:lstStyle/>
          <a:p>
            <a:r>
              <a:rPr lang="ar-JO" sz="2400" b="1" u="sng" dirty="0"/>
              <a:t>4</a:t>
            </a:r>
            <a:r>
              <a:rPr lang="en-US" sz="2400" b="1" u="sng" dirty="0"/>
              <a:t>- The Boy Scout Rule</a:t>
            </a:r>
          </a:p>
        </p:txBody>
      </p:sp>
      <p:sp>
        <p:nvSpPr>
          <p:cNvPr id="13" name="Rectangle 12">
            <a:extLst>
              <a:ext uri="{FF2B5EF4-FFF2-40B4-BE49-F238E27FC236}">
                <a16:creationId xmlns:a16="http://schemas.microsoft.com/office/drawing/2014/main" id="{11E6E85B-331F-4BDF-8F96-DB1DCE122EC9}"/>
              </a:ext>
            </a:extLst>
          </p:cNvPr>
          <p:cNvSpPr/>
          <p:nvPr/>
        </p:nvSpPr>
        <p:spPr>
          <a:xfrm>
            <a:off x="2428413" y="5565338"/>
            <a:ext cx="3655095" cy="276999"/>
          </a:xfrm>
          <a:prstGeom prst="rect">
            <a:avLst/>
          </a:prstGeom>
        </p:spPr>
        <p:txBody>
          <a:bodyPr wrap="square">
            <a:spAutoFit/>
          </a:bodyPr>
          <a:lstStyle/>
          <a:p>
            <a:pPr algn="r"/>
            <a:r>
              <a:rPr lang="ar-JO" sz="1200" dirty="0"/>
              <a:t>لا يكفي كتابة الكود بشكل جيد. يجب أن يظل الرمز نظيفًا بمرور الوقت.</a:t>
            </a:r>
          </a:p>
        </p:txBody>
      </p:sp>
      <p:sp>
        <p:nvSpPr>
          <p:cNvPr id="14" name="TextBox 13">
            <a:extLst>
              <a:ext uri="{FF2B5EF4-FFF2-40B4-BE49-F238E27FC236}">
                <a16:creationId xmlns:a16="http://schemas.microsoft.com/office/drawing/2014/main" id="{9371333B-CE6E-4FAE-83C5-0D92D54DC762}"/>
              </a:ext>
            </a:extLst>
          </p:cNvPr>
          <p:cNvSpPr txBox="1"/>
          <p:nvPr/>
        </p:nvSpPr>
        <p:spPr>
          <a:xfrm>
            <a:off x="6037224" y="0"/>
            <a:ext cx="1997504" cy="461665"/>
          </a:xfrm>
          <a:prstGeom prst="rect">
            <a:avLst/>
          </a:prstGeom>
          <a:noFill/>
        </p:spPr>
        <p:txBody>
          <a:bodyPr wrap="square" rtlCol="0">
            <a:spAutoFit/>
          </a:bodyPr>
          <a:lstStyle/>
          <a:p>
            <a:r>
              <a:rPr lang="ar-JO" sz="2400" b="1" u="sng" dirty="0"/>
              <a:t>5</a:t>
            </a:r>
            <a:r>
              <a:rPr lang="en-US" sz="2400" b="1" u="sng" dirty="0"/>
              <a:t>- Conclusion</a:t>
            </a:r>
          </a:p>
        </p:txBody>
      </p:sp>
      <p:sp>
        <p:nvSpPr>
          <p:cNvPr id="15" name="Rectangle 14">
            <a:extLst>
              <a:ext uri="{FF2B5EF4-FFF2-40B4-BE49-F238E27FC236}">
                <a16:creationId xmlns:a16="http://schemas.microsoft.com/office/drawing/2014/main" id="{134EC631-0D77-46ED-B4BC-EB4C31A014AC}"/>
              </a:ext>
            </a:extLst>
          </p:cNvPr>
          <p:cNvSpPr/>
          <p:nvPr/>
        </p:nvSpPr>
        <p:spPr>
          <a:xfrm>
            <a:off x="6037223" y="482098"/>
            <a:ext cx="6154778" cy="830997"/>
          </a:xfrm>
          <a:prstGeom prst="rect">
            <a:avLst/>
          </a:prstGeom>
        </p:spPr>
        <p:txBody>
          <a:bodyPr wrap="square">
            <a:spAutoFit/>
          </a:bodyPr>
          <a:lstStyle/>
          <a:p>
            <a:pPr algn="r"/>
            <a:r>
              <a:rPr lang="ar-JO" sz="1200" dirty="0"/>
              <a:t>لا تعدك الكتب عن الفن بأن تجعلك فنانًا. كل ما يمكنهم فعله هو إعطائك بعض الأدوات والتقنيات وعمليات التفكير التي استخدمها فنانون آخرون. لذلك أيضًا لا يمكن لهذا الكتاب أن يعدك بجعلك مبرمجًا جيدًا. لا يمكن أن يعدك بمنحك "معنى الشفرة". كل ما يمكن أن يفعله هو أن يوضح لك عمليات التفكير للمبرمجين الجيدين والحيل والتقنيات والأدوات التي يستخدمونها.</a:t>
            </a:r>
          </a:p>
        </p:txBody>
      </p:sp>
      <p:sp>
        <p:nvSpPr>
          <p:cNvPr id="16" name="TextBox 15">
            <a:extLst>
              <a:ext uri="{FF2B5EF4-FFF2-40B4-BE49-F238E27FC236}">
                <a16:creationId xmlns:a16="http://schemas.microsoft.com/office/drawing/2014/main" id="{1F1DBE7F-0AA5-4957-9C68-B14EFFC1615B}"/>
              </a:ext>
            </a:extLst>
          </p:cNvPr>
          <p:cNvSpPr txBox="1"/>
          <p:nvPr/>
        </p:nvSpPr>
        <p:spPr>
          <a:xfrm>
            <a:off x="6003343" y="1313095"/>
            <a:ext cx="4734629" cy="523220"/>
          </a:xfrm>
          <a:prstGeom prst="rect">
            <a:avLst/>
          </a:prstGeom>
          <a:noFill/>
        </p:spPr>
        <p:txBody>
          <a:bodyPr wrap="none" rtlCol="0">
            <a:spAutoFit/>
          </a:bodyPr>
          <a:lstStyle/>
          <a:p>
            <a:r>
              <a:rPr lang="en-US" sz="2800" b="1" dirty="0"/>
              <a:t>Chapter </a:t>
            </a:r>
            <a:r>
              <a:rPr lang="ar-JO" sz="2800" b="1" dirty="0"/>
              <a:t>2</a:t>
            </a:r>
            <a:r>
              <a:rPr lang="en-US" sz="2800" b="1" dirty="0"/>
              <a:t> : Meaningful Names</a:t>
            </a:r>
          </a:p>
        </p:txBody>
      </p:sp>
      <p:sp>
        <p:nvSpPr>
          <p:cNvPr id="17" name="TextBox 16">
            <a:extLst>
              <a:ext uri="{FF2B5EF4-FFF2-40B4-BE49-F238E27FC236}">
                <a16:creationId xmlns:a16="http://schemas.microsoft.com/office/drawing/2014/main" id="{58F55E24-92F0-4C44-9725-465CC504FCD1}"/>
              </a:ext>
            </a:extLst>
          </p:cNvPr>
          <p:cNvSpPr txBox="1"/>
          <p:nvPr/>
        </p:nvSpPr>
        <p:spPr>
          <a:xfrm>
            <a:off x="6083508" y="1836315"/>
            <a:ext cx="2078633" cy="461665"/>
          </a:xfrm>
          <a:prstGeom prst="rect">
            <a:avLst/>
          </a:prstGeom>
          <a:noFill/>
        </p:spPr>
        <p:txBody>
          <a:bodyPr wrap="square" rtlCol="0">
            <a:spAutoFit/>
          </a:bodyPr>
          <a:lstStyle/>
          <a:p>
            <a:r>
              <a:rPr lang="en-US" sz="2400" b="1" u="sng" dirty="0"/>
              <a:t>1- Introduction</a:t>
            </a:r>
          </a:p>
        </p:txBody>
      </p:sp>
      <p:sp>
        <p:nvSpPr>
          <p:cNvPr id="18" name="Rectangle 17">
            <a:extLst>
              <a:ext uri="{FF2B5EF4-FFF2-40B4-BE49-F238E27FC236}">
                <a16:creationId xmlns:a16="http://schemas.microsoft.com/office/drawing/2014/main" id="{BC5BCD0A-2FF2-46B3-A635-7A06E223347C}"/>
              </a:ext>
            </a:extLst>
          </p:cNvPr>
          <p:cNvSpPr/>
          <p:nvPr/>
        </p:nvSpPr>
        <p:spPr>
          <a:xfrm>
            <a:off x="6125388" y="2297980"/>
            <a:ext cx="6096000" cy="646331"/>
          </a:xfrm>
          <a:prstGeom prst="rect">
            <a:avLst/>
          </a:prstGeom>
        </p:spPr>
        <p:txBody>
          <a:bodyPr>
            <a:spAutoFit/>
          </a:bodyPr>
          <a:lstStyle/>
          <a:p>
            <a:r>
              <a:rPr lang="en-US" sz="1200" dirty="0"/>
              <a:t>Names are everywhere in software. We name our variables, our functions, our arguments, classes, and packages. We name our source files and the directories that contain them. We name our jar files and war files and ear files.</a:t>
            </a:r>
          </a:p>
        </p:txBody>
      </p:sp>
      <p:sp>
        <p:nvSpPr>
          <p:cNvPr id="19" name="TextBox 18">
            <a:extLst>
              <a:ext uri="{FF2B5EF4-FFF2-40B4-BE49-F238E27FC236}">
                <a16:creationId xmlns:a16="http://schemas.microsoft.com/office/drawing/2014/main" id="{B84DFAD3-F84E-483D-912D-5BF1C963612C}"/>
              </a:ext>
            </a:extLst>
          </p:cNvPr>
          <p:cNvSpPr txBox="1"/>
          <p:nvPr/>
        </p:nvSpPr>
        <p:spPr>
          <a:xfrm>
            <a:off x="6096000" y="2944311"/>
            <a:ext cx="4524529" cy="461665"/>
          </a:xfrm>
          <a:prstGeom prst="rect">
            <a:avLst/>
          </a:prstGeom>
          <a:noFill/>
        </p:spPr>
        <p:txBody>
          <a:bodyPr wrap="square" rtlCol="0">
            <a:spAutoFit/>
          </a:bodyPr>
          <a:lstStyle/>
          <a:p>
            <a:r>
              <a:rPr lang="ar-JO" sz="2400" b="1" u="sng" dirty="0"/>
              <a:t>2</a:t>
            </a:r>
            <a:r>
              <a:rPr lang="en-US" sz="2400" b="1" u="sng" dirty="0"/>
              <a:t>- Use Intention-Revealing Names</a:t>
            </a:r>
          </a:p>
        </p:txBody>
      </p:sp>
      <p:sp>
        <p:nvSpPr>
          <p:cNvPr id="20" name="Rectangle 19">
            <a:extLst>
              <a:ext uri="{FF2B5EF4-FFF2-40B4-BE49-F238E27FC236}">
                <a16:creationId xmlns:a16="http://schemas.microsoft.com/office/drawing/2014/main" id="{00891968-1C71-4586-9859-E1ABC6FA5FB4}"/>
              </a:ext>
            </a:extLst>
          </p:cNvPr>
          <p:cNvSpPr/>
          <p:nvPr/>
        </p:nvSpPr>
        <p:spPr>
          <a:xfrm>
            <a:off x="6096001" y="3482920"/>
            <a:ext cx="6096000" cy="276999"/>
          </a:xfrm>
          <a:prstGeom prst="rect">
            <a:avLst/>
          </a:prstGeom>
        </p:spPr>
        <p:txBody>
          <a:bodyPr wrap="square">
            <a:spAutoFit/>
          </a:bodyPr>
          <a:lstStyle/>
          <a:p>
            <a:pPr algn="r"/>
            <a:r>
              <a:rPr lang="ar-JO" sz="1200" dirty="0"/>
              <a:t>لما هو موجود وماذا يفعل وكيف يستخدم اذا كان يحتاج تعليق فانه لا يكشف عن النواية</a:t>
            </a:r>
          </a:p>
        </p:txBody>
      </p:sp>
      <p:sp>
        <p:nvSpPr>
          <p:cNvPr id="21" name="Rectangle 20">
            <a:extLst>
              <a:ext uri="{FF2B5EF4-FFF2-40B4-BE49-F238E27FC236}">
                <a16:creationId xmlns:a16="http://schemas.microsoft.com/office/drawing/2014/main" id="{8241D428-6588-4860-A897-69D4871C5D15}"/>
              </a:ext>
            </a:extLst>
          </p:cNvPr>
          <p:cNvSpPr/>
          <p:nvPr/>
        </p:nvSpPr>
        <p:spPr>
          <a:xfrm>
            <a:off x="6105859" y="3759919"/>
            <a:ext cx="429851" cy="276999"/>
          </a:xfrm>
          <a:prstGeom prst="rect">
            <a:avLst/>
          </a:prstGeom>
        </p:spPr>
        <p:txBody>
          <a:bodyPr wrap="square">
            <a:spAutoFit/>
          </a:bodyPr>
          <a:lstStyle/>
          <a:p>
            <a:r>
              <a:rPr lang="en-US" sz="1200" dirty="0"/>
              <a:t>ex:</a:t>
            </a:r>
          </a:p>
        </p:txBody>
      </p:sp>
      <p:pic>
        <p:nvPicPr>
          <p:cNvPr id="23" name="Picture 22">
            <a:extLst>
              <a:ext uri="{FF2B5EF4-FFF2-40B4-BE49-F238E27FC236}">
                <a16:creationId xmlns:a16="http://schemas.microsoft.com/office/drawing/2014/main" id="{AFD772E2-6C24-4236-A6CC-698EC71D8FDC}"/>
              </a:ext>
            </a:extLst>
          </p:cNvPr>
          <p:cNvPicPr>
            <a:picLocks noChangeAspect="1"/>
          </p:cNvPicPr>
          <p:nvPr/>
        </p:nvPicPr>
        <p:blipFill>
          <a:blip r:embed="rId2"/>
          <a:stretch>
            <a:fillRect/>
          </a:stretch>
        </p:blipFill>
        <p:spPr>
          <a:xfrm>
            <a:off x="6167045" y="4033286"/>
            <a:ext cx="1924050" cy="219075"/>
          </a:xfrm>
          <a:prstGeom prst="rect">
            <a:avLst/>
          </a:prstGeom>
        </p:spPr>
      </p:pic>
      <p:pic>
        <p:nvPicPr>
          <p:cNvPr id="24" name="Picture 23">
            <a:extLst>
              <a:ext uri="{FF2B5EF4-FFF2-40B4-BE49-F238E27FC236}">
                <a16:creationId xmlns:a16="http://schemas.microsoft.com/office/drawing/2014/main" id="{4D678704-641C-47BB-91BA-ECDF6F3BD689}"/>
              </a:ext>
            </a:extLst>
          </p:cNvPr>
          <p:cNvPicPr>
            <a:picLocks noChangeAspect="1"/>
          </p:cNvPicPr>
          <p:nvPr/>
        </p:nvPicPr>
        <p:blipFill>
          <a:blip r:embed="rId3"/>
          <a:stretch>
            <a:fillRect/>
          </a:stretch>
        </p:blipFill>
        <p:spPr>
          <a:xfrm>
            <a:off x="9551077" y="3736553"/>
            <a:ext cx="1619250" cy="561975"/>
          </a:xfrm>
          <a:prstGeom prst="rect">
            <a:avLst/>
          </a:prstGeom>
        </p:spPr>
      </p:pic>
      <p:pic>
        <p:nvPicPr>
          <p:cNvPr id="25" name="Picture 24">
            <a:extLst>
              <a:ext uri="{FF2B5EF4-FFF2-40B4-BE49-F238E27FC236}">
                <a16:creationId xmlns:a16="http://schemas.microsoft.com/office/drawing/2014/main" id="{7C0AE690-FB5D-402B-9EEE-EC3BD646E8F7}"/>
              </a:ext>
            </a:extLst>
          </p:cNvPr>
          <p:cNvPicPr>
            <a:picLocks noChangeAspect="1"/>
          </p:cNvPicPr>
          <p:nvPr/>
        </p:nvPicPr>
        <p:blipFill>
          <a:blip r:embed="rId4"/>
          <a:stretch>
            <a:fillRect/>
          </a:stretch>
        </p:blipFill>
        <p:spPr>
          <a:xfrm>
            <a:off x="6167045" y="5329579"/>
            <a:ext cx="2847975" cy="942975"/>
          </a:xfrm>
          <a:prstGeom prst="rect">
            <a:avLst/>
          </a:prstGeom>
        </p:spPr>
      </p:pic>
      <p:pic>
        <p:nvPicPr>
          <p:cNvPr id="26" name="Picture 25">
            <a:extLst>
              <a:ext uri="{FF2B5EF4-FFF2-40B4-BE49-F238E27FC236}">
                <a16:creationId xmlns:a16="http://schemas.microsoft.com/office/drawing/2014/main" id="{FBD9C814-A0D0-4D59-81E5-DE59A6CFA437}"/>
              </a:ext>
            </a:extLst>
          </p:cNvPr>
          <p:cNvPicPr>
            <a:picLocks noChangeAspect="1"/>
          </p:cNvPicPr>
          <p:nvPr/>
        </p:nvPicPr>
        <p:blipFill>
          <a:blip r:embed="rId5"/>
          <a:stretch>
            <a:fillRect/>
          </a:stretch>
        </p:blipFill>
        <p:spPr>
          <a:xfrm>
            <a:off x="9105900" y="5385137"/>
            <a:ext cx="3086100" cy="914400"/>
          </a:xfrm>
          <a:prstGeom prst="rect">
            <a:avLst/>
          </a:prstGeom>
        </p:spPr>
      </p:pic>
      <p:sp>
        <p:nvSpPr>
          <p:cNvPr id="27" name="Rectangle 26">
            <a:extLst>
              <a:ext uri="{FF2B5EF4-FFF2-40B4-BE49-F238E27FC236}">
                <a16:creationId xmlns:a16="http://schemas.microsoft.com/office/drawing/2014/main" id="{014313E7-4825-488B-A32C-053B3E278CB3}"/>
              </a:ext>
            </a:extLst>
          </p:cNvPr>
          <p:cNvSpPr/>
          <p:nvPr/>
        </p:nvSpPr>
        <p:spPr>
          <a:xfrm>
            <a:off x="8391234" y="4023302"/>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sp>
        <p:nvSpPr>
          <p:cNvPr id="28" name="Rectangle 27">
            <a:extLst>
              <a:ext uri="{FF2B5EF4-FFF2-40B4-BE49-F238E27FC236}">
                <a16:creationId xmlns:a16="http://schemas.microsoft.com/office/drawing/2014/main" id="{D2CF511C-710E-4B08-B0A2-0D915E567231}"/>
              </a:ext>
            </a:extLst>
          </p:cNvPr>
          <p:cNvSpPr/>
          <p:nvPr/>
        </p:nvSpPr>
        <p:spPr>
          <a:xfrm>
            <a:off x="8511921" y="5797239"/>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spTree>
    <p:extLst>
      <p:ext uri="{BB962C8B-B14F-4D97-AF65-F5344CB8AC3E}">
        <p14:creationId xmlns:p14="http://schemas.microsoft.com/office/powerpoint/2010/main" val="63137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EB075D-220A-46A8-9A91-1589EDB110E2}"/>
              </a:ext>
            </a:extLst>
          </p:cNvPr>
          <p:cNvSpPr txBox="1"/>
          <p:nvPr/>
        </p:nvSpPr>
        <p:spPr>
          <a:xfrm>
            <a:off x="0" y="0"/>
            <a:ext cx="3305331" cy="461665"/>
          </a:xfrm>
          <a:prstGeom prst="rect">
            <a:avLst/>
          </a:prstGeom>
          <a:noFill/>
        </p:spPr>
        <p:txBody>
          <a:bodyPr wrap="square" rtlCol="0">
            <a:spAutoFit/>
          </a:bodyPr>
          <a:lstStyle/>
          <a:p>
            <a:r>
              <a:rPr lang="ar-JO" sz="2400" b="1" u="sng" dirty="0"/>
              <a:t>3</a:t>
            </a:r>
            <a:r>
              <a:rPr lang="en-US" sz="2400" b="1" u="sng" dirty="0"/>
              <a:t>- Avoid Disinformation</a:t>
            </a:r>
          </a:p>
        </p:txBody>
      </p:sp>
      <p:sp>
        <p:nvSpPr>
          <p:cNvPr id="5" name="Rectangle 4">
            <a:extLst>
              <a:ext uri="{FF2B5EF4-FFF2-40B4-BE49-F238E27FC236}">
                <a16:creationId xmlns:a16="http://schemas.microsoft.com/office/drawing/2014/main" id="{68E836A2-D7C0-4117-BB39-505F4DC78F37}"/>
              </a:ext>
            </a:extLst>
          </p:cNvPr>
          <p:cNvSpPr/>
          <p:nvPr/>
        </p:nvSpPr>
        <p:spPr>
          <a:xfrm>
            <a:off x="2967382" y="453585"/>
            <a:ext cx="3077455" cy="276999"/>
          </a:xfrm>
          <a:prstGeom prst="rect">
            <a:avLst/>
          </a:prstGeom>
        </p:spPr>
        <p:txBody>
          <a:bodyPr wrap="square">
            <a:spAutoFit/>
          </a:bodyPr>
          <a:lstStyle/>
          <a:p>
            <a:pPr algn="r"/>
            <a:r>
              <a:rPr lang="ar-JO" sz="1200" dirty="0"/>
              <a:t>يجب تجنب استخدام اسماء راسخة بالذاكرة كمعنى شيء اخر</a:t>
            </a:r>
          </a:p>
        </p:txBody>
      </p:sp>
      <p:cxnSp>
        <p:nvCxnSpPr>
          <p:cNvPr id="6" name="Straight Connector 5">
            <a:extLst>
              <a:ext uri="{FF2B5EF4-FFF2-40B4-BE49-F238E27FC236}">
                <a16:creationId xmlns:a16="http://schemas.microsoft.com/office/drawing/2014/main" id="{56D4FFB7-B8DC-427C-9ACB-89999D179272}"/>
              </a:ext>
            </a:extLst>
          </p:cNvPr>
          <p:cNvCxnSpPr>
            <a:cxnSpLocks/>
          </p:cNvCxnSpPr>
          <p:nvPr/>
        </p:nvCxnSpPr>
        <p:spPr>
          <a:xfrm>
            <a:off x="6037223"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0E2180A-2DEE-4215-9A26-0BC6AC40D3D3}"/>
              </a:ext>
            </a:extLst>
          </p:cNvPr>
          <p:cNvSpPr/>
          <p:nvPr/>
        </p:nvSpPr>
        <p:spPr>
          <a:xfrm>
            <a:off x="0" y="738664"/>
            <a:ext cx="429851" cy="276999"/>
          </a:xfrm>
          <a:prstGeom prst="rect">
            <a:avLst/>
          </a:prstGeom>
        </p:spPr>
        <p:txBody>
          <a:bodyPr wrap="square">
            <a:spAutoFit/>
          </a:bodyPr>
          <a:lstStyle/>
          <a:p>
            <a:r>
              <a:rPr lang="en-US" sz="1200" dirty="0"/>
              <a:t>ex:</a:t>
            </a:r>
          </a:p>
        </p:txBody>
      </p:sp>
      <p:pic>
        <p:nvPicPr>
          <p:cNvPr id="3" name="Picture 2">
            <a:extLst>
              <a:ext uri="{FF2B5EF4-FFF2-40B4-BE49-F238E27FC236}">
                <a16:creationId xmlns:a16="http://schemas.microsoft.com/office/drawing/2014/main" id="{F1426893-C03E-4E99-A4B7-98D2FB9FFA7A}"/>
              </a:ext>
            </a:extLst>
          </p:cNvPr>
          <p:cNvPicPr>
            <a:picLocks noChangeAspect="1"/>
          </p:cNvPicPr>
          <p:nvPr/>
        </p:nvPicPr>
        <p:blipFill>
          <a:blip r:embed="rId2"/>
          <a:stretch>
            <a:fillRect/>
          </a:stretch>
        </p:blipFill>
        <p:spPr>
          <a:xfrm>
            <a:off x="429851" y="758488"/>
            <a:ext cx="1190625" cy="257175"/>
          </a:xfrm>
          <a:prstGeom prst="rect">
            <a:avLst/>
          </a:prstGeom>
        </p:spPr>
      </p:pic>
      <p:sp>
        <p:nvSpPr>
          <p:cNvPr id="8" name="Rectangle 7">
            <a:extLst>
              <a:ext uri="{FF2B5EF4-FFF2-40B4-BE49-F238E27FC236}">
                <a16:creationId xmlns:a16="http://schemas.microsoft.com/office/drawing/2014/main" id="{4772EA72-34D5-4848-BB7B-AA386B3AF6D6}"/>
              </a:ext>
            </a:extLst>
          </p:cNvPr>
          <p:cNvSpPr/>
          <p:nvPr/>
        </p:nvSpPr>
        <p:spPr>
          <a:xfrm>
            <a:off x="1732550" y="1014248"/>
            <a:ext cx="4304672" cy="276999"/>
          </a:xfrm>
          <a:prstGeom prst="rect">
            <a:avLst/>
          </a:prstGeom>
        </p:spPr>
        <p:txBody>
          <a:bodyPr wrap="square">
            <a:spAutoFit/>
          </a:bodyPr>
          <a:lstStyle/>
          <a:p>
            <a:pPr algn="r"/>
            <a:r>
              <a:rPr lang="ar-JO" sz="1200" dirty="0"/>
              <a:t>اذا كنت تريد اسم محموعة حسابات لا تستخدم كلمة          الا اذا بالفعل كنت تريد </a:t>
            </a:r>
          </a:p>
        </p:txBody>
      </p:sp>
      <p:pic>
        <p:nvPicPr>
          <p:cNvPr id="10" name="Picture 9">
            <a:extLst>
              <a:ext uri="{FF2B5EF4-FFF2-40B4-BE49-F238E27FC236}">
                <a16:creationId xmlns:a16="http://schemas.microsoft.com/office/drawing/2014/main" id="{2DD25611-1903-485F-8B5C-D047B9CE376E}"/>
              </a:ext>
            </a:extLst>
          </p:cNvPr>
          <p:cNvPicPr>
            <a:picLocks noChangeAspect="1"/>
          </p:cNvPicPr>
          <p:nvPr/>
        </p:nvPicPr>
        <p:blipFill>
          <a:blip r:embed="rId3"/>
          <a:stretch>
            <a:fillRect/>
          </a:stretch>
        </p:blipFill>
        <p:spPr>
          <a:xfrm>
            <a:off x="3138643" y="1026874"/>
            <a:ext cx="333375" cy="209550"/>
          </a:xfrm>
          <a:prstGeom prst="rect">
            <a:avLst/>
          </a:prstGeom>
        </p:spPr>
      </p:pic>
      <p:pic>
        <p:nvPicPr>
          <p:cNvPr id="12" name="Picture 11">
            <a:extLst>
              <a:ext uri="{FF2B5EF4-FFF2-40B4-BE49-F238E27FC236}">
                <a16:creationId xmlns:a16="http://schemas.microsoft.com/office/drawing/2014/main" id="{E496EB8E-F2F7-4566-891E-F1E9D074E8CF}"/>
              </a:ext>
            </a:extLst>
          </p:cNvPr>
          <p:cNvPicPr>
            <a:picLocks noChangeAspect="1"/>
          </p:cNvPicPr>
          <p:nvPr/>
        </p:nvPicPr>
        <p:blipFill>
          <a:blip r:embed="rId3"/>
          <a:stretch>
            <a:fillRect/>
          </a:stretch>
        </p:blipFill>
        <p:spPr>
          <a:xfrm>
            <a:off x="1620476" y="1026874"/>
            <a:ext cx="333375" cy="209550"/>
          </a:xfrm>
          <a:prstGeom prst="rect">
            <a:avLst/>
          </a:prstGeom>
        </p:spPr>
      </p:pic>
      <p:sp>
        <p:nvSpPr>
          <p:cNvPr id="13" name="Rectangle 12">
            <a:extLst>
              <a:ext uri="{FF2B5EF4-FFF2-40B4-BE49-F238E27FC236}">
                <a16:creationId xmlns:a16="http://schemas.microsoft.com/office/drawing/2014/main" id="{486253E1-F6AE-4689-8FF0-26B9253F2C7D}"/>
              </a:ext>
            </a:extLst>
          </p:cNvPr>
          <p:cNvSpPr/>
          <p:nvPr/>
        </p:nvSpPr>
        <p:spPr>
          <a:xfrm>
            <a:off x="0" y="1312486"/>
            <a:ext cx="429851" cy="276999"/>
          </a:xfrm>
          <a:prstGeom prst="rect">
            <a:avLst/>
          </a:prstGeom>
        </p:spPr>
        <p:txBody>
          <a:bodyPr wrap="square">
            <a:spAutoFit/>
          </a:bodyPr>
          <a:lstStyle/>
          <a:p>
            <a:r>
              <a:rPr lang="en-US" sz="1200" dirty="0"/>
              <a:t>ex:</a:t>
            </a:r>
          </a:p>
        </p:txBody>
      </p:sp>
      <p:pic>
        <p:nvPicPr>
          <p:cNvPr id="15" name="Picture 14">
            <a:extLst>
              <a:ext uri="{FF2B5EF4-FFF2-40B4-BE49-F238E27FC236}">
                <a16:creationId xmlns:a16="http://schemas.microsoft.com/office/drawing/2014/main" id="{F886B054-B38F-4285-973C-4CBB3709FF46}"/>
              </a:ext>
            </a:extLst>
          </p:cNvPr>
          <p:cNvPicPr>
            <a:picLocks noChangeAspect="1"/>
          </p:cNvPicPr>
          <p:nvPr/>
        </p:nvPicPr>
        <p:blipFill>
          <a:blip r:embed="rId4"/>
          <a:stretch>
            <a:fillRect/>
          </a:stretch>
        </p:blipFill>
        <p:spPr>
          <a:xfrm>
            <a:off x="429851" y="1334817"/>
            <a:ext cx="904875" cy="266700"/>
          </a:xfrm>
          <a:prstGeom prst="rect">
            <a:avLst/>
          </a:prstGeom>
        </p:spPr>
      </p:pic>
      <p:pic>
        <p:nvPicPr>
          <p:cNvPr id="17" name="Picture 16">
            <a:extLst>
              <a:ext uri="{FF2B5EF4-FFF2-40B4-BE49-F238E27FC236}">
                <a16:creationId xmlns:a16="http://schemas.microsoft.com/office/drawing/2014/main" id="{13D5EA33-F545-433A-A9E6-9100C243081C}"/>
              </a:ext>
            </a:extLst>
          </p:cNvPr>
          <p:cNvPicPr>
            <a:picLocks noChangeAspect="1"/>
          </p:cNvPicPr>
          <p:nvPr/>
        </p:nvPicPr>
        <p:blipFill>
          <a:blip r:embed="rId5"/>
          <a:stretch>
            <a:fillRect/>
          </a:stretch>
        </p:blipFill>
        <p:spPr>
          <a:xfrm>
            <a:off x="3836948" y="1352864"/>
            <a:ext cx="1009650" cy="228600"/>
          </a:xfrm>
          <a:prstGeom prst="rect">
            <a:avLst/>
          </a:prstGeom>
        </p:spPr>
      </p:pic>
      <p:pic>
        <p:nvPicPr>
          <p:cNvPr id="19" name="Picture 18">
            <a:extLst>
              <a:ext uri="{FF2B5EF4-FFF2-40B4-BE49-F238E27FC236}">
                <a16:creationId xmlns:a16="http://schemas.microsoft.com/office/drawing/2014/main" id="{E5470108-EA0A-44C7-91F0-169687628432}"/>
              </a:ext>
            </a:extLst>
          </p:cNvPr>
          <p:cNvPicPr>
            <a:picLocks noChangeAspect="1"/>
          </p:cNvPicPr>
          <p:nvPr/>
        </p:nvPicPr>
        <p:blipFill>
          <a:blip r:embed="rId6"/>
          <a:stretch>
            <a:fillRect/>
          </a:stretch>
        </p:blipFill>
        <p:spPr>
          <a:xfrm>
            <a:off x="2556905" y="1346210"/>
            <a:ext cx="1209675" cy="209550"/>
          </a:xfrm>
          <a:prstGeom prst="rect">
            <a:avLst/>
          </a:prstGeom>
        </p:spPr>
      </p:pic>
      <p:pic>
        <p:nvPicPr>
          <p:cNvPr id="21" name="Picture 20">
            <a:extLst>
              <a:ext uri="{FF2B5EF4-FFF2-40B4-BE49-F238E27FC236}">
                <a16:creationId xmlns:a16="http://schemas.microsoft.com/office/drawing/2014/main" id="{DC1EE791-DE3C-42B5-B9B5-DB2AAFB0C31A}"/>
              </a:ext>
            </a:extLst>
          </p:cNvPr>
          <p:cNvPicPr>
            <a:picLocks noChangeAspect="1"/>
          </p:cNvPicPr>
          <p:nvPr/>
        </p:nvPicPr>
        <p:blipFill>
          <a:blip r:embed="rId7"/>
          <a:stretch>
            <a:fillRect/>
          </a:stretch>
        </p:blipFill>
        <p:spPr>
          <a:xfrm>
            <a:off x="4889104" y="1352864"/>
            <a:ext cx="628650" cy="228600"/>
          </a:xfrm>
          <a:prstGeom prst="rect">
            <a:avLst/>
          </a:prstGeom>
        </p:spPr>
      </p:pic>
      <p:sp>
        <p:nvSpPr>
          <p:cNvPr id="22" name="Rectangle 21">
            <a:extLst>
              <a:ext uri="{FF2B5EF4-FFF2-40B4-BE49-F238E27FC236}">
                <a16:creationId xmlns:a16="http://schemas.microsoft.com/office/drawing/2014/main" id="{6A61B87D-5BBC-4205-8767-B3A5D5E7F1B7}"/>
              </a:ext>
            </a:extLst>
          </p:cNvPr>
          <p:cNvSpPr/>
          <p:nvPr/>
        </p:nvSpPr>
        <p:spPr>
          <a:xfrm>
            <a:off x="1701858" y="1289832"/>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sp>
        <p:nvSpPr>
          <p:cNvPr id="23" name="Rectangle 22">
            <a:extLst>
              <a:ext uri="{FF2B5EF4-FFF2-40B4-BE49-F238E27FC236}">
                <a16:creationId xmlns:a16="http://schemas.microsoft.com/office/drawing/2014/main" id="{1996059F-D146-4873-A8C9-7142E9C2FF2A}"/>
              </a:ext>
            </a:extLst>
          </p:cNvPr>
          <p:cNvSpPr/>
          <p:nvPr/>
        </p:nvSpPr>
        <p:spPr>
          <a:xfrm>
            <a:off x="3625519" y="1643081"/>
            <a:ext cx="2411703" cy="276999"/>
          </a:xfrm>
          <a:prstGeom prst="rect">
            <a:avLst/>
          </a:prstGeom>
        </p:spPr>
        <p:txBody>
          <a:bodyPr wrap="square">
            <a:spAutoFit/>
          </a:bodyPr>
          <a:lstStyle/>
          <a:p>
            <a:pPr algn="r"/>
            <a:r>
              <a:rPr lang="ar-JO" sz="1200" dirty="0"/>
              <a:t>احذر من استخدام اسماء تختلف بطرق بسيطة </a:t>
            </a:r>
          </a:p>
        </p:txBody>
      </p:sp>
      <p:pic>
        <p:nvPicPr>
          <p:cNvPr id="25" name="Picture 24">
            <a:extLst>
              <a:ext uri="{FF2B5EF4-FFF2-40B4-BE49-F238E27FC236}">
                <a16:creationId xmlns:a16="http://schemas.microsoft.com/office/drawing/2014/main" id="{A921A821-5C5B-47A0-8E67-952C6FA632D5}"/>
              </a:ext>
            </a:extLst>
          </p:cNvPr>
          <p:cNvPicPr>
            <a:picLocks noChangeAspect="1"/>
          </p:cNvPicPr>
          <p:nvPr/>
        </p:nvPicPr>
        <p:blipFill>
          <a:blip r:embed="rId8"/>
          <a:stretch>
            <a:fillRect/>
          </a:stretch>
        </p:blipFill>
        <p:spPr>
          <a:xfrm>
            <a:off x="429821" y="1977686"/>
            <a:ext cx="3238500" cy="266700"/>
          </a:xfrm>
          <a:prstGeom prst="rect">
            <a:avLst/>
          </a:prstGeom>
        </p:spPr>
      </p:pic>
      <p:pic>
        <p:nvPicPr>
          <p:cNvPr id="27" name="Picture 26">
            <a:extLst>
              <a:ext uri="{FF2B5EF4-FFF2-40B4-BE49-F238E27FC236}">
                <a16:creationId xmlns:a16="http://schemas.microsoft.com/office/drawing/2014/main" id="{B2F26116-BEC0-4323-8E30-8806D52E41FC}"/>
              </a:ext>
            </a:extLst>
          </p:cNvPr>
          <p:cNvPicPr>
            <a:picLocks noChangeAspect="1"/>
          </p:cNvPicPr>
          <p:nvPr/>
        </p:nvPicPr>
        <p:blipFill>
          <a:blip r:embed="rId9"/>
          <a:stretch>
            <a:fillRect/>
          </a:stretch>
        </p:blipFill>
        <p:spPr>
          <a:xfrm>
            <a:off x="472683" y="1816900"/>
            <a:ext cx="3152775" cy="190500"/>
          </a:xfrm>
          <a:prstGeom prst="rect">
            <a:avLst/>
          </a:prstGeom>
        </p:spPr>
      </p:pic>
      <p:sp>
        <p:nvSpPr>
          <p:cNvPr id="28" name="Rectangle 27">
            <a:extLst>
              <a:ext uri="{FF2B5EF4-FFF2-40B4-BE49-F238E27FC236}">
                <a16:creationId xmlns:a16="http://schemas.microsoft.com/office/drawing/2014/main" id="{F58A84BB-F7C4-4434-9306-35C411A47039}"/>
              </a:ext>
            </a:extLst>
          </p:cNvPr>
          <p:cNvSpPr/>
          <p:nvPr/>
        </p:nvSpPr>
        <p:spPr>
          <a:xfrm>
            <a:off x="0" y="1700687"/>
            <a:ext cx="429851" cy="276999"/>
          </a:xfrm>
          <a:prstGeom prst="rect">
            <a:avLst/>
          </a:prstGeom>
        </p:spPr>
        <p:txBody>
          <a:bodyPr wrap="square">
            <a:spAutoFit/>
          </a:bodyPr>
          <a:lstStyle/>
          <a:p>
            <a:r>
              <a:rPr lang="en-US" sz="1200" dirty="0"/>
              <a:t>ex:</a:t>
            </a:r>
          </a:p>
        </p:txBody>
      </p:sp>
      <p:pic>
        <p:nvPicPr>
          <p:cNvPr id="30" name="Picture 29">
            <a:extLst>
              <a:ext uri="{FF2B5EF4-FFF2-40B4-BE49-F238E27FC236}">
                <a16:creationId xmlns:a16="http://schemas.microsoft.com/office/drawing/2014/main" id="{ABCE677F-4B09-4B03-B015-D432B9D7B3C9}"/>
              </a:ext>
            </a:extLst>
          </p:cNvPr>
          <p:cNvPicPr>
            <a:picLocks noChangeAspect="1"/>
          </p:cNvPicPr>
          <p:nvPr/>
        </p:nvPicPr>
        <p:blipFill>
          <a:blip r:embed="rId10"/>
          <a:stretch>
            <a:fillRect/>
          </a:stretch>
        </p:blipFill>
        <p:spPr>
          <a:xfrm>
            <a:off x="4167081" y="2218995"/>
            <a:ext cx="981075" cy="295275"/>
          </a:xfrm>
          <a:prstGeom prst="rect">
            <a:avLst/>
          </a:prstGeom>
        </p:spPr>
      </p:pic>
      <p:sp>
        <p:nvSpPr>
          <p:cNvPr id="31" name="Rectangle 30">
            <a:extLst>
              <a:ext uri="{FF2B5EF4-FFF2-40B4-BE49-F238E27FC236}">
                <a16:creationId xmlns:a16="http://schemas.microsoft.com/office/drawing/2014/main" id="{F608322F-4CA5-4FD6-A8DA-57A633066834}"/>
              </a:ext>
            </a:extLst>
          </p:cNvPr>
          <p:cNvSpPr/>
          <p:nvPr/>
        </p:nvSpPr>
        <p:spPr>
          <a:xfrm>
            <a:off x="128338" y="2237271"/>
            <a:ext cx="5924112" cy="276999"/>
          </a:xfrm>
          <a:prstGeom prst="rect">
            <a:avLst/>
          </a:prstGeom>
        </p:spPr>
        <p:txBody>
          <a:bodyPr wrap="square">
            <a:spAutoFit/>
          </a:bodyPr>
          <a:lstStyle/>
          <a:p>
            <a:pPr algn="r"/>
            <a:r>
              <a:rPr lang="ar-JO" sz="1200" dirty="0"/>
              <a:t>حاول لا تستخدم                        او                                        </a:t>
            </a:r>
          </a:p>
        </p:txBody>
      </p:sp>
      <p:pic>
        <p:nvPicPr>
          <p:cNvPr id="33" name="Picture 32">
            <a:extLst>
              <a:ext uri="{FF2B5EF4-FFF2-40B4-BE49-F238E27FC236}">
                <a16:creationId xmlns:a16="http://schemas.microsoft.com/office/drawing/2014/main" id="{4EF93527-2684-45AB-867E-B22E31868064}"/>
              </a:ext>
            </a:extLst>
          </p:cNvPr>
          <p:cNvPicPr>
            <a:picLocks noChangeAspect="1"/>
          </p:cNvPicPr>
          <p:nvPr/>
        </p:nvPicPr>
        <p:blipFill>
          <a:blip r:embed="rId11"/>
          <a:stretch>
            <a:fillRect/>
          </a:stretch>
        </p:blipFill>
        <p:spPr>
          <a:xfrm>
            <a:off x="3138643" y="2217634"/>
            <a:ext cx="923925" cy="257175"/>
          </a:xfrm>
          <a:prstGeom prst="rect">
            <a:avLst/>
          </a:prstGeom>
        </p:spPr>
      </p:pic>
      <p:pic>
        <p:nvPicPr>
          <p:cNvPr id="35" name="Picture 34">
            <a:extLst>
              <a:ext uri="{FF2B5EF4-FFF2-40B4-BE49-F238E27FC236}">
                <a16:creationId xmlns:a16="http://schemas.microsoft.com/office/drawing/2014/main" id="{ACDD3753-E9D3-4FA8-ACBC-FD687271A86F}"/>
              </a:ext>
            </a:extLst>
          </p:cNvPr>
          <p:cNvPicPr>
            <a:picLocks noChangeAspect="1"/>
          </p:cNvPicPr>
          <p:nvPr/>
        </p:nvPicPr>
        <p:blipFill>
          <a:blip r:embed="rId12"/>
          <a:stretch>
            <a:fillRect/>
          </a:stretch>
        </p:blipFill>
        <p:spPr>
          <a:xfrm>
            <a:off x="429821" y="2521385"/>
            <a:ext cx="1038225" cy="857250"/>
          </a:xfrm>
          <a:prstGeom prst="rect">
            <a:avLst/>
          </a:prstGeom>
        </p:spPr>
      </p:pic>
      <p:sp>
        <p:nvSpPr>
          <p:cNvPr id="36" name="Rectangle 35">
            <a:extLst>
              <a:ext uri="{FF2B5EF4-FFF2-40B4-BE49-F238E27FC236}">
                <a16:creationId xmlns:a16="http://schemas.microsoft.com/office/drawing/2014/main" id="{6EB8F6E8-A97D-4F27-9801-0CA3F77B402C}"/>
              </a:ext>
            </a:extLst>
          </p:cNvPr>
          <p:cNvSpPr/>
          <p:nvPr/>
        </p:nvSpPr>
        <p:spPr>
          <a:xfrm>
            <a:off x="10128" y="2423077"/>
            <a:ext cx="429851" cy="276999"/>
          </a:xfrm>
          <a:prstGeom prst="rect">
            <a:avLst/>
          </a:prstGeom>
        </p:spPr>
        <p:txBody>
          <a:bodyPr wrap="square">
            <a:spAutoFit/>
          </a:bodyPr>
          <a:lstStyle/>
          <a:p>
            <a:r>
              <a:rPr lang="en-US" sz="1200" dirty="0"/>
              <a:t>ex:</a:t>
            </a:r>
          </a:p>
        </p:txBody>
      </p:sp>
      <p:sp>
        <p:nvSpPr>
          <p:cNvPr id="37" name="TextBox 36">
            <a:extLst>
              <a:ext uri="{FF2B5EF4-FFF2-40B4-BE49-F238E27FC236}">
                <a16:creationId xmlns:a16="http://schemas.microsoft.com/office/drawing/2014/main" id="{FD615018-2F7D-439A-AA48-BEF1AD2114DD}"/>
              </a:ext>
            </a:extLst>
          </p:cNvPr>
          <p:cNvSpPr txBox="1"/>
          <p:nvPr/>
        </p:nvSpPr>
        <p:spPr>
          <a:xfrm>
            <a:off x="36885" y="3426767"/>
            <a:ext cx="4310517" cy="461665"/>
          </a:xfrm>
          <a:prstGeom prst="rect">
            <a:avLst/>
          </a:prstGeom>
          <a:noFill/>
        </p:spPr>
        <p:txBody>
          <a:bodyPr wrap="square" rtlCol="0">
            <a:spAutoFit/>
          </a:bodyPr>
          <a:lstStyle/>
          <a:p>
            <a:r>
              <a:rPr lang="ar-JO" sz="2400" b="1" u="sng" dirty="0"/>
              <a:t>4</a:t>
            </a:r>
            <a:r>
              <a:rPr lang="en-US" sz="2400" b="1" u="sng" dirty="0"/>
              <a:t>- Make Meaningful Distinctions</a:t>
            </a:r>
          </a:p>
        </p:txBody>
      </p:sp>
      <p:sp>
        <p:nvSpPr>
          <p:cNvPr id="38" name="Rectangle 37">
            <a:extLst>
              <a:ext uri="{FF2B5EF4-FFF2-40B4-BE49-F238E27FC236}">
                <a16:creationId xmlns:a16="http://schemas.microsoft.com/office/drawing/2014/main" id="{6757397D-956A-406B-B45F-66B40B43A1C5}"/>
              </a:ext>
            </a:extLst>
          </p:cNvPr>
          <p:cNvSpPr/>
          <p:nvPr/>
        </p:nvSpPr>
        <p:spPr>
          <a:xfrm>
            <a:off x="36886" y="3902265"/>
            <a:ext cx="5969070" cy="830997"/>
          </a:xfrm>
          <a:prstGeom prst="rect">
            <a:avLst/>
          </a:prstGeom>
        </p:spPr>
        <p:txBody>
          <a:bodyPr wrap="square">
            <a:spAutoFit/>
          </a:bodyPr>
          <a:lstStyle/>
          <a:p>
            <a:pPr algn="r"/>
            <a:r>
              <a:rPr lang="ar-JO" sz="1200" dirty="0"/>
              <a:t>يخلق المبرمجون مشاكل لأنفسهم عندما يكتبون التعليمات البرمجية فقط لإرضاء                  أو المترجم الفوري. على سبيل المثال ، نظرًا لأنه لا يمكنك استخدام نفس الاسم للإشارة إلى شيئين مختلفين ، فقد تميل إلى تغيير اسم واحد بطريقة عشوائية. في بعض الأحيان يتم ذلك عن طريق الخطأ الإملائي ، مما يؤدي إلى موقف مفاجئ حيث يؤدي تصحيح الأخطاء الإملائية إلى عدم القدرة على الترجمة.</a:t>
            </a:r>
          </a:p>
        </p:txBody>
      </p:sp>
      <p:pic>
        <p:nvPicPr>
          <p:cNvPr id="41" name="Picture 40">
            <a:extLst>
              <a:ext uri="{FF2B5EF4-FFF2-40B4-BE49-F238E27FC236}">
                <a16:creationId xmlns:a16="http://schemas.microsoft.com/office/drawing/2014/main" id="{38D0B0ED-BAB2-43A3-8CB2-BE20B05B7FD4}"/>
              </a:ext>
            </a:extLst>
          </p:cNvPr>
          <p:cNvPicPr>
            <a:picLocks noChangeAspect="1"/>
          </p:cNvPicPr>
          <p:nvPr/>
        </p:nvPicPr>
        <p:blipFill>
          <a:blip r:embed="rId13"/>
          <a:stretch>
            <a:fillRect/>
          </a:stretch>
        </p:blipFill>
        <p:spPr>
          <a:xfrm>
            <a:off x="1375024" y="3915469"/>
            <a:ext cx="714375" cy="247650"/>
          </a:xfrm>
          <a:prstGeom prst="rect">
            <a:avLst/>
          </a:prstGeom>
        </p:spPr>
      </p:pic>
      <p:sp>
        <p:nvSpPr>
          <p:cNvPr id="42" name="Rectangle 41">
            <a:extLst>
              <a:ext uri="{FF2B5EF4-FFF2-40B4-BE49-F238E27FC236}">
                <a16:creationId xmlns:a16="http://schemas.microsoft.com/office/drawing/2014/main" id="{0E85A7B1-47D0-46C7-B089-1A743A97BFDB}"/>
              </a:ext>
            </a:extLst>
          </p:cNvPr>
          <p:cNvSpPr/>
          <p:nvPr/>
        </p:nvSpPr>
        <p:spPr>
          <a:xfrm>
            <a:off x="0" y="4733262"/>
            <a:ext cx="429851" cy="276999"/>
          </a:xfrm>
          <a:prstGeom prst="rect">
            <a:avLst/>
          </a:prstGeom>
        </p:spPr>
        <p:txBody>
          <a:bodyPr wrap="square">
            <a:spAutoFit/>
          </a:bodyPr>
          <a:lstStyle/>
          <a:p>
            <a:r>
              <a:rPr lang="en-US" sz="1200" dirty="0"/>
              <a:t>ex:</a:t>
            </a:r>
          </a:p>
        </p:txBody>
      </p:sp>
      <p:pic>
        <p:nvPicPr>
          <p:cNvPr id="44" name="Picture 43">
            <a:extLst>
              <a:ext uri="{FF2B5EF4-FFF2-40B4-BE49-F238E27FC236}">
                <a16:creationId xmlns:a16="http://schemas.microsoft.com/office/drawing/2014/main" id="{D5220EB5-D659-4917-AD18-D69BEC93B33E}"/>
              </a:ext>
            </a:extLst>
          </p:cNvPr>
          <p:cNvPicPr>
            <a:picLocks noChangeAspect="1"/>
          </p:cNvPicPr>
          <p:nvPr/>
        </p:nvPicPr>
        <p:blipFill>
          <a:blip r:embed="rId14"/>
          <a:stretch>
            <a:fillRect/>
          </a:stretch>
        </p:blipFill>
        <p:spPr>
          <a:xfrm>
            <a:off x="356631" y="4993930"/>
            <a:ext cx="4095750" cy="866775"/>
          </a:xfrm>
          <a:prstGeom prst="rect">
            <a:avLst/>
          </a:prstGeom>
        </p:spPr>
      </p:pic>
      <p:sp>
        <p:nvSpPr>
          <p:cNvPr id="45" name="Rectangle 44">
            <a:extLst>
              <a:ext uri="{FF2B5EF4-FFF2-40B4-BE49-F238E27FC236}">
                <a16:creationId xmlns:a16="http://schemas.microsoft.com/office/drawing/2014/main" id="{97D832A4-6643-4356-A55C-8E3A2E034FC8}"/>
              </a:ext>
            </a:extLst>
          </p:cNvPr>
          <p:cNvSpPr/>
          <p:nvPr/>
        </p:nvSpPr>
        <p:spPr>
          <a:xfrm>
            <a:off x="42832" y="6117485"/>
            <a:ext cx="429851" cy="276999"/>
          </a:xfrm>
          <a:prstGeom prst="rect">
            <a:avLst/>
          </a:prstGeom>
        </p:spPr>
        <p:txBody>
          <a:bodyPr wrap="square">
            <a:spAutoFit/>
          </a:bodyPr>
          <a:lstStyle/>
          <a:p>
            <a:r>
              <a:rPr lang="en-US" sz="1200" dirty="0"/>
              <a:t>ex:</a:t>
            </a:r>
          </a:p>
        </p:txBody>
      </p:sp>
      <p:sp>
        <p:nvSpPr>
          <p:cNvPr id="47" name="TextBox 46">
            <a:extLst>
              <a:ext uri="{FF2B5EF4-FFF2-40B4-BE49-F238E27FC236}">
                <a16:creationId xmlns:a16="http://schemas.microsoft.com/office/drawing/2014/main" id="{14E3DDF9-0641-46E4-9472-0048828AC3BE}"/>
              </a:ext>
            </a:extLst>
          </p:cNvPr>
          <p:cNvSpPr txBox="1"/>
          <p:nvPr/>
        </p:nvSpPr>
        <p:spPr>
          <a:xfrm>
            <a:off x="-48126" y="5857212"/>
            <a:ext cx="6144126" cy="276999"/>
          </a:xfrm>
          <a:prstGeom prst="rect">
            <a:avLst/>
          </a:prstGeom>
          <a:noFill/>
        </p:spPr>
        <p:txBody>
          <a:bodyPr wrap="square">
            <a:spAutoFit/>
          </a:bodyPr>
          <a:lstStyle/>
          <a:p>
            <a:r>
              <a:rPr lang="en-US" sz="1200" dirty="0"/>
              <a:t>This function reads much better when source and destination are used for the argument names.</a:t>
            </a:r>
          </a:p>
        </p:txBody>
      </p:sp>
      <p:pic>
        <p:nvPicPr>
          <p:cNvPr id="49" name="Picture 48">
            <a:extLst>
              <a:ext uri="{FF2B5EF4-FFF2-40B4-BE49-F238E27FC236}">
                <a16:creationId xmlns:a16="http://schemas.microsoft.com/office/drawing/2014/main" id="{8AB6D859-B7B0-403F-A912-B360DD72C504}"/>
              </a:ext>
            </a:extLst>
          </p:cNvPr>
          <p:cNvPicPr>
            <a:picLocks noChangeAspect="1"/>
          </p:cNvPicPr>
          <p:nvPr/>
        </p:nvPicPr>
        <p:blipFill>
          <a:blip r:embed="rId15"/>
          <a:stretch>
            <a:fillRect/>
          </a:stretch>
        </p:blipFill>
        <p:spPr>
          <a:xfrm>
            <a:off x="128338" y="6373272"/>
            <a:ext cx="600075" cy="209550"/>
          </a:xfrm>
          <a:prstGeom prst="rect">
            <a:avLst/>
          </a:prstGeom>
        </p:spPr>
      </p:pic>
      <p:sp>
        <p:nvSpPr>
          <p:cNvPr id="50" name="Rectangle 49">
            <a:extLst>
              <a:ext uri="{FF2B5EF4-FFF2-40B4-BE49-F238E27FC236}">
                <a16:creationId xmlns:a16="http://schemas.microsoft.com/office/drawing/2014/main" id="{796CCB6E-2AC7-4D1D-810B-B365271344D9}"/>
              </a:ext>
            </a:extLst>
          </p:cNvPr>
          <p:cNvSpPr/>
          <p:nvPr/>
        </p:nvSpPr>
        <p:spPr>
          <a:xfrm>
            <a:off x="810237" y="6357606"/>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pic>
        <p:nvPicPr>
          <p:cNvPr id="52" name="Picture 51">
            <a:extLst>
              <a:ext uri="{FF2B5EF4-FFF2-40B4-BE49-F238E27FC236}">
                <a16:creationId xmlns:a16="http://schemas.microsoft.com/office/drawing/2014/main" id="{31813BC5-1B9A-403B-AC01-83F8639E0CEF}"/>
              </a:ext>
            </a:extLst>
          </p:cNvPr>
          <p:cNvPicPr>
            <a:picLocks noChangeAspect="1"/>
          </p:cNvPicPr>
          <p:nvPr/>
        </p:nvPicPr>
        <p:blipFill>
          <a:blip r:embed="rId16"/>
          <a:stretch>
            <a:fillRect/>
          </a:stretch>
        </p:blipFill>
        <p:spPr>
          <a:xfrm>
            <a:off x="1247882" y="6373272"/>
            <a:ext cx="1905000" cy="238125"/>
          </a:xfrm>
          <a:prstGeom prst="rect">
            <a:avLst/>
          </a:prstGeom>
        </p:spPr>
      </p:pic>
      <p:sp>
        <p:nvSpPr>
          <p:cNvPr id="54" name="TextBox 53">
            <a:extLst>
              <a:ext uri="{FF2B5EF4-FFF2-40B4-BE49-F238E27FC236}">
                <a16:creationId xmlns:a16="http://schemas.microsoft.com/office/drawing/2014/main" id="{71D9E226-8697-4C8A-A952-3BB78455142E}"/>
              </a:ext>
            </a:extLst>
          </p:cNvPr>
          <p:cNvSpPr txBox="1"/>
          <p:nvPr/>
        </p:nvSpPr>
        <p:spPr>
          <a:xfrm>
            <a:off x="3240504" y="6370833"/>
            <a:ext cx="2781491" cy="461665"/>
          </a:xfrm>
          <a:prstGeom prst="rect">
            <a:avLst/>
          </a:prstGeom>
          <a:noFill/>
        </p:spPr>
        <p:txBody>
          <a:bodyPr wrap="square">
            <a:spAutoFit/>
          </a:bodyPr>
          <a:lstStyle/>
          <a:p>
            <a:r>
              <a:rPr lang="en-US" sz="1200" dirty="0"/>
              <a:t>Info and Data are indistinct noise words like a, an, and the.</a:t>
            </a:r>
          </a:p>
        </p:txBody>
      </p:sp>
      <p:sp>
        <p:nvSpPr>
          <p:cNvPr id="55" name="Rectangle 54">
            <a:extLst>
              <a:ext uri="{FF2B5EF4-FFF2-40B4-BE49-F238E27FC236}">
                <a16:creationId xmlns:a16="http://schemas.microsoft.com/office/drawing/2014/main" id="{10C86504-59C0-4E2B-9834-46622A392535}"/>
              </a:ext>
            </a:extLst>
          </p:cNvPr>
          <p:cNvSpPr/>
          <p:nvPr/>
        </p:nvSpPr>
        <p:spPr>
          <a:xfrm>
            <a:off x="6052451" y="3322"/>
            <a:ext cx="6116028" cy="276999"/>
          </a:xfrm>
          <a:prstGeom prst="rect">
            <a:avLst/>
          </a:prstGeom>
        </p:spPr>
        <p:txBody>
          <a:bodyPr wrap="square">
            <a:spAutoFit/>
          </a:bodyPr>
          <a:lstStyle/>
          <a:p>
            <a:pPr algn="r"/>
            <a:r>
              <a:rPr lang="ar-JO" sz="1200" dirty="0"/>
              <a:t>المشكلة ليست في استخدام                       ولكن مثلا عند وجود        واستخدام   </a:t>
            </a:r>
          </a:p>
        </p:txBody>
      </p:sp>
      <p:sp>
        <p:nvSpPr>
          <p:cNvPr id="56" name="TextBox 55">
            <a:extLst>
              <a:ext uri="{FF2B5EF4-FFF2-40B4-BE49-F238E27FC236}">
                <a16:creationId xmlns:a16="http://schemas.microsoft.com/office/drawing/2014/main" id="{6259F96F-B1A3-4A5E-A92D-CBA50D2C8148}"/>
              </a:ext>
            </a:extLst>
          </p:cNvPr>
          <p:cNvSpPr txBox="1"/>
          <p:nvPr/>
        </p:nvSpPr>
        <p:spPr>
          <a:xfrm>
            <a:off x="9819889" y="-9398"/>
            <a:ext cx="1070617" cy="276999"/>
          </a:xfrm>
          <a:prstGeom prst="rect">
            <a:avLst/>
          </a:prstGeom>
          <a:noFill/>
        </p:spPr>
        <p:txBody>
          <a:bodyPr wrap="square">
            <a:spAutoFit/>
          </a:bodyPr>
          <a:lstStyle/>
          <a:p>
            <a:r>
              <a:rPr lang="en-US" sz="1200" dirty="0"/>
              <a:t>a, an, and the</a:t>
            </a:r>
          </a:p>
        </p:txBody>
      </p:sp>
      <p:sp>
        <p:nvSpPr>
          <p:cNvPr id="57" name="TextBox 56">
            <a:extLst>
              <a:ext uri="{FF2B5EF4-FFF2-40B4-BE49-F238E27FC236}">
                <a16:creationId xmlns:a16="http://schemas.microsoft.com/office/drawing/2014/main" id="{34E0BDA9-E10F-4A8D-9F2D-6E124A871345}"/>
              </a:ext>
            </a:extLst>
          </p:cNvPr>
          <p:cNvSpPr txBox="1"/>
          <p:nvPr/>
        </p:nvSpPr>
        <p:spPr>
          <a:xfrm>
            <a:off x="8508273" y="-9398"/>
            <a:ext cx="475901" cy="276999"/>
          </a:xfrm>
          <a:prstGeom prst="rect">
            <a:avLst/>
          </a:prstGeom>
          <a:noFill/>
        </p:spPr>
        <p:txBody>
          <a:bodyPr wrap="square">
            <a:spAutoFit/>
          </a:bodyPr>
          <a:lstStyle/>
          <a:p>
            <a:r>
              <a:rPr lang="en-US" sz="1200" dirty="0"/>
              <a:t>Zoo</a:t>
            </a:r>
          </a:p>
        </p:txBody>
      </p:sp>
      <p:sp>
        <p:nvSpPr>
          <p:cNvPr id="58" name="TextBox 57">
            <a:extLst>
              <a:ext uri="{FF2B5EF4-FFF2-40B4-BE49-F238E27FC236}">
                <a16:creationId xmlns:a16="http://schemas.microsoft.com/office/drawing/2014/main" id="{4F14732A-4B9D-43B3-8D11-5DE2DBA51BC4}"/>
              </a:ext>
            </a:extLst>
          </p:cNvPr>
          <p:cNvSpPr txBox="1"/>
          <p:nvPr/>
        </p:nvSpPr>
        <p:spPr>
          <a:xfrm>
            <a:off x="7501826" y="-9398"/>
            <a:ext cx="729322" cy="276999"/>
          </a:xfrm>
          <a:prstGeom prst="rect">
            <a:avLst/>
          </a:prstGeom>
          <a:noFill/>
        </p:spPr>
        <p:txBody>
          <a:bodyPr wrap="square">
            <a:spAutoFit/>
          </a:bodyPr>
          <a:lstStyle/>
          <a:p>
            <a:r>
              <a:rPr lang="en-US" sz="1200" dirty="0"/>
              <a:t>TheZoo</a:t>
            </a:r>
          </a:p>
        </p:txBody>
      </p:sp>
      <p:sp>
        <p:nvSpPr>
          <p:cNvPr id="60" name="TextBox 59">
            <a:extLst>
              <a:ext uri="{FF2B5EF4-FFF2-40B4-BE49-F238E27FC236}">
                <a16:creationId xmlns:a16="http://schemas.microsoft.com/office/drawing/2014/main" id="{AA932214-7652-4AEE-B12F-79852772200C}"/>
              </a:ext>
            </a:extLst>
          </p:cNvPr>
          <p:cNvSpPr txBox="1"/>
          <p:nvPr/>
        </p:nvSpPr>
        <p:spPr>
          <a:xfrm>
            <a:off x="6052450" y="262124"/>
            <a:ext cx="6144126" cy="646331"/>
          </a:xfrm>
          <a:prstGeom prst="rect">
            <a:avLst/>
          </a:prstGeom>
          <a:noFill/>
        </p:spPr>
        <p:txBody>
          <a:bodyPr wrap="square">
            <a:spAutoFit/>
          </a:bodyPr>
          <a:lstStyle/>
          <a:p>
            <a:r>
              <a:rPr lang="en-US" sz="1200" dirty="0"/>
              <a:t>Noise words are redundant. The word </a:t>
            </a:r>
            <a:r>
              <a:rPr lang="en-US" sz="1200" b="1" dirty="0"/>
              <a:t>variable</a:t>
            </a:r>
            <a:r>
              <a:rPr lang="en-US" sz="1200" dirty="0"/>
              <a:t> should never appear in a variable name. The word </a:t>
            </a:r>
            <a:r>
              <a:rPr lang="en-US" sz="1200" b="1" dirty="0"/>
              <a:t>table</a:t>
            </a:r>
            <a:r>
              <a:rPr lang="en-US" sz="1200" dirty="0"/>
              <a:t> should never appear in a table name but used nameString butter than name it breaks an earlier rule about disinformation.</a:t>
            </a:r>
          </a:p>
        </p:txBody>
      </p:sp>
      <p:pic>
        <p:nvPicPr>
          <p:cNvPr id="62" name="Picture 61">
            <a:extLst>
              <a:ext uri="{FF2B5EF4-FFF2-40B4-BE49-F238E27FC236}">
                <a16:creationId xmlns:a16="http://schemas.microsoft.com/office/drawing/2014/main" id="{FAD21099-7993-4377-91F8-12C9B8A6A097}"/>
              </a:ext>
            </a:extLst>
          </p:cNvPr>
          <p:cNvPicPr>
            <a:picLocks noChangeAspect="1"/>
          </p:cNvPicPr>
          <p:nvPr/>
        </p:nvPicPr>
        <p:blipFill>
          <a:blip r:embed="rId17"/>
          <a:stretch>
            <a:fillRect/>
          </a:stretch>
        </p:blipFill>
        <p:spPr>
          <a:xfrm>
            <a:off x="6149296" y="928504"/>
            <a:ext cx="695325" cy="238125"/>
          </a:xfrm>
          <a:prstGeom prst="rect">
            <a:avLst/>
          </a:prstGeom>
        </p:spPr>
      </p:pic>
      <p:pic>
        <p:nvPicPr>
          <p:cNvPr id="64" name="Picture 63">
            <a:extLst>
              <a:ext uri="{FF2B5EF4-FFF2-40B4-BE49-F238E27FC236}">
                <a16:creationId xmlns:a16="http://schemas.microsoft.com/office/drawing/2014/main" id="{2C8177D3-8108-4BE6-8664-8A74205C2F44}"/>
              </a:ext>
            </a:extLst>
          </p:cNvPr>
          <p:cNvPicPr>
            <a:picLocks noChangeAspect="1"/>
          </p:cNvPicPr>
          <p:nvPr/>
        </p:nvPicPr>
        <p:blipFill>
          <a:blip r:embed="rId18"/>
          <a:stretch>
            <a:fillRect/>
          </a:stretch>
        </p:blipFill>
        <p:spPr>
          <a:xfrm>
            <a:off x="7279799" y="876614"/>
            <a:ext cx="1123950" cy="266700"/>
          </a:xfrm>
          <a:prstGeom prst="rect">
            <a:avLst/>
          </a:prstGeom>
        </p:spPr>
      </p:pic>
      <p:pic>
        <p:nvPicPr>
          <p:cNvPr id="66" name="Picture 65">
            <a:extLst>
              <a:ext uri="{FF2B5EF4-FFF2-40B4-BE49-F238E27FC236}">
                <a16:creationId xmlns:a16="http://schemas.microsoft.com/office/drawing/2014/main" id="{372C36C7-40CC-4A09-A587-B7B3E8A29630}"/>
              </a:ext>
            </a:extLst>
          </p:cNvPr>
          <p:cNvPicPr>
            <a:picLocks noChangeAspect="1"/>
          </p:cNvPicPr>
          <p:nvPr/>
        </p:nvPicPr>
        <p:blipFill>
          <a:blip r:embed="rId19"/>
          <a:stretch>
            <a:fillRect/>
          </a:stretch>
        </p:blipFill>
        <p:spPr>
          <a:xfrm>
            <a:off x="7291406" y="1143314"/>
            <a:ext cx="895350" cy="247650"/>
          </a:xfrm>
          <a:prstGeom prst="rect">
            <a:avLst/>
          </a:prstGeom>
        </p:spPr>
      </p:pic>
      <p:pic>
        <p:nvPicPr>
          <p:cNvPr id="68" name="Picture 67">
            <a:extLst>
              <a:ext uri="{FF2B5EF4-FFF2-40B4-BE49-F238E27FC236}">
                <a16:creationId xmlns:a16="http://schemas.microsoft.com/office/drawing/2014/main" id="{A2CBDB50-0262-444A-A62C-392612BCA8D2}"/>
              </a:ext>
            </a:extLst>
          </p:cNvPr>
          <p:cNvPicPr>
            <a:picLocks noChangeAspect="1"/>
          </p:cNvPicPr>
          <p:nvPr/>
        </p:nvPicPr>
        <p:blipFill>
          <a:blip r:embed="rId20"/>
          <a:stretch>
            <a:fillRect/>
          </a:stretch>
        </p:blipFill>
        <p:spPr>
          <a:xfrm>
            <a:off x="6149294" y="1143314"/>
            <a:ext cx="466725" cy="209550"/>
          </a:xfrm>
          <a:prstGeom prst="rect">
            <a:avLst/>
          </a:prstGeom>
        </p:spPr>
      </p:pic>
      <p:pic>
        <p:nvPicPr>
          <p:cNvPr id="70" name="Picture 69">
            <a:extLst>
              <a:ext uri="{FF2B5EF4-FFF2-40B4-BE49-F238E27FC236}">
                <a16:creationId xmlns:a16="http://schemas.microsoft.com/office/drawing/2014/main" id="{01E7D8F3-3FD6-4999-AEDE-E25ACA818991}"/>
              </a:ext>
            </a:extLst>
          </p:cNvPr>
          <p:cNvPicPr>
            <a:picLocks noChangeAspect="1"/>
          </p:cNvPicPr>
          <p:nvPr/>
        </p:nvPicPr>
        <p:blipFill>
          <a:blip r:embed="rId21"/>
          <a:stretch>
            <a:fillRect/>
          </a:stretch>
        </p:blipFill>
        <p:spPr>
          <a:xfrm>
            <a:off x="6179276" y="1352864"/>
            <a:ext cx="666750" cy="257175"/>
          </a:xfrm>
          <a:prstGeom prst="rect">
            <a:avLst/>
          </a:prstGeom>
        </p:spPr>
      </p:pic>
      <p:pic>
        <p:nvPicPr>
          <p:cNvPr id="72" name="Picture 71">
            <a:extLst>
              <a:ext uri="{FF2B5EF4-FFF2-40B4-BE49-F238E27FC236}">
                <a16:creationId xmlns:a16="http://schemas.microsoft.com/office/drawing/2014/main" id="{765BED6B-0015-4E34-B3BD-20DEA2D758F4}"/>
              </a:ext>
            </a:extLst>
          </p:cNvPr>
          <p:cNvPicPr>
            <a:picLocks noChangeAspect="1"/>
          </p:cNvPicPr>
          <p:nvPr/>
        </p:nvPicPr>
        <p:blipFill>
          <a:blip r:embed="rId22"/>
          <a:stretch>
            <a:fillRect/>
          </a:stretch>
        </p:blipFill>
        <p:spPr>
          <a:xfrm>
            <a:off x="7268059" y="1361196"/>
            <a:ext cx="981075" cy="228600"/>
          </a:xfrm>
          <a:prstGeom prst="rect">
            <a:avLst/>
          </a:prstGeom>
        </p:spPr>
      </p:pic>
      <p:pic>
        <p:nvPicPr>
          <p:cNvPr id="74" name="Picture 73">
            <a:extLst>
              <a:ext uri="{FF2B5EF4-FFF2-40B4-BE49-F238E27FC236}">
                <a16:creationId xmlns:a16="http://schemas.microsoft.com/office/drawing/2014/main" id="{2861AF76-E835-4FDF-A80C-E993DBE0F5DF}"/>
              </a:ext>
            </a:extLst>
          </p:cNvPr>
          <p:cNvPicPr>
            <a:picLocks noChangeAspect="1"/>
          </p:cNvPicPr>
          <p:nvPr/>
        </p:nvPicPr>
        <p:blipFill>
          <a:blip r:embed="rId23"/>
          <a:stretch>
            <a:fillRect/>
          </a:stretch>
        </p:blipFill>
        <p:spPr>
          <a:xfrm>
            <a:off x="6201683" y="1576663"/>
            <a:ext cx="590550" cy="190500"/>
          </a:xfrm>
          <a:prstGeom prst="rect">
            <a:avLst/>
          </a:prstGeom>
        </p:spPr>
      </p:pic>
      <p:pic>
        <p:nvPicPr>
          <p:cNvPr id="76" name="Picture 75">
            <a:extLst>
              <a:ext uri="{FF2B5EF4-FFF2-40B4-BE49-F238E27FC236}">
                <a16:creationId xmlns:a16="http://schemas.microsoft.com/office/drawing/2014/main" id="{5CC48B5A-8DED-4C2C-BE96-02C83C0F5D37}"/>
              </a:ext>
            </a:extLst>
          </p:cNvPr>
          <p:cNvPicPr>
            <a:picLocks noChangeAspect="1"/>
          </p:cNvPicPr>
          <p:nvPr/>
        </p:nvPicPr>
        <p:blipFill>
          <a:blip r:embed="rId24"/>
          <a:stretch>
            <a:fillRect/>
          </a:stretch>
        </p:blipFill>
        <p:spPr>
          <a:xfrm>
            <a:off x="7303642" y="1610678"/>
            <a:ext cx="800100" cy="171450"/>
          </a:xfrm>
          <a:prstGeom prst="rect">
            <a:avLst/>
          </a:prstGeom>
        </p:spPr>
      </p:pic>
      <p:sp>
        <p:nvSpPr>
          <p:cNvPr id="77" name="Rectangle 76">
            <a:extLst>
              <a:ext uri="{FF2B5EF4-FFF2-40B4-BE49-F238E27FC236}">
                <a16:creationId xmlns:a16="http://schemas.microsoft.com/office/drawing/2014/main" id="{2DD17DF2-8199-406C-A457-9CDD12596EA7}"/>
              </a:ext>
            </a:extLst>
          </p:cNvPr>
          <p:cNvSpPr/>
          <p:nvPr/>
        </p:nvSpPr>
        <p:spPr>
          <a:xfrm>
            <a:off x="6841481" y="899452"/>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sp>
        <p:nvSpPr>
          <p:cNvPr id="78" name="Rectangle 77">
            <a:extLst>
              <a:ext uri="{FF2B5EF4-FFF2-40B4-BE49-F238E27FC236}">
                <a16:creationId xmlns:a16="http://schemas.microsoft.com/office/drawing/2014/main" id="{D2EDEC26-A142-4E91-BCEE-0FDE8CD98915}"/>
              </a:ext>
            </a:extLst>
          </p:cNvPr>
          <p:cNvSpPr/>
          <p:nvPr/>
        </p:nvSpPr>
        <p:spPr>
          <a:xfrm>
            <a:off x="6856562" y="1143314"/>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sp>
        <p:nvSpPr>
          <p:cNvPr id="79" name="Rectangle 78">
            <a:extLst>
              <a:ext uri="{FF2B5EF4-FFF2-40B4-BE49-F238E27FC236}">
                <a16:creationId xmlns:a16="http://schemas.microsoft.com/office/drawing/2014/main" id="{C350EA7F-0379-4833-BECE-4AC596B79124}"/>
              </a:ext>
            </a:extLst>
          </p:cNvPr>
          <p:cNvSpPr/>
          <p:nvPr/>
        </p:nvSpPr>
        <p:spPr>
          <a:xfrm>
            <a:off x="6865464" y="1373387"/>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sp>
        <p:nvSpPr>
          <p:cNvPr id="80" name="Rectangle 79">
            <a:extLst>
              <a:ext uri="{FF2B5EF4-FFF2-40B4-BE49-F238E27FC236}">
                <a16:creationId xmlns:a16="http://schemas.microsoft.com/office/drawing/2014/main" id="{01C0F82A-EE01-4678-A060-4F595A7A48C0}"/>
              </a:ext>
            </a:extLst>
          </p:cNvPr>
          <p:cNvSpPr/>
          <p:nvPr/>
        </p:nvSpPr>
        <p:spPr>
          <a:xfrm>
            <a:off x="6873789" y="1587900"/>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sp>
        <p:nvSpPr>
          <p:cNvPr id="83" name="TextBox 82">
            <a:extLst>
              <a:ext uri="{FF2B5EF4-FFF2-40B4-BE49-F238E27FC236}">
                <a16:creationId xmlns:a16="http://schemas.microsoft.com/office/drawing/2014/main" id="{CD90B764-820B-4964-8D43-3FE9AF1FA3E0}"/>
              </a:ext>
            </a:extLst>
          </p:cNvPr>
          <p:cNvSpPr txBox="1"/>
          <p:nvPr/>
        </p:nvSpPr>
        <p:spPr>
          <a:xfrm>
            <a:off x="6052451" y="1821930"/>
            <a:ext cx="4038034" cy="461665"/>
          </a:xfrm>
          <a:prstGeom prst="rect">
            <a:avLst/>
          </a:prstGeom>
          <a:noFill/>
        </p:spPr>
        <p:txBody>
          <a:bodyPr wrap="square" rtlCol="0">
            <a:spAutoFit/>
          </a:bodyPr>
          <a:lstStyle/>
          <a:p>
            <a:r>
              <a:rPr lang="ar-JO" sz="2400" b="1" u="sng" dirty="0"/>
              <a:t>5</a:t>
            </a:r>
            <a:r>
              <a:rPr lang="en-US" sz="2400" b="1" u="sng" dirty="0"/>
              <a:t>- Use Pronounceable Names</a:t>
            </a:r>
          </a:p>
        </p:txBody>
      </p:sp>
      <p:sp>
        <p:nvSpPr>
          <p:cNvPr id="84" name="Rectangle 83">
            <a:extLst>
              <a:ext uri="{FF2B5EF4-FFF2-40B4-BE49-F238E27FC236}">
                <a16:creationId xmlns:a16="http://schemas.microsoft.com/office/drawing/2014/main" id="{80F5CDC6-9912-4249-A034-FECD945C6215}"/>
              </a:ext>
            </a:extLst>
          </p:cNvPr>
          <p:cNvSpPr/>
          <p:nvPr/>
        </p:nvSpPr>
        <p:spPr>
          <a:xfrm>
            <a:off x="9114545" y="2284577"/>
            <a:ext cx="3077455" cy="276999"/>
          </a:xfrm>
          <a:prstGeom prst="rect">
            <a:avLst/>
          </a:prstGeom>
        </p:spPr>
        <p:txBody>
          <a:bodyPr wrap="square">
            <a:spAutoFit/>
          </a:bodyPr>
          <a:lstStyle/>
          <a:p>
            <a:pPr algn="r"/>
            <a:r>
              <a:rPr lang="ar-JO" sz="1200" dirty="0"/>
              <a:t>اجعل الاسماء قابلة للنطق</a:t>
            </a:r>
          </a:p>
        </p:txBody>
      </p:sp>
      <p:sp>
        <p:nvSpPr>
          <p:cNvPr id="86" name="TextBox 85">
            <a:extLst>
              <a:ext uri="{FF2B5EF4-FFF2-40B4-BE49-F238E27FC236}">
                <a16:creationId xmlns:a16="http://schemas.microsoft.com/office/drawing/2014/main" id="{254E3913-7E29-462F-9F0F-F7B0A8B260C7}"/>
              </a:ext>
            </a:extLst>
          </p:cNvPr>
          <p:cNvSpPr txBox="1"/>
          <p:nvPr/>
        </p:nvSpPr>
        <p:spPr>
          <a:xfrm>
            <a:off x="6292726" y="2523698"/>
            <a:ext cx="6148136" cy="276999"/>
          </a:xfrm>
          <a:prstGeom prst="rect">
            <a:avLst/>
          </a:prstGeom>
          <a:noFill/>
        </p:spPr>
        <p:txBody>
          <a:bodyPr wrap="square">
            <a:spAutoFit/>
          </a:bodyPr>
          <a:lstStyle/>
          <a:p>
            <a:r>
              <a:rPr lang="en-US" sz="1200" dirty="0"/>
              <a:t>genymdhms (generation date, year, month, day, hour, minute, and second)</a:t>
            </a:r>
          </a:p>
        </p:txBody>
      </p:sp>
      <p:sp>
        <p:nvSpPr>
          <p:cNvPr id="87" name="Rectangle 86">
            <a:extLst>
              <a:ext uri="{FF2B5EF4-FFF2-40B4-BE49-F238E27FC236}">
                <a16:creationId xmlns:a16="http://schemas.microsoft.com/office/drawing/2014/main" id="{F737C870-E7D9-4EF3-918B-2A9810EA7B53}"/>
              </a:ext>
            </a:extLst>
          </p:cNvPr>
          <p:cNvSpPr/>
          <p:nvPr/>
        </p:nvSpPr>
        <p:spPr>
          <a:xfrm>
            <a:off x="6021995" y="2523698"/>
            <a:ext cx="429851" cy="276999"/>
          </a:xfrm>
          <a:prstGeom prst="rect">
            <a:avLst/>
          </a:prstGeom>
        </p:spPr>
        <p:txBody>
          <a:bodyPr wrap="square">
            <a:spAutoFit/>
          </a:bodyPr>
          <a:lstStyle/>
          <a:p>
            <a:r>
              <a:rPr lang="en-US" sz="1200" dirty="0"/>
              <a:t>ex:</a:t>
            </a:r>
          </a:p>
        </p:txBody>
      </p:sp>
      <p:pic>
        <p:nvPicPr>
          <p:cNvPr id="24" name="Picture 23">
            <a:extLst>
              <a:ext uri="{FF2B5EF4-FFF2-40B4-BE49-F238E27FC236}">
                <a16:creationId xmlns:a16="http://schemas.microsoft.com/office/drawing/2014/main" id="{90FA6665-18B8-4DCC-AE26-CFA637EC973B}"/>
              </a:ext>
            </a:extLst>
          </p:cNvPr>
          <p:cNvPicPr>
            <a:picLocks noChangeAspect="1"/>
          </p:cNvPicPr>
          <p:nvPr/>
        </p:nvPicPr>
        <p:blipFill>
          <a:blip r:embed="rId25"/>
          <a:stretch>
            <a:fillRect/>
          </a:stretch>
        </p:blipFill>
        <p:spPr>
          <a:xfrm>
            <a:off x="6148626" y="2800517"/>
            <a:ext cx="2752725" cy="923925"/>
          </a:xfrm>
          <a:prstGeom prst="rect">
            <a:avLst/>
          </a:prstGeom>
        </p:spPr>
      </p:pic>
      <p:pic>
        <p:nvPicPr>
          <p:cNvPr id="29" name="Picture 28">
            <a:extLst>
              <a:ext uri="{FF2B5EF4-FFF2-40B4-BE49-F238E27FC236}">
                <a16:creationId xmlns:a16="http://schemas.microsoft.com/office/drawing/2014/main" id="{227EE29E-6BB7-4B5E-BB7C-26791EDD3434}"/>
              </a:ext>
            </a:extLst>
          </p:cNvPr>
          <p:cNvPicPr>
            <a:picLocks noChangeAspect="1"/>
          </p:cNvPicPr>
          <p:nvPr/>
        </p:nvPicPr>
        <p:blipFill>
          <a:blip r:embed="rId26"/>
          <a:stretch>
            <a:fillRect/>
          </a:stretch>
        </p:blipFill>
        <p:spPr>
          <a:xfrm>
            <a:off x="9336187" y="2795845"/>
            <a:ext cx="2857500" cy="933450"/>
          </a:xfrm>
          <a:prstGeom prst="rect">
            <a:avLst/>
          </a:prstGeom>
        </p:spPr>
      </p:pic>
      <p:sp>
        <p:nvSpPr>
          <p:cNvPr id="67" name="Rectangle 66">
            <a:extLst>
              <a:ext uri="{FF2B5EF4-FFF2-40B4-BE49-F238E27FC236}">
                <a16:creationId xmlns:a16="http://schemas.microsoft.com/office/drawing/2014/main" id="{B6C54142-515E-4843-A4EF-16D36EDE2EB7}"/>
              </a:ext>
            </a:extLst>
          </p:cNvPr>
          <p:cNvSpPr/>
          <p:nvPr/>
        </p:nvSpPr>
        <p:spPr>
          <a:xfrm>
            <a:off x="8834973" y="3124070"/>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sp>
        <p:nvSpPr>
          <p:cNvPr id="69" name="TextBox 68">
            <a:extLst>
              <a:ext uri="{FF2B5EF4-FFF2-40B4-BE49-F238E27FC236}">
                <a16:creationId xmlns:a16="http://schemas.microsoft.com/office/drawing/2014/main" id="{F106EAB9-EDBA-43FE-8F58-BD3320AB5737}"/>
              </a:ext>
            </a:extLst>
          </p:cNvPr>
          <p:cNvSpPr txBox="1"/>
          <p:nvPr/>
        </p:nvSpPr>
        <p:spPr>
          <a:xfrm>
            <a:off x="6044837" y="3724075"/>
            <a:ext cx="3403960" cy="461665"/>
          </a:xfrm>
          <a:prstGeom prst="rect">
            <a:avLst/>
          </a:prstGeom>
          <a:noFill/>
        </p:spPr>
        <p:txBody>
          <a:bodyPr wrap="square" rtlCol="0">
            <a:spAutoFit/>
          </a:bodyPr>
          <a:lstStyle/>
          <a:p>
            <a:r>
              <a:rPr lang="ar-JO" sz="2400" b="1" u="sng" dirty="0"/>
              <a:t>6</a:t>
            </a:r>
            <a:r>
              <a:rPr lang="en-US" sz="2400" b="1" u="sng" dirty="0"/>
              <a:t>- Use Searchable Names</a:t>
            </a:r>
          </a:p>
        </p:txBody>
      </p:sp>
      <p:sp>
        <p:nvSpPr>
          <p:cNvPr id="71" name="Rectangle 70">
            <a:extLst>
              <a:ext uri="{FF2B5EF4-FFF2-40B4-BE49-F238E27FC236}">
                <a16:creationId xmlns:a16="http://schemas.microsoft.com/office/drawing/2014/main" id="{D134B057-DC18-4054-B218-B5BB0BE30939}"/>
              </a:ext>
            </a:extLst>
          </p:cNvPr>
          <p:cNvSpPr/>
          <p:nvPr/>
        </p:nvSpPr>
        <p:spPr>
          <a:xfrm>
            <a:off x="9114545" y="4185947"/>
            <a:ext cx="3077455" cy="276999"/>
          </a:xfrm>
          <a:prstGeom prst="rect">
            <a:avLst/>
          </a:prstGeom>
        </p:spPr>
        <p:txBody>
          <a:bodyPr wrap="square">
            <a:spAutoFit/>
          </a:bodyPr>
          <a:lstStyle/>
          <a:p>
            <a:pPr algn="r"/>
            <a:r>
              <a:rPr lang="ar-JO" sz="1200" dirty="0"/>
              <a:t>ليس من السهل البحث عن حرف واحد او رقم ثابت</a:t>
            </a:r>
          </a:p>
        </p:txBody>
      </p:sp>
      <p:pic>
        <p:nvPicPr>
          <p:cNvPr id="34" name="Picture 33">
            <a:extLst>
              <a:ext uri="{FF2B5EF4-FFF2-40B4-BE49-F238E27FC236}">
                <a16:creationId xmlns:a16="http://schemas.microsoft.com/office/drawing/2014/main" id="{62A05F22-801A-41E6-98CC-BE568786C1EA}"/>
              </a:ext>
            </a:extLst>
          </p:cNvPr>
          <p:cNvPicPr>
            <a:picLocks noChangeAspect="1"/>
          </p:cNvPicPr>
          <p:nvPr/>
        </p:nvPicPr>
        <p:blipFill>
          <a:blip r:embed="rId27"/>
          <a:stretch>
            <a:fillRect/>
          </a:stretch>
        </p:blipFill>
        <p:spPr>
          <a:xfrm>
            <a:off x="6068491" y="4648418"/>
            <a:ext cx="1895475" cy="533400"/>
          </a:xfrm>
          <a:prstGeom prst="rect">
            <a:avLst/>
          </a:prstGeom>
        </p:spPr>
      </p:pic>
      <p:pic>
        <p:nvPicPr>
          <p:cNvPr id="40" name="Picture 39">
            <a:extLst>
              <a:ext uri="{FF2B5EF4-FFF2-40B4-BE49-F238E27FC236}">
                <a16:creationId xmlns:a16="http://schemas.microsoft.com/office/drawing/2014/main" id="{B5DA371C-148B-4E47-9837-302EBC33878A}"/>
              </a:ext>
            </a:extLst>
          </p:cNvPr>
          <p:cNvPicPr>
            <a:picLocks noChangeAspect="1"/>
          </p:cNvPicPr>
          <p:nvPr/>
        </p:nvPicPr>
        <p:blipFill>
          <a:blip r:embed="rId28"/>
          <a:stretch>
            <a:fillRect/>
          </a:stretch>
        </p:blipFill>
        <p:spPr>
          <a:xfrm>
            <a:off x="8077670" y="4566857"/>
            <a:ext cx="4124325" cy="1228725"/>
          </a:xfrm>
          <a:prstGeom prst="rect">
            <a:avLst/>
          </a:prstGeom>
        </p:spPr>
      </p:pic>
      <p:sp>
        <p:nvSpPr>
          <p:cNvPr id="75" name="Rectangle 74">
            <a:extLst>
              <a:ext uri="{FF2B5EF4-FFF2-40B4-BE49-F238E27FC236}">
                <a16:creationId xmlns:a16="http://schemas.microsoft.com/office/drawing/2014/main" id="{32F8F942-3621-4B83-8A36-1BEE86DDF586}"/>
              </a:ext>
            </a:extLst>
          </p:cNvPr>
          <p:cNvSpPr/>
          <p:nvPr/>
        </p:nvSpPr>
        <p:spPr>
          <a:xfrm>
            <a:off x="7622066" y="4904220"/>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sp>
        <p:nvSpPr>
          <p:cNvPr id="81" name="Rectangle 80">
            <a:extLst>
              <a:ext uri="{FF2B5EF4-FFF2-40B4-BE49-F238E27FC236}">
                <a16:creationId xmlns:a16="http://schemas.microsoft.com/office/drawing/2014/main" id="{AB82C66E-A387-438C-9FE2-A09926E806CF}"/>
              </a:ext>
            </a:extLst>
          </p:cNvPr>
          <p:cNvSpPr/>
          <p:nvPr/>
        </p:nvSpPr>
        <p:spPr>
          <a:xfrm>
            <a:off x="6042842" y="4370246"/>
            <a:ext cx="429851" cy="276999"/>
          </a:xfrm>
          <a:prstGeom prst="rect">
            <a:avLst/>
          </a:prstGeom>
        </p:spPr>
        <p:txBody>
          <a:bodyPr wrap="square">
            <a:spAutoFit/>
          </a:bodyPr>
          <a:lstStyle/>
          <a:p>
            <a:r>
              <a:rPr lang="en-US" sz="1200" dirty="0"/>
              <a:t>ex:</a:t>
            </a:r>
          </a:p>
        </p:txBody>
      </p:sp>
      <p:sp>
        <p:nvSpPr>
          <p:cNvPr id="82" name="TextBox 81">
            <a:extLst>
              <a:ext uri="{FF2B5EF4-FFF2-40B4-BE49-F238E27FC236}">
                <a16:creationId xmlns:a16="http://schemas.microsoft.com/office/drawing/2014/main" id="{38C40A4E-7D1E-49C9-8FB0-30505C7426FA}"/>
              </a:ext>
            </a:extLst>
          </p:cNvPr>
          <p:cNvSpPr txBox="1"/>
          <p:nvPr/>
        </p:nvSpPr>
        <p:spPr>
          <a:xfrm>
            <a:off x="6038935" y="5794320"/>
            <a:ext cx="3403960" cy="461665"/>
          </a:xfrm>
          <a:prstGeom prst="rect">
            <a:avLst/>
          </a:prstGeom>
          <a:noFill/>
        </p:spPr>
        <p:txBody>
          <a:bodyPr wrap="square" rtlCol="0">
            <a:spAutoFit/>
          </a:bodyPr>
          <a:lstStyle/>
          <a:p>
            <a:r>
              <a:rPr lang="ar-JO" sz="2400" b="1" u="sng" dirty="0"/>
              <a:t>7</a:t>
            </a:r>
            <a:r>
              <a:rPr lang="en-US" sz="2400" b="1" u="sng" dirty="0"/>
              <a:t>- Avoid Encodings</a:t>
            </a:r>
          </a:p>
        </p:txBody>
      </p:sp>
      <p:sp>
        <p:nvSpPr>
          <p:cNvPr id="85" name="Rectangle 84">
            <a:extLst>
              <a:ext uri="{FF2B5EF4-FFF2-40B4-BE49-F238E27FC236}">
                <a16:creationId xmlns:a16="http://schemas.microsoft.com/office/drawing/2014/main" id="{D07FCD31-B785-4C7E-9687-816032251429}"/>
              </a:ext>
            </a:extLst>
          </p:cNvPr>
          <p:cNvSpPr/>
          <p:nvPr/>
        </p:nvSpPr>
        <p:spPr>
          <a:xfrm>
            <a:off x="6179277" y="6255985"/>
            <a:ext cx="6021536" cy="276999"/>
          </a:xfrm>
          <a:prstGeom prst="rect">
            <a:avLst/>
          </a:prstGeom>
        </p:spPr>
        <p:txBody>
          <a:bodyPr wrap="square">
            <a:spAutoFit/>
          </a:bodyPr>
          <a:lstStyle/>
          <a:p>
            <a:pPr algn="r"/>
            <a:r>
              <a:rPr lang="ar-JO" sz="1200" dirty="0"/>
              <a:t>لدينا ما يكفي من العبء للتعامل معها دون إضافة المزيد إلى العبء الملقى على عاتقنا.</a:t>
            </a:r>
          </a:p>
        </p:txBody>
      </p:sp>
      <p:sp>
        <p:nvSpPr>
          <p:cNvPr id="88" name="Rectangle 87">
            <a:extLst>
              <a:ext uri="{FF2B5EF4-FFF2-40B4-BE49-F238E27FC236}">
                <a16:creationId xmlns:a16="http://schemas.microsoft.com/office/drawing/2014/main" id="{029A5F20-9C7C-49F4-BDD3-C7B64C8088DA}"/>
              </a:ext>
            </a:extLst>
          </p:cNvPr>
          <p:cNvSpPr/>
          <p:nvPr/>
        </p:nvSpPr>
        <p:spPr>
          <a:xfrm>
            <a:off x="6042842" y="6478047"/>
            <a:ext cx="429851" cy="276999"/>
          </a:xfrm>
          <a:prstGeom prst="rect">
            <a:avLst/>
          </a:prstGeom>
        </p:spPr>
        <p:txBody>
          <a:bodyPr wrap="square">
            <a:spAutoFit/>
          </a:bodyPr>
          <a:lstStyle/>
          <a:p>
            <a:r>
              <a:rPr lang="en-US" sz="1200" dirty="0"/>
              <a:t>ex:</a:t>
            </a:r>
          </a:p>
        </p:txBody>
      </p:sp>
      <p:pic>
        <p:nvPicPr>
          <p:cNvPr id="46" name="Picture 45">
            <a:extLst>
              <a:ext uri="{FF2B5EF4-FFF2-40B4-BE49-F238E27FC236}">
                <a16:creationId xmlns:a16="http://schemas.microsoft.com/office/drawing/2014/main" id="{91D197BD-7994-47CB-BE94-BEF722DC9950}"/>
              </a:ext>
            </a:extLst>
          </p:cNvPr>
          <p:cNvPicPr>
            <a:picLocks noChangeAspect="1"/>
          </p:cNvPicPr>
          <p:nvPr/>
        </p:nvPicPr>
        <p:blipFill>
          <a:blip r:embed="rId29"/>
          <a:stretch>
            <a:fillRect/>
          </a:stretch>
        </p:blipFill>
        <p:spPr>
          <a:xfrm>
            <a:off x="6787046" y="6588215"/>
            <a:ext cx="962025" cy="238125"/>
          </a:xfrm>
          <a:prstGeom prst="rect">
            <a:avLst/>
          </a:prstGeom>
        </p:spPr>
      </p:pic>
      <p:sp>
        <p:nvSpPr>
          <p:cNvPr id="89" name="Rectangle 88">
            <a:extLst>
              <a:ext uri="{FF2B5EF4-FFF2-40B4-BE49-F238E27FC236}">
                <a16:creationId xmlns:a16="http://schemas.microsoft.com/office/drawing/2014/main" id="{04E5E116-3F79-44F1-91E1-C9C4FBDD0C5B}"/>
              </a:ext>
            </a:extLst>
          </p:cNvPr>
          <p:cNvSpPr/>
          <p:nvPr/>
        </p:nvSpPr>
        <p:spPr>
          <a:xfrm>
            <a:off x="8034208" y="6585434"/>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pic>
        <p:nvPicPr>
          <p:cNvPr id="51" name="Picture 50">
            <a:extLst>
              <a:ext uri="{FF2B5EF4-FFF2-40B4-BE49-F238E27FC236}">
                <a16:creationId xmlns:a16="http://schemas.microsoft.com/office/drawing/2014/main" id="{5E493144-03FC-4AE6-A3AD-1196C510C1D9}"/>
              </a:ext>
            </a:extLst>
          </p:cNvPr>
          <p:cNvPicPr>
            <a:picLocks noChangeAspect="1"/>
          </p:cNvPicPr>
          <p:nvPr/>
        </p:nvPicPr>
        <p:blipFill>
          <a:blip r:embed="rId30"/>
          <a:stretch>
            <a:fillRect/>
          </a:stretch>
        </p:blipFill>
        <p:spPr>
          <a:xfrm>
            <a:off x="8611639" y="6567449"/>
            <a:ext cx="1200150" cy="285750"/>
          </a:xfrm>
          <a:prstGeom prst="rect">
            <a:avLst/>
          </a:prstGeom>
        </p:spPr>
      </p:pic>
    </p:spTree>
    <p:extLst>
      <p:ext uri="{BB962C8B-B14F-4D97-AF65-F5344CB8AC3E}">
        <p14:creationId xmlns:p14="http://schemas.microsoft.com/office/powerpoint/2010/main" val="316803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F07734-34E8-4CC7-9E50-1C7F5672B1E1}"/>
              </a:ext>
            </a:extLst>
          </p:cNvPr>
          <p:cNvSpPr txBox="1"/>
          <p:nvPr/>
        </p:nvSpPr>
        <p:spPr>
          <a:xfrm>
            <a:off x="6035512" y="1872796"/>
            <a:ext cx="4215394" cy="461665"/>
          </a:xfrm>
          <a:prstGeom prst="rect">
            <a:avLst/>
          </a:prstGeom>
          <a:noFill/>
        </p:spPr>
        <p:txBody>
          <a:bodyPr wrap="square" rtlCol="0">
            <a:spAutoFit/>
          </a:bodyPr>
          <a:lstStyle/>
          <a:p>
            <a:r>
              <a:rPr lang="ar-JO" sz="2400" b="1" u="sng" dirty="0"/>
              <a:t>12</a:t>
            </a:r>
            <a:r>
              <a:rPr lang="en-US" sz="2400" b="1" u="sng" dirty="0"/>
              <a:t>- Pick One Word per Concept</a:t>
            </a:r>
          </a:p>
        </p:txBody>
      </p:sp>
      <p:sp>
        <p:nvSpPr>
          <p:cNvPr id="5" name="TextBox 4">
            <a:extLst>
              <a:ext uri="{FF2B5EF4-FFF2-40B4-BE49-F238E27FC236}">
                <a16:creationId xmlns:a16="http://schemas.microsoft.com/office/drawing/2014/main" id="{3ADF74ED-9B2D-4305-8535-633604B359C7}"/>
              </a:ext>
            </a:extLst>
          </p:cNvPr>
          <p:cNvSpPr txBox="1"/>
          <p:nvPr/>
        </p:nvSpPr>
        <p:spPr>
          <a:xfrm>
            <a:off x="6038935" y="0"/>
            <a:ext cx="2480473" cy="461665"/>
          </a:xfrm>
          <a:prstGeom prst="rect">
            <a:avLst/>
          </a:prstGeom>
          <a:noFill/>
        </p:spPr>
        <p:txBody>
          <a:bodyPr wrap="square" rtlCol="0">
            <a:spAutoFit/>
          </a:bodyPr>
          <a:lstStyle/>
          <a:p>
            <a:r>
              <a:rPr lang="ar-JO" sz="2400" b="1" u="sng" dirty="0"/>
              <a:t>11</a:t>
            </a:r>
            <a:r>
              <a:rPr lang="en-US" sz="2400" b="1" u="sng" dirty="0"/>
              <a:t>- Don’t Be Cute</a:t>
            </a:r>
          </a:p>
        </p:txBody>
      </p:sp>
      <p:sp>
        <p:nvSpPr>
          <p:cNvPr id="6" name="TextBox 5">
            <a:extLst>
              <a:ext uri="{FF2B5EF4-FFF2-40B4-BE49-F238E27FC236}">
                <a16:creationId xmlns:a16="http://schemas.microsoft.com/office/drawing/2014/main" id="{A7B1A638-B099-4031-8C3F-57BFB8FDAEAC}"/>
              </a:ext>
            </a:extLst>
          </p:cNvPr>
          <p:cNvSpPr txBox="1"/>
          <p:nvPr/>
        </p:nvSpPr>
        <p:spPr>
          <a:xfrm>
            <a:off x="-21948" y="4031754"/>
            <a:ext cx="2763385" cy="461665"/>
          </a:xfrm>
          <a:prstGeom prst="rect">
            <a:avLst/>
          </a:prstGeom>
          <a:noFill/>
        </p:spPr>
        <p:txBody>
          <a:bodyPr wrap="square" rtlCol="0">
            <a:spAutoFit/>
          </a:bodyPr>
          <a:lstStyle/>
          <a:p>
            <a:r>
              <a:rPr lang="ar-JO" sz="2400" b="1" u="sng" dirty="0"/>
              <a:t>10</a:t>
            </a:r>
            <a:r>
              <a:rPr lang="en-US" sz="2400" b="1" u="sng" dirty="0"/>
              <a:t>- Method Names</a:t>
            </a:r>
          </a:p>
        </p:txBody>
      </p:sp>
      <p:sp>
        <p:nvSpPr>
          <p:cNvPr id="7" name="TextBox 6">
            <a:extLst>
              <a:ext uri="{FF2B5EF4-FFF2-40B4-BE49-F238E27FC236}">
                <a16:creationId xmlns:a16="http://schemas.microsoft.com/office/drawing/2014/main" id="{C403F851-027F-41E0-8632-A210F117DD73}"/>
              </a:ext>
            </a:extLst>
          </p:cNvPr>
          <p:cNvSpPr txBox="1"/>
          <p:nvPr/>
        </p:nvSpPr>
        <p:spPr>
          <a:xfrm>
            <a:off x="0" y="2855275"/>
            <a:ext cx="2213809" cy="461665"/>
          </a:xfrm>
          <a:prstGeom prst="rect">
            <a:avLst/>
          </a:prstGeom>
          <a:noFill/>
        </p:spPr>
        <p:txBody>
          <a:bodyPr wrap="square" rtlCol="0">
            <a:spAutoFit/>
          </a:bodyPr>
          <a:lstStyle/>
          <a:p>
            <a:r>
              <a:rPr lang="ar-JO" sz="2400" b="1" u="sng" dirty="0"/>
              <a:t>9</a:t>
            </a:r>
            <a:r>
              <a:rPr lang="en-US" sz="2400" b="1" u="sng" dirty="0"/>
              <a:t>- Class Names</a:t>
            </a:r>
          </a:p>
        </p:txBody>
      </p:sp>
      <p:sp>
        <p:nvSpPr>
          <p:cNvPr id="8" name="TextBox 7">
            <a:extLst>
              <a:ext uri="{FF2B5EF4-FFF2-40B4-BE49-F238E27FC236}">
                <a16:creationId xmlns:a16="http://schemas.microsoft.com/office/drawing/2014/main" id="{10260914-D75C-4C1E-928C-F31C7CA0BFB3}"/>
              </a:ext>
            </a:extLst>
          </p:cNvPr>
          <p:cNvSpPr txBox="1"/>
          <p:nvPr/>
        </p:nvSpPr>
        <p:spPr>
          <a:xfrm>
            <a:off x="0" y="-436"/>
            <a:ext cx="3553326" cy="461665"/>
          </a:xfrm>
          <a:prstGeom prst="rect">
            <a:avLst/>
          </a:prstGeom>
          <a:noFill/>
        </p:spPr>
        <p:txBody>
          <a:bodyPr wrap="square" rtlCol="0">
            <a:spAutoFit/>
          </a:bodyPr>
          <a:lstStyle/>
          <a:p>
            <a:r>
              <a:rPr lang="ar-JO" sz="2400" b="1" u="sng" dirty="0"/>
              <a:t>8</a:t>
            </a:r>
            <a:r>
              <a:rPr lang="en-US" sz="2400" b="1" u="sng" dirty="0"/>
              <a:t>- Avoid Mental Mapping</a:t>
            </a:r>
          </a:p>
        </p:txBody>
      </p:sp>
      <p:sp>
        <p:nvSpPr>
          <p:cNvPr id="9" name="Rectangle 8">
            <a:extLst>
              <a:ext uri="{FF2B5EF4-FFF2-40B4-BE49-F238E27FC236}">
                <a16:creationId xmlns:a16="http://schemas.microsoft.com/office/drawing/2014/main" id="{742DF0AD-C3B4-491A-9C47-014EA5246F8F}"/>
              </a:ext>
            </a:extLst>
          </p:cNvPr>
          <p:cNvSpPr/>
          <p:nvPr/>
        </p:nvSpPr>
        <p:spPr>
          <a:xfrm>
            <a:off x="13976" y="461229"/>
            <a:ext cx="6021536" cy="2492990"/>
          </a:xfrm>
          <a:prstGeom prst="rect">
            <a:avLst/>
          </a:prstGeom>
        </p:spPr>
        <p:txBody>
          <a:bodyPr wrap="square">
            <a:spAutoFit/>
          </a:bodyPr>
          <a:lstStyle/>
          <a:p>
            <a:pPr algn="r"/>
            <a:r>
              <a:rPr lang="ar-JO" sz="1200" dirty="0"/>
              <a:t>لا ينبغي للقراء أن يترجموا عقليًا أسماءك إلى أسماء أخرى يعرفونها بالفعل. تنشأ هذه المشكلة عمومًا من اختيار عدم استخدام مصطلحات مجال المشكلة أو شروط مجال الحل.</a:t>
            </a:r>
          </a:p>
          <a:p>
            <a:pPr algn="r"/>
            <a:endParaRPr lang="ar-JO" sz="1200" dirty="0"/>
          </a:p>
          <a:p>
            <a:pPr algn="r"/>
            <a:r>
              <a:rPr lang="ar-JO" sz="1200" dirty="0"/>
              <a:t>هذه مشكلة في أسماء المتغيرات ذات الحرف الواحد. بالتأكيد ، يمكن تسمية عداد الحلقة               إذا كان نطاقه صغيرًا جدًا ولا يمكن لأي أسماء أخرى أن تتعارض معه. هذا لأن هذه الأسماء المكونة من حرف واحد للعدادات الحلقية تقليدية. ومع ذلك ، في معظم السياقات الأخرى ، يعد الاسم المكون من حرف واحد اختيارًا سيئًا.</a:t>
            </a:r>
            <a:endParaRPr lang="en-US" sz="1200" dirty="0"/>
          </a:p>
          <a:p>
            <a:pPr algn="r"/>
            <a:endParaRPr lang="en-US" sz="1200" dirty="0"/>
          </a:p>
          <a:p>
            <a:pPr algn="r"/>
            <a:r>
              <a:rPr lang="ar-JO" sz="1200" dirty="0"/>
              <a:t>بشكل عام ، المبرمجون أناس أذكياء جدًا. يحب الأشخاص الأذكياء أحيانًا التباهي بذكائهم من خلال إظهار قدراتهم العقلية في ألعاب الخفة</a:t>
            </a:r>
          </a:p>
          <a:p>
            <a:pPr algn="r"/>
            <a:endParaRPr lang="ar-JO" sz="1200" dirty="0"/>
          </a:p>
          <a:p>
            <a:pPr algn="r"/>
            <a:endParaRPr lang="en-US" sz="1200" dirty="0"/>
          </a:p>
          <a:p>
            <a:pPr algn="r"/>
            <a:r>
              <a:rPr lang="ar-JO" sz="1200" dirty="0"/>
              <a:t>أحد الاختلافات بين المبرمج الذكي والمبرمج المحترف هو أن المحترف يفهم أن الوضوح هو الملك. يستخدم المحترفون قواهم من أجل الخير ويكتبون تعليمات برمجية يمكن للآخرين فهمها.</a:t>
            </a:r>
          </a:p>
        </p:txBody>
      </p:sp>
      <p:cxnSp>
        <p:nvCxnSpPr>
          <p:cNvPr id="10" name="Straight Connector 9">
            <a:extLst>
              <a:ext uri="{FF2B5EF4-FFF2-40B4-BE49-F238E27FC236}">
                <a16:creationId xmlns:a16="http://schemas.microsoft.com/office/drawing/2014/main" id="{B1777476-5E0F-4E11-9866-1BB562728AE5}"/>
              </a:ext>
            </a:extLst>
          </p:cNvPr>
          <p:cNvCxnSpPr>
            <a:cxnSpLocks/>
          </p:cNvCxnSpPr>
          <p:nvPr/>
        </p:nvCxnSpPr>
        <p:spPr>
          <a:xfrm>
            <a:off x="6037223"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AB89735-B7C8-43A7-875D-23F5056F3E41}"/>
              </a:ext>
            </a:extLst>
          </p:cNvPr>
          <p:cNvSpPr txBox="1"/>
          <p:nvPr/>
        </p:nvSpPr>
        <p:spPr>
          <a:xfrm>
            <a:off x="1189258" y="981183"/>
            <a:ext cx="729322" cy="276999"/>
          </a:xfrm>
          <a:prstGeom prst="rect">
            <a:avLst/>
          </a:prstGeom>
          <a:noFill/>
        </p:spPr>
        <p:txBody>
          <a:bodyPr wrap="square">
            <a:spAutoFit/>
          </a:bodyPr>
          <a:lstStyle/>
          <a:p>
            <a:r>
              <a:rPr lang="en-US" sz="1200" dirty="0"/>
              <a:t>i , j or k</a:t>
            </a:r>
          </a:p>
        </p:txBody>
      </p:sp>
      <p:sp>
        <p:nvSpPr>
          <p:cNvPr id="12" name="Rectangle 11">
            <a:extLst>
              <a:ext uri="{FF2B5EF4-FFF2-40B4-BE49-F238E27FC236}">
                <a16:creationId xmlns:a16="http://schemas.microsoft.com/office/drawing/2014/main" id="{E2B954DB-A41B-4FFB-A60D-2F326C04B12B}"/>
              </a:ext>
            </a:extLst>
          </p:cNvPr>
          <p:cNvSpPr/>
          <p:nvPr/>
        </p:nvSpPr>
        <p:spPr>
          <a:xfrm>
            <a:off x="12265" y="2069011"/>
            <a:ext cx="429851" cy="276999"/>
          </a:xfrm>
          <a:prstGeom prst="rect">
            <a:avLst/>
          </a:prstGeom>
        </p:spPr>
        <p:txBody>
          <a:bodyPr wrap="square">
            <a:spAutoFit/>
          </a:bodyPr>
          <a:lstStyle/>
          <a:p>
            <a:r>
              <a:rPr lang="en-US" sz="1200" dirty="0"/>
              <a:t>ex:</a:t>
            </a:r>
          </a:p>
        </p:txBody>
      </p:sp>
      <p:pic>
        <p:nvPicPr>
          <p:cNvPr id="14" name="Picture 13">
            <a:extLst>
              <a:ext uri="{FF2B5EF4-FFF2-40B4-BE49-F238E27FC236}">
                <a16:creationId xmlns:a16="http://schemas.microsoft.com/office/drawing/2014/main" id="{5D3CA36F-CDBB-4E76-9405-FAA06E1CD321}"/>
              </a:ext>
            </a:extLst>
          </p:cNvPr>
          <p:cNvPicPr>
            <a:picLocks noChangeAspect="1"/>
          </p:cNvPicPr>
          <p:nvPr/>
        </p:nvPicPr>
        <p:blipFill>
          <a:blip r:embed="rId2"/>
          <a:stretch>
            <a:fillRect/>
          </a:stretch>
        </p:blipFill>
        <p:spPr>
          <a:xfrm>
            <a:off x="412515" y="2118916"/>
            <a:ext cx="190500" cy="219075"/>
          </a:xfrm>
          <a:prstGeom prst="rect">
            <a:avLst/>
          </a:prstGeom>
        </p:spPr>
      </p:pic>
      <p:sp>
        <p:nvSpPr>
          <p:cNvPr id="15" name="Rectangle 14">
            <a:extLst>
              <a:ext uri="{FF2B5EF4-FFF2-40B4-BE49-F238E27FC236}">
                <a16:creationId xmlns:a16="http://schemas.microsoft.com/office/drawing/2014/main" id="{28AD251C-25B2-4972-A5E8-CDA063FA48B9}"/>
              </a:ext>
            </a:extLst>
          </p:cNvPr>
          <p:cNvSpPr/>
          <p:nvPr/>
        </p:nvSpPr>
        <p:spPr>
          <a:xfrm>
            <a:off x="625729" y="2097068"/>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pic>
        <p:nvPicPr>
          <p:cNvPr id="17" name="Picture 16">
            <a:extLst>
              <a:ext uri="{FF2B5EF4-FFF2-40B4-BE49-F238E27FC236}">
                <a16:creationId xmlns:a16="http://schemas.microsoft.com/office/drawing/2014/main" id="{CFFAD6F4-3496-4992-84AC-E6699F4CDA66}"/>
              </a:ext>
            </a:extLst>
          </p:cNvPr>
          <p:cNvPicPr>
            <a:picLocks noChangeAspect="1"/>
          </p:cNvPicPr>
          <p:nvPr/>
        </p:nvPicPr>
        <p:blipFill>
          <a:blip r:embed="rId3"/>
          <a:stretch>
            <a:fillRect/>
          </a:stretch>
        </p:blipFill>
        <p:spPr>
          <a:xfrm>
            <a:off x="1069556" y="2106884"/>
            <a:ext cx="266700" cy="209550"/>
          </a:xfrm>
          <a:prstGeom prst="rect">
            <a:avLst/>
          </a:prstGeom>
        </p:spPr>
      </p:pic>
      <p:sp>
        <p:nvSpPr>
          <p:cNvPr id="19" name="TextBox 18">
            <a:extLst>
              <a:ext uri="{FF2B5EF4-FFF2-40B4-BE49-F238E27FC236}">
                <a16:creationId xmlns:a16="http://schemas.microsoft.com/office/drawing/2014/main" id="{E1336B15-D5FB-4439-9A2C-9BCAC359DF5E}"/>
              </a:ext>
            </a:extLst>
          </p:cNvPr>
          <p:cNvSpPr txBox="1"/>
          <p:nvPr/>
        </p:nvSpPr>
        <p:spPr>
          <a:xfrm>
            <a:off x="-47319" y="3335518"/>
            <a:ext cx="6144126" cy="646331"/>
          </a:xfrm>
          <a:prstGeom prst="rect">
            <a:avLst/>
          </a:prstGeom>
          <a:noFill/>
        </p:spPr>
        <p:txBody>
          <a:bodyPr wrap="square">
            <a:spAutoFit/>
          </a:bodyPr>
          <a:lstStyle/>
          <a:p>
            <a:r>
              <a:rPr lang="en-US" sz="1200" dirty="0"/>
              <a:t>Classes and objects should have noun or noun phrase names like </a:t>
            </a:r>
            <a:r>
              <a:rPr lang="en-US" sz="1200" b="1" dirty="0"/>
              <a:t>Customer</a:t>
            </a:r>
            <a:r>
              <a:rPr lang="en-US" sz="1200" dirty="0"/>
              <a:t>, </a:t>
            </a:r>
            <a:r>
              <a:rPr lang="en-US" sz="1200" b="1" dirty="0" err="1"/>
              <a:t>WikiPage</a:t>
            </a:r>
            <a:r>
              <a:rPr lang="en-US" sz="1200" dirty="0"/>
              <a:t>, </a:t>
            </a:r>
            <a:r>
              <a:rPr lang="en-US" sz="1200" b="1" dirty="0"/>
              <a:t>Account</a:t>
            </a:r>
            <a:r>
              <a:rPr lang="en-US" sz="1200" dirty="0"/>
              <a:t>, and </a:t>
            </a:r>
            <a:r>
              <a:rPr lang="en-US" sz="1200" b="1" dirty="0" err="1"/>
              <a:t>AddressParser</a:t>
            </a:r>
            <a:r>
              <a:rPr lang="en-US" sz="1200" dirty="0"/>
              <a:t>. Avoid words like </a:t>
            </a:r>
            <a:r>
              <a:rPr lang="en-US" sz="1200" b="1" dirty="0"/>
              <a:t>Manager</a:t>
            </a:r>
            <a:r>
              <a:rPr lang="en-US" sz="1200" dirty="0"/>
              <a:t>, </a:t>
            </a:r>
            <a:r>
              <a:rPr lang="en-US" sz="1200" b="1" dirty="0"/>
              <a:t>Processor</a:t>
            </a:r>
            <a:r>
              <a:rPr lang="en-US" sz="1200" dirty="0"/>
              <a:t>, </a:t>
            </a:r>
            <a:r>
              <a:rPr lang="en-US" sz="1200" b="1" dirty="0"/>
              <a:t>Data</a:t>
            </a:r>
            <a:r>
              <a:rPr lang="en-US" sz="1200" dirty="0"/>
              <a:t>, or </a:t>
            </a:r>
            <a:r>
              <a:rPr lang="en-US" sz="1200" b="1" dirty="0"/>
              <a:t>Info</a:t>
            </a:r>
            <a:r>
              <a:rPr lang="en-US" sz="1200" dirty="0"/>
              <a:t> in the name of a class. </a:t>
            </a:r>
            <a:endParaRPr lang="ar-JO" sz="1200" dirty="0"/>
          </a:p>
          <a:p>
            <a:r>
              <a:rPr lang="en-US" sz="1200" dirty="0"/>
              <a:t>A class name should not be a verb.</a:t>
            </a:r>
          </a:p>
        </p:txBody>
      </p:sp>
      <p:sp>
        <p:nvSpPr>
          <p:cNvPr id="21" name="TextBox 20">
            <a:extLst>
              <a:ext uri="{FF2B5EF4-FFF2-40B4-BE49-F238E27FC236}">
                <a16:creationId xmlns:a16="http://schemas.microsoft.com/office/drawing/2014/main" id="{B6F340AF-2791-4E1B-90E7-5C6912BA67BC}"/>
              </a:ext>
            </a:extLst>
          </p:cNvPr>
          <p:cNvSpPr txBox="1"/>
          <p:nvPr/>
        </p:nvSpPr>
        <p:spPr>
          <a:xfrm>
            <a:off x="0" y="4489408"/>
            <a:ext cx="6156158" cy="646331"/>
          </a:xfrm>
          <a:prstGeom prst="rect">
            <a:avLst/>
          </a:prstGeom>
          <a:noFill/>
        </p:spPr>
        <p:txBody>
          <a:bodyPr wrap="square">
            <a:spAutoFit/>
          </a:bodyPr>
          <a:lstStyle/>
          <a:p>
            <a:r>
              <a:rPr lang="en-US" sz="1200" dirty="0"/>
              <a:t>Methods should have verb or verb phrase names like </a:t>
            </a:r>
            <a:r>
              <a:rPr lang="en-US" sz="1200" b="1" dirty="0"/>
              <a:t>postPayment</a:t>
            </a:r>
            <a:r>
              <a:rPr lang="en-US" sz="1200" dirty="0"/>
              <a:t>, </a:t>
            </a:r>
            <a:r>
              <a:rPr lang="en-US" sz="1200" b="1" dirty="0"/>
              <a:t>deletePage</a:t>
            </a:r>
            <a:r>
              <a:rPr lang="en-US" sz="1200" dirty="0"/>
              <a:t>, or </a:t>
            </a:r>
            <a:r>
              <a:rPr lang="en-US" sz="1200" b="1" dirty="0"/>
              <a:t>save</a:t>
            </a:r>
            <a:r>
              <a:rPr lang="en-US" sz="1200" dirty="0"/>
              <a:t>. Accessors, mutators, and predicates should be named for their value and prefixed with </a:t>
            </a:r>
            <a:r>
              <a:rPr lang="en-US" sz="1200" b="1" dirty="0"/>
              <a:t>get</a:t>
            </a:r>
            <a:r>
              <a:rPr lang="en-US" sz="1200" dirty="0"/>
              <a:t>, </a:t>
            </a:r>
            <a:r>
              <a:rPr lang="en-US" sz="1200" b="1" dirty="0"/>
              <a:t>set</a:t>
            </a:r>
            <a:r>
              <a:rPr lang="en-US" sz="1200" dirty="0"/>
              <a:t>, and </a:t>
            </a:r>
            <a:r>
              <a:rPr lang="en-US" sz="1200" b="1" dirty="0"/>
              <a:t>is</a:t>
            </a:r>
            <a:r>
              <a:rPr lang="en-US" sz="1200" dirty="0"/>
              <a:t> according to the javabean standard.</a:t>
            </a:r>
          </a:p>
        </p:txBody>
      </p:sp>
      <p:pic>
        <p:nvPicPr>
          <p:cNvPr id="23" name="Picture 22">
            <a:extLst>
              <a:ext uri="{FF2B5EF4-FFF2-40B4-BE49-F238E27FC236}">
                <a16:creationId xmlns:a16="http://schemas.microsoft.com/office/drawing/2014/main" id="{9B1067F8-ADA6-42C3-8B06-EA3D0B21FA9A}"/>
              </a:ext>
            </a:extLst>
          </p:cNvPr>
          <p:cNvPicPr>
            <a:picLocks noChangeAspect="1"/>
          </p:cNvPicPr>
          <p:nvPr/>
        </p:nvPicPr>
        <p:blipFill>
          <a:blip r:embed="rId4"/>
          <a:stretch>
            <a:fillRect/>
          </a:stretch>
        </p:blipFill>
        <p:spPr>
          <a:xfrm>
            <a:off x="328037" y="5214997"/>
            <a:ext cx="2581275" cy="581025"/>
          </a:xfrm>
          <a:prstGeom prst="rect">
            <a:avLst/>
          </a:prstGeom>
        </p:spPr>
      </p:pic>
      <p:sp>
        <p:nvSpPr>
          <p:cNvPr id="24" name="Rectangle 23">
            <a:extLst>
              <a:ext uri="{FF2B5EF4-FFF2-40B4-BE49-F238E27FC236}">
                <a16:creationId xmlns:a16="http://schemas.microsoft.com/office/drawing/2014/main" id="{8C041A0D-5288-441B-B66F-43749F883EFD}"/>
              </a:ext>
            </a:extLst>
          </p:cNvPr>
          <p:cNvSpPr/>
          <p:nvPr/>
        </p:nvSpPr>
        <p:spPr>
          <a:xfrm>
            <a:off x="-4436" y="5135739"/>
            <a:ext cx="429851" cy="276999"/>
          </a:xfrm>
          <a:prstGeom prst="rect">
            <a:avLst/>
          </a:prstGeom>
        </p:spPr>
        <p:txBody>
          <a:bodyPr wrap="square">
            <a:spAutoFit/>
          </a:bodyPr>
          <a:lstStyle/>
          <a:p>
            <a:r>
              <a:rPr lang="en-US" sz="1200" dirty="0"/>
              <a:t>ex:</a:t>
            </a:r>
          </a:p>
        </p:txBody>
      </p:sp>
      <p:sp>
        <p:nvSpPr>
          <p:cNvPr id="25" name="Rectangle 24">
            <a:extLst>
              <a:ext uri="{FF2B5EF4-FFF2-40B4-BE49-F238E27FC236}">
                <a16:creationId xmlns:a16="http://schemas.microsoft.com/office/drawing/2014/main" id="{A2CEA757-812A-4402-A478-9FEAE09B27F8}"/>
              </a:ext>
            </a:extLst>
          </p:cNvPr>
          <p:cNvSpPr/>
          <p:nvPr/>
        </p:nvSpPr>
        <p:spPr>
          <a:xfrm>
            <a:off x="12265" y="5804758"/>
            <a:ext cx="429851" cy="276999"/>
          </a:xfrm>
          <a:prstGeom prst="rect">
            <a:avLst/>
          </a:prstGeom>
        </p:spPr>
        <p:txBody>
          <a:bodyPr wrap="square">
            <a:spAutoFit/>
          </a:bodyPr>
          <a:lstStyle/>
          <a:p>
            <a:r>
              <a:rPr lang="en-US" sz="1200" dirty="0"/>
              <a:t>ex:</a:t>
            </a:r>
          </a:p>
        </p:txBody>
      </p:sp>
      <p:pic>
        <p:nvPicPr>
          <p:cNvPr id="29" name="Picture 28">
            <a:extLst>
              <a:ext uri="{FF2B5EF4-FFF2-40B4-BE49-F238E27FC236}">
                <a16:creationId xmlns:a16="http://schemas.microsoft.com/office/drawing/2014/main" id="{77387948-DC16-4820-999E-33C0857DDDE0}"/>
              </a:ext>
            </a:extLst>
          </p:cNvPr>
          <p:cNvPicPr>
            <a:picLocks noChangeAspect="1"/>
          </p:cNvPicPr>
          <p:nvPr/>
        </p:nvPicPr>
        <p:blipFill>
          <a:blip r:embed="rId5"/>
          <a:stretch>
            <a:fillRect/>
          </a:stretch>
        </p:blipFill>
        <p:spPr>
          <a:xfrm>
            <a:off x="210489" y="6080774"/>
            <a:ext cx="2886075" cy="247650"/>
          </a:xfrm>
          <a:prstGeom prst="rect">
            <a:avLst/>
          </a:prstGeom>
        </p:spPr>
      </p:pic>
      <p:pic>
        <p:nvPicPr>
          <p:cNvPr id="31" name="Picture 30">
            <a:extLst>
              <a:ext uri="{FF2B5EF4-FFF2-40B4-BE49-F238E27FC236}">
                <a16:creationId xmlns:a16="http://schemas.microsoft.com/office/drawing/2014/main" id="{6AF77119-A6DC-44FF-B52F-B8597EA09D19}"/>
              </a:ext>
            </a:extLst>
          </p:cNvPr>
          <p:cNvPicPr>
            <a:picLocks noChangeAspect="1"/>
          </p:cNvPicPr>
          <p:nvPr/>
        </p:nvPicPr>
        <p:blipFill>
          <a:blip r:embed="rId6"/>
          <a:stretch>
            <a:fillRect/>
          </a:stretch>
        </p:blipFill>
        <p:spPr>
          <a:xfrm>
            <a:off x="166401" y="6575583"/>
            <a:ext cx="3676650" cy="285750"/>
          </a:xfrm>
          <a:prstGeom prst="rect">
            <a:avLst/>
          </a:prstGeom>
        </p:spPr>
      </p:pic>
      <p:sp>
        <p:nvSpPr>
          <p:cNvPr id="32" name="Rectangle 31">
            <a:extLst>
              <a:ext uri="{FF2B5EF4-FFF2-40B4-BE49-F238E27FC236}">
                <a16:creationId xmlns:a16="http://schemas.microsoft.com/office/drawing/2014/main" id="{BFBB02E7-1584-41E1-AF0B-73E162711DEF}"/>
              </a:ext>
            </a:extLst>
          </p:cNvPr>
          <p:cNvSpPr/>
          <p:nvPr/>
        </p:nvSpPr>
        <p:spPr>
          <a:xfrm rot="5400000">
            <a:off x="1267016" y="6313259"/>
            <a:ext cx="2476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sp>
        <p:nvSpPr>
          <p:cNvPr id="33" name="Rectangle 32">
            <a:extLst>
              <a:ext uri="{FF2B5EF4-FFF2-40B4-BE49-F238E27FC236}">
                <a16:creationId xmlns:a16="http://schemas.microsoft.com/office/drawing/2014/main" id="{E165F6CF-7F79-4E11-BFB5-8A4F19099F5D}"/>
              </a:ext>
            </a:extLst>
          </p:cNvPr>
          <p:cNvSpPr/>
          <p:nvPr/>
        </p:nvSpPr>
        <p:spPr>
          <a:xfrm>
            <a:off x="6047875" y="461229"/>
            <a:ext cx="6144126" cy="461665"/>
          </a:xfrm>
          <a:prstGeom prst="rect">
            <a:avLst/>
          </a:prstGeom>
        </p:spPr>
        <p:txBody>
          <a:bodyPr wrap="square">
            <a:spAutoFit/>
          </a:bodyPr>
          <a:lstStyle/>
          <a:p>
            <a:pPr algn="r"/>
            <a:r>
              <a:rPr lang="ar-JO" sz="1200" dirty="0"/>
              <a:t>إذا كانت الأسماء ذكية للغاية ، فلن تُنسى إلا للأشخاص الذين يشاركون المؤلف روح الدعابة ، وطالما يتذكر هؤلاء الأشخاص النكتة فقط. الوضوح فوق قيمة الترفيه.</a:t>
            </a:r>
          </a:p>
        </p:txBody>
      </p:sp>
      <p:sp>
        <p:nvSpPr>
          <p:cNvPr id="34" name="Rectangle 33">
            <a:extLst>
              <a:ext uri="{FF2B5EF4-FFF2-40B4-BE49-F238E27FC236}">
                <a16:creationId xmlns:a16="http://schemas.microsoft.com/office/drawing/2014/main" id="{50D08EA3-DCE3-40BF-8E1E-F46552903758}"/>
              </a:ext>
            </a:extLst>
          </p:cNvPr>
          <p:cNvSpPr/>
          <p:nvPr/>
        </p:nvSpPr>
        <p:spPr>
          <a:xfrm>
            <a:off x="6035512" y="704464"/>
            <a:ext cx="429851" cy="276999"/>
          </a:xfrm>
          <a:prstGeom prst="rect">
            <a:avLst/>
          </a:prstGeom>
        </p:spPr>
        <p:txBody>
          <a:bodyPr wrap="square">
            <a:spAutoFit/>
          </a:bodyPr>
          <a:lstStyle/>
          <a:p>
            <a:r>
              <a:rPr lang="en-US" sz="1200" dirty="0"/>
              <a:t>ex:</a:t>
            </a:r>
          </a:p>
        </p:txBody>
      </p:sp>
      <p:pic>
        <p:nvPicPr>
          <p:cNvPr id="36" name="Picture 35">
            <a:extLst>
              <a:ext uri="{FF2B5EF4-FFF2-40B4-BE49-F238E27FC236}">
                <a16:creationId xmlns:a16="http://schemas.microsoft.com/office/drawing/2014/main" id="{313A01D8-E112-483A-B44D-02896331059B}"/>
              </a:ext>
            </a:extLst>
          </p:cNvPr>
          <p:cNvPicPr>
            <a:picLocks noChangeAspect="1"/>
          </p:cNvPicPr>
          <p:nvPr/>
        </p:nvPicPr>
        <p:blipFill>
          <a:blip r:embed="rId7"/>
          <a:stretch>
            <a:fillRect/>
          </a:stretch>
        </p:blipFill>
        <p:spPr>
          <a:xfrm>
            <a:off x="6250437" y="981183"/>
            <a:ext cx="1209675" cy="228600"/>
          </a:xfrm>
          <a:prstGeom prst="rect">
            <a:avLst/>
          </a:prstGeom>
        </p:spPr>
      </p:pic>
      <p:sp>
        <p:nvSpPr>
          <p:cNvPr id="37" name="Rectangle 36">
            <a:extLst>
              <a:ext uri="{FF2B5EF4-FFF2-40B4-BE49-F238E27FC236}">
                <a16:creationId xmlns:a16="http://schemas.microsoft.com/office/drawing/2014/main" id="{D122486A-9F6B-4A5A-B322-F157239DE540}"/>
              </a:ext>
            </a:extLst>
          </p:cNvPr>
          <p:cNvSpPr/>
          <p:nvPr/>
        </p:nvSpPr>
        <p:spPr>
          <a:xfrm>
            <a:off x="7725190" y="981183"/>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pic>
        <p:nvPicPr>
          <p:cNvPr id="39" name="Picture 38">
            <a:extLst>
              <a:ext uri="{FF2B5EF4-FFF2-40B4-BE49-F238E27FC236}">
                <a16:creationId xmlns:a16="http://schemas.microsoft.com/office/drawing/2014/main" id="{1F1E6218-B6D9-4813-A0D9-2245A1F3A603}"/>
              </a:ext>
            </a:extLst>
          </p:cNvPr>
          <p:cNvPicPr>
            <a:picLocks noChangeAspect="1"/>
          </p:cNvPicPr>
          <p:nvPr/>
        </p:nvPicPr>
        <p:blipFill>
          <a:blip r:embed="rId8"/>
          <a:stretch>
            <a:fillRect/>
          </a:stretch>
        </p:blipFill>
        <p:spPr>
          <a:xfrm>
            <a:off x="8277598" y="971267"/>
            <a:ext cx="885825" cy="238125"/>
          </a:xfrm>
          <a:prstGeom prst="rect">
            <a:avLst/>
          </a:prstGeom>
        </p:spPr>
      </p:pic>
      <p:pic>
        <p:nvPicPr>
          <p:cNvPr id="41" name="Picture 40">
            <a:extLst>
              <a:ext uri="{FF2B5EF4-FFF2-40B4-BE49-F238E27FC236}">
                <a16:creationId xmlns:a16="http://schemas.microsoft.com/office/drawing/2014/main" id="{5528A441-6EC8-4851-A93E-E5295021123E}"/>
              </a:ext>
            </a:extLst>
          </p:cNvPr>
          <p:cNvPicPr>
            <a:picLocks noChangeAspect="1"/>
          </p:cNvPicPr>
          <p:nvPr/>
        </p:nvPicPr>
        <p:blipFill>
          <a:blip r:embed="rId9"/>
          <a:stretch>
            <a:fillRect/>
          </a:stretch>
        </p:blipFill>
        <p:spPr>
          <a:xfrm>
            <a:off x="6283774" y="1268072"/>
            <a:ext cx="571500" cy="295275"/>
          </a:xfrm>
          <a:prstGeom prst="rect">
            <a:avLst/>
          </a:prstGeom>
        </p:spPr>
      </p:pic>
      <p:pic>
        <p:nvPicPr>
          <p:cNvPr id="43" name="Picture 42">
            <a:extLst>
              <a:ext uri="{FF2B5EF4-FFF2-40B4-BE49-F238E27FC236}">
                <a16:creationId xmlns:a16="http://schemas.microsoft.com/office/drawing/2014/main" id="{D097C705-63C3-4A05-BD3E-07F054AA2DDF}"/>
              </a:ext>
            </a:extLst>
          </p:cNvPr>
          <p:cNvPicPr>
            <a:picLocks noChangeAspect="1"/>
          </p:cNvPicPr>
          <p:nvPr/>
        </p:nvPicPr>
        <p:blipFill>
          <a:blip r:embed="rId10"/>
          <a:stretch>
            <a:fillRect/>
          </a:stretch>
        </p:blipFill>
        <p:spPr>
          <a:xfrm>
            <a:off x="8277598" y="1295725"/>
            <a:ext cx="504825" cy="285750"/>
          </a:xfrm>
          <a:prstGeom prst="rect">
            <a:avLst/>
          </a:prstGeom>
        </p:spPr>
      </p:pic>
      <p:pic>
        <p:nvPicPr>
          <p:cNvPr id="45" name="Picture 44">
            <a:extLst>
              <a:ext uri="{FF2B5EF4-FFF2-40B4-BE49-F238E27FC236}">
                <a16:creationId xmlns:a16="http://schemas.microsoft.com/office/drawing/2014/main" id="{C090DBFF-08CC-4CD8-9802-9F52E47BBCDF}"/>
              </a:ext>
            </a:extLst>
          </p:cNvPr>
          <p:cNvPicPr>
            <a:picLocks noChangeAspect="1"/>
          </p:cNvPicPr>
          <p:nvPr/>
        </p:nvPicPr>
        <p:blipFill>
          <a:blip r:embed="rId11"/>
          <a:stretch>
            <a:fillRect/>
          </a:stretch>
        </p:blipFill>
        <p:spPr>
          <a:xfrm>
            <a:off x="6295475" y="1567358"/>
            <a:ext cx="1009650" cy="238125"/>
          </a:xfrm>
          <a:prstGeom prst="rect">
            <a:avLst/>
          </a:prstGeom>
        </p:spPr>
      </p:pic>
      <p:sp>
        <p:nvSpPr>
          <p:cNvPr id="46" name="Rectangle 45">
            <a:extLst>
              <a:ext uri="{FF2B5EF4-FFF2-40B4-BE49-F238E27FC236}">
                <a16:creationId xmlns:a16="http://schemas.microsoft.com/office/drawing/2014/main" id="{674677F0-2AFD-420D-B703-59F4E87DB699}"/>
              </a:ext>
            </a:extLst>
          </p:cNvPr>
          <p:cNvSpPr/>
          <p:nvPr/>
        </p:nvSpPr>
        <p:spPr>
          <a:xfrm>
            <a:off x="7725189" y="1292190"/>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sp>
        <p:nvSpPr>
          <p:cNvPr id="47" name="Rectangle 46">
            <a:extLst>
              <a:ext uri="{FF2B5EF4-FFF2-40B4-BE49-F238E27FC236}">
                <a16:creationId xmlns:a16="http://schemas.microsoft.com/office/drawing/2014/main" id="{AB9AEA65-3BE5-42CA-8F9F-872B04221C10}"/>
              </a:ext>
            </a:extLst>
          </p:cNvPr>
          <p:cNvSpPr/>
          <p:nvPr/>
        </p:nvSpPr>
        <p:spPr>
          <a:xfrm>
            <a:off x="7740915" y="1578483"/>
            <a:ext cx="4298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pic>
        <p:nvPicPr>
          <p:cNvPr id="49" name="Picture 48">
            <a:extLst>
              <a:ext uri="{FF2B5EF4-FFF2-40B4-BE49-F238E27FC236}">
                <a16:creationId xmlns:a16="http://schemas.microsoft.com/office/drawing/2014/main" id="{EDAC3409-46DD-4328-8E56-71E07A79563E}"/>
              </a:ext>
            </a:extLst>
          </p:cNvPr>
          <p:cNvPicPr>
            <a:picLocks noChangeAspect="1"/>
          </p:cNvPicPr>
          <p:nvPr/>
        </p:nvPicPr>
        <p:blipFill>
          <a:blip r:embed="rId12"/>
          <a:stretch>
            <a:fillRect/>
          </a:stretch>
        </p:blipFill>
        <p:spPr>
          <a:xfrm>
            <a:off x="8277598" y="1560030"/>
            <a:ext cx="571500" cy="285750"/>
          </a:xfrm>
          <a:prstGeom prst="rect">
            <a:avLst/>
          </a:prstGeom>
        </p:spPr>
      </p:pic>
      <p:sp>
        <p:nvSpPr>
          <p:cNvPr id="52" name="Rectangle 51">
            <a:extLst>
              <a:ext uri="{FF2B5EF4-FFF2-40B4-BE49-F238E27FC236}">
                <a16:creationId xmlns:a16="http://schemas.microsoft.com/office/drawing/2014/main" id="{E9073C95-16EB-4336-B1B1-8314CB473371}"/>
              </a:ext>
            </a:extLst>
          </p:cNvPr>
          <p:cNvSpPr/>
          <p:nvPr/>
        </p:nvSpPr>
        <p:spPr>
          <a:xfrm>
            <a:off x="6060292" y="2330450"/>
            <a:ext cx="6144126" cy="276999"/>
          </a:xfrm>
          <a:prstGeom prst="rect">
            <a:avLst/>
          </a:prstGeom>
        </p:spPr>
        <p:txBody>
          <a:bodyPr wrap="square">
            <a:spAutoFit/>
          </a:bodyPr>
          <a:lstStyle/>
          <a:p>
            <a:pPr algn="r"/>
            <a:r>
              <a:rPr lang="ar-JO" sz="1200" dirty="0"/>
              <a:t>اختر كلمة واحدة لمفهوم مجرد واحد والتزم بها.</a:t>
            </a:r>
          </a:p>
        </p:txBody>
      </p:sp>
      <p:sp>
        <p:nvSpPr>
          <p:cNvPr id="53" name="Rectangle 52">
            <a:extLst>
              <a:ext uri="{FF2B5EF4-FFF2-40B4-BE49-F238E27FC236}">
                <a16:creationId xmlns:a16="http://schemas.microsoft.com/office/drawing/2014/main" id="{7DA6A425-C3E5-40A9-85D4-7639257102B8}"/>
              </a:ext>
            </a:extLst>
          </p:cNvPr>
          <p:cNvSpPr/>
          <p:nvPr/>
        </p:nvSpPr>
        <p:spPr>
          <a:xfrm>
            <a:off x="6047875" y="2493627"/>
            <a:ext cx="429851" cy="276999"/>
          </a:xfrm>
          <a:prstGeom prst="rect">
            <a:avLst/>
          </a:prstGeom>
        </p:spPr>
        <p:txBody>
          <a:bodyPr wrap="square">
            <a:spAutoFit/>
          </a:bodyPr>
          <a:lstStyle/>
          <a:p>
            <a:r>
              <a:rPr lang="en-US" sz="1200" dirty="0"/>
              <a:t>ex:</a:t>
            </a:r>
          </a:p>
        </p:txBody>
      </p:sp>
      <p:sp>
        <p:nvSpPr>
          <p:cNvPr id="56" name="Rectangle 55">
            <a:extLst>
              <a:ext uri="{FF2B5EF4-FFF2-40B4-BE49-F238E27FC236}">
                <a16:creationId xmlns:a16="http://schemas.microsoft.com/office/drawing/2014/main" id="{B9F04C1B-E7FB-48CE-8744-11C8080EE61C}"/>
              </a:ext>
            </a:extLst>
          </p:cNvPr>
          <p:cNvSpPr/>
          <p:nvPr/>
        </p:nvSpPr>
        <p:spPr>
          <a:xfrm>
            <a:off x="6199668" y="2697406"/>
            <a:ext cx="5663464" cy="276999"/>
          </a:xfrm>
          <a:prstGeom prst="rect">
            <a:avLst/>
          </a:prstGeom>
        </p:spPr>
        <p:txBody>
          <a:bodyPr wrap="square">
            <a:spAutoFit/>
          </a:bodyPr>
          <a:lstStyle/>
          <a:p>
            <a:r>
              <a:rPr lang="en-US" sz="1200" dirty="0"/>
              <a:t>it’s confusing to have </a:t>
            </a:r>
            <a:r>
              <a:rPr lang="en-US" sz="1200" b="1" dirty="0"/>
              <a:t>fetch</a:t>
            </a:r>
            <a:r>
              <a:rPr lang="en-US" sz="1200" dirty="0"/>
              <a:t>, </a:t>
            </a:r>
            <a:r>
              <a:rPr lang="en-US" sz="1200" b="1" dirty="0"/>
              <a:t>retrieve</a:t>
            </a:r>
            <a:r>
              <a:rPr lang="en-US" sz="1200" dirty="0"/>
              <a:t>, and </a:t>
            </a:r>
            <a:r>
              <a:rPr lang="en-US" sz="1200" b="1" dirty="0"/>
              <a:t>get</a:t>
            </a:r>
            <a:r>
              <a:rPr lang="en-US" sz="1200" dirty="0"/>
              <a:t> as equivalent methods of different classes.</a:t>
            </a:r>
            <a:endParaRPr lang="ar-JO" sz="1200" dirty="0"/>
          </a:p>
        </p:txBody>
      </p:sp>
      <p:sp>
        <p:nvSpPr>
          <p:cNvPr id="58" name="TextBox 57">
            <a:extLst>
              <a:ext uri="{FF2B5EF4-FFF2-40B4-BE49-F238E27FC236}">
                <a16:creationId xmlns:a16="http://schemas.microsoft.com/office/drawing/2014/main" id="{E1C68F8B-E5FB-43E8-8FF4-74E63974B670}"/>
              </a:ext>
            </a:extLst>
          </p:cNvPr>
          <p:cNvSpPr txBox="1"/>
          <p:nvPr/>
        </p:nvSpPr>
        <p:spPr>
          <a:xfrm>
            <a:off x="6199668" y="2929792"/>
            <a:ext cx="6164178" cy="461665"/>
          </a:xfrm>
          <a:prstGeom prst="rect">
            <a:avLst/>
          </a:prstGeom>
          <a:noFill/>
        </p:spPr>
        <p:txBody>
          <a:bodyPr wrap="square">
            <a:spAutoFit/>
          </a:bodyPr>
          <a:lstStyle/>
          <a:p>
            <a:r>
              <a:rPr lang="en-US" sz="1200" dirty="0"/>
              <a:t>it’s confusing to have a controller and a manager and a driver in the same code base. What is the essential difference between a </a:t>
            </a:r>
            <a:r>
              <a:rPr lang="en-US" sz="1200" b="1" dirty="0"/>
              <a:t>DeviceManager</a:t>
            </a:r>
            <a:r>
              <a:rPr lang="en-US" sz="1200" dirty="0"/>
              <a:t> and a </a:t>
            </a:r>
            <a:r>
              <a:rPr lang="en-US" sz="1200" b="1" dirty="0"/>
              <a:t>ProtocolController</a:t>
            </a:r>
          </a:p>
        </p:txBody>
      </p:sp>
      <p:sp>
        <p:nvSpPr>
          <p:cNvPr id="59" name="TextBox 58">
            <a:extLst>
              <a:ext uri="{FF2B5EF4-FFF2-40B4-BE49-F238E27FC236}">
                <a16:creationId xmlns:a16="http://schemas.microsoft.com/office/drawing/2014/main" id="{4A8C0AE4-CDD1-47CA-9881-CCF7D5970A07}"/>
              </a:ext>
            </a:extLst>
          </p:cNvPr>
          <p:cNvSpPr txBox="1"/>
          <p:nvPr/>
        </p:nvSpPr>
        <p:spPr>
          <a:xfrm>
            <a:off x="6034657" y="3388078"/>
            <a:ext cx="2010459" cy="461665"/>
          </a:xfrm>
          <a:prstGeom prst="rect">
            <a:avLst/>
          </a:prstGeom>
          <a:noFill/>
        </p:spPr>
        <p:txBody>
          <a:bodyPr wrap="square" rtlCol="0">
            <a:spAutoFit/>
          </a:bodyPr>
          <a:lstStyle/>
          <a:p>
            <a:r>
              <a:rPr lang="ar-JO" sz="2400" b="1" u="sng" dirty="0"/>
              <a:t>13</a:t>
            </a:r>
            <a:r>
              <a:rPr lang="en-US" sz="2400" b="1" u="sng" dirty="0"/>
              <a:t>- Don’t Pun</a:t>
            </a:r>
          </a:p>
        </p:txBody>
      </p:sp>
      <p:sp>
        <p:nvSpPr>
          <p:cNvPr id="62" name="Rectangle 61">
            <a:extLst>
              <a:ext uri="{FF2B5EF4-FFF2-40B4-BE49-F238E27FC236}">
                <a16:creationId xmlns:a16="http://schemas.microsoft.com/office/drawing/2014/main" id="{3429E15A-BCA2-4113-95AF-85E93A1B10C5}"/>
              </a:ext>
            </a:extLst>
          </p:cNvPr>
          <p:cNvSpPr/>
          <p:nvPr/>
        </p:nvSpPr>
        <p:spPr>
          <a:xfrm>
            <a:off x="6096001" y="3860595"/>
            <a:ext cx="6082782" cy="461665"/>
          </a:xfrm>
          <a:prstGeom prst="rect">
            <a:avLst/>
          </a:prstGeom>
        </p:spPr>
        <p:txBody>
          <a:bodyPr wrap="square">
            <a:spAutoFit/>
          </a:bodyPr>
          <a:lstStyle/>
          <a:p>
            <a:pPr algn="r"/>
            <a:r>
              <a:rPr lang="ar-JO" sz="1200" dirty="0"/>
              <a:t>تجنب استخدام نفس الكلمة لغرضين. استخدام نفس المصطلح لفكرتين مختلفتين هو في الأساس</a:t>
            </a:r>
            <a:endParaRPr lang="en-US" sz="1200" dirty="0"/>
          </a:p>
          <a:p>
            <a:pPr algn="r"/>
            <a:endParaRPr lang="en-US" sz="1200" dirty="0"/>
          </a:p>
        </p:txBody>
      </p:sp>
      <p:sp>
        <p:nvSpPr>
          <p:cNvPr id="63" name="Rectangle 62">
            <a:extLst>
              <a:ext uri="{FF2B5EF4-FFF2-40B4-BE49-F238E27FC236}">
                <a16:creationId xmlns:a16="http://schemas.microsoft.com/office/drawing/2014/main" id="{56AD9574-BEFC-4B7E-94C8-FD54DA435D9F}"/>
              </a:ext>
            </a:extLst>
          </p:cNvPr>
          <p:cNvSpPr/>
          <p:nvPr/>
        </p:nvSpPr>
        <p:spPr>
          <a:xfrm>
            <a:off x="7245185" y="3849381"/>
            <a:ext cx="429851" cy="276999"/>
          </a:xfrm>
          <a:prstGeom prst="rect">
            <a:avLst/>
          </a:prstGeom>
        </p:spPr>
        <p:txBody>
          <a:bodyPr wrap="square">
            <a:spAutoFit/>
          </a:bodyPr>
          <a:lstStyle/>
          <a:p>
            <a:r>
              <a:rPr lang="en-US" sz="1200" dirty="0"/>
              <a:t>put</a:t>
            </a:r>
          </a:p>
        </p:txBody>
      </p:sp>
      <p:sp>
        <p:nvSpPr>
          <p:cNvPr id="64" name="Rectangle 63">
            <a:extLst>
              <a:ext uri="{FF2B5EF4-FFF2-40B4-BE49-F238E27FC236}">
                <a16:creationId xmlns:a16="http://schemas.microsoft.com/office/drawing/2014/main" id="{B2ED9BEC-ECF4-437F-A67B-CC5D587655DD}"/>
              </a:ext>
            </a:extLst>
          </p:cNvPr>
          <p:cNvSpPr/>
          <p:nvPr/>
        </p:nvSpPr>
        <p:spPr>
          <a:xfrm>
            <a:off x="10688818" y="4217087"/>
            <a:ext cx="429851" cy="276999"/>
          </a:xfrm>
          <a:prstGeom prst="rect">
            <a:avLst/>
          </a:prstGeom>
        </p:spPr>
        <p:txBody>
          <a:bodyPr wrap="square">
            <a:spAutoFit/>
          </a:bodyPr>
          <a:lstStyle/>
          <a:p>
            <a:r>
              <a:rPr lang="en-US" sz="1200" b="1" dirty="0"/>
              <a:t>add</a:t>
            </a:r>
          </a:p>
        </p:txBody>
      </p:sp>
      <p:sp>
        <p:nvSpPr>
          <p:cNvPr id="65" name="Rectangle 64">
            <a:extLst>
              <a:ext uri="{FF2B5EF4-FFF2-40B4-BE49-F238E27FC236}">
                <a16:creationId xmlns:a16="http://schemas.microsoft.com/office/drawing/2014/main" id="{47084B07-4FDD-4543-AB9A-BA896149D67B}"/>
              </a:ext>
            </a:extLst>
          </p:cNvPr>
          <p:cNvSpPr/>
          <p:nvPr/>
        </p:nvSpPr>
        <p:spPr>
          <a:xfrm>
            <a:off x="8849098" y="4414592"/>
            <a:ext cx="1954960" cy="276999"/>
          </a:xfrm>
          <a:prstGeom prst="rect">
            <a:avLst/>
          </a:prstGeom>
        </p:spPr>
        <p:txBody>
          <a:bodyPr wrap="square">
            <a:spAutoFit/>
          </a:bodyPr>
          <a:lstStyle/>
          <a:p>
            <a:r>
              <a:rPr lang="en-US" sz="1200" dirty="0"/>
              <a:t>Pick One Word per Concept</a:t>
            </a:r>
          </a:p>
        </p:txBody>
      </p:sp>
      <p:sp>
        <p:nvSpPr>
          <p:cNvPr id="70" name="Rectangle 69">
            <a:extLst>
              <a:ext uri="{FF2B5EF4-FFF2-40B4-BE49-F238E27FC236}">
                <a16:creationId xmlns:a16="http://schemas.microsoft.com/office/drawing/2014/main" id="{C2A7371D-D3B3-4701-AD8D-305B98FF72C3}"/>
              </a:ext>
            </a:extLst>
          </p:cNvPr>
          <p:cNvSpPr/>
          <p:nvPr/>
        </p:nvSpPr>
        <p:spPr>
          <a:xfrm>
            <a:off x="6090964" y="4233170"/>
            <a:ext cx="6082782" cy="830997"/>
          </a:xfrm>
          <a:prstGeom prst="rect">
            <a:avLst/>
          </a:prstGeom>
        </p:spPr>
        <p:txBody>
          <a:bodyPr wrap="square">
            <a:spAutoFit/>
          </a:bodyPr>
          <a:lstStyle/>
          <a:p>
            <a:pPr algn="r"/>
            <a:r>
              <a:rPr lang="ar-JO" sz="1200" dirty="0"/>
              <a:t>لنفرض اننا استخدمنا          في اكثر من مكان بحيث يقوم بإنشاء قيمة جديدة او ربط قيمتين مع بعض. اذا كانت المعاني متكافأة لغويا فهذا ممتازويعتبر                                          ولكن في حال كان هنالك مكان يقوم </a:t>
            </a:r>
          </a:p>
          <a:p>
            <a:pPr algn="r"/>
            <a:r>
              <a:rPr lang="ar-JO" sz="1200" dirty="0"/>
              <a:t>باضافة                                               في هذه الحالة يفضل ان يكون الاسم                           لكي لا نستخدم نفس الاسم لفكرتين مختلفات </a:t>
            </a:r>
          </a:p>
        </p:txBody>
      </p:sp>
      <p:sp>
        <p:nvSpPr>
          <p:cNvPr id="71" name="Rectangle 70">
            <a:extLst>
              <a:ext uri="{FF2B5EF4-FFF2-40B4-BE49-F238E27FC236}">
                <a16:creationId xmlns:a16="http://schemas.microsoft.com/office/drawing/2014/main" id="{901B9851-7062-4FA2-8774-41F3316F4402}"/>
              </a:ext>
            </a:extLst>
          </p:cNvPr>
          <p:cNvSpPr/>
          <p:nvPr/>
        </p:nvSpPr>
        <p:spPr>
          <a:xfrm>
            <a:off x="9728483" y="4573581"/>
            <a:ext cx="2134649" cy="276999"/>
          </a:xfrm>
          <a:prstGeom prst="rect">
            <a:avLst/>
          </a:prstGeom>
        </p:spPr>
        <p:txBody>
          <a:bodyPr wrap="square">
            <a:spAutoFit/>
          </a:bodyPr>
          <a:lstStyle/>
          <a:p>
            <a:r>
              <a:rPr lang="en-US" sz="1200" dirty="0"/>
              <a:t>Single parameter in collection</a:t>
            </a:r>
          </a:p>
        </p:txBody>
      </p:sp>
      <p:sp>
        <p:nvSpPr>
          <p:cNvPr id="72" name="Rectangle 71">
            <a:extLst>
              <a:ext uri="{FF2B5EF4-FFF2-40B4-BE49-F238E27FC236}">
                <a16:creationId xmlns:a16="http://schemas.microsoft.com/office/drawing/2014/main" id="{68FB4B0A-1622-4753-9841-C0A68FD00CCD}"/>
              </a:ext>
            </a:extLst>
          </p:cNvPr>
          <p:cNvSpPr/>
          <p:nvPr/>
        </p:nvSpPr>
        <p:spPr>
          <a:xfrm>
            <a:off x="6824363" y="4584304"/>
            <a:ext cx="1501356" cy="276999"/>
          </a:xfrm>
          <a:prstGeom prst="rect">
            <a:avLst/>
          </a:prstGeom>
        </p:spPr>
        <p:txBody>
          <a:bodyPr wrap="square">
            <a:spAutoFit/>
          </a:bodyPr>
          <a:lstStyle/>
          <a:p>
            <a:r>
              <a:rPr lang="en-US" sz="1200" b="1" dirty="0"/>
              <a:t>insert </a:t>
            </a:r>
            <a:r>
              <a:rPr lang="en-US" sz="1200" dirty="0"/>
              <a:t>or</a:t>
            </a:r>
            <a:r>
              <a:rPr lang="en-US" sz="1200" b="1" dirty="0"/>
              <a:t> append</a:t>
            </a:r>
          </a:p>
        </p:txBody>
      </p:sp>
      <p:sp>
        <p:nvSpPr>
          <p:cNvPr id="73" name="TextBox 72">
            <a:extLst>
              <a:ext uri="{FF2B5EF4-FFF2-40B4-BE49-F238E27FC236}">
                <a16:creationId xmlns:a16="http://schemas.microsoft.com/office/drawing/2014/main" id="{EFB2F673-391B-4B92-9FCD-0847776FFFFD}"/>
              </a:ext>
            </a:extLst>
          </p:cNvPr>
          <p:cNvSpPr txBox="1"/>
          <p:nvPr/>
        </p:nvSpPr>
        <p:spPr>
          <a:xfrm>
            <a:off x="6038935" y="4904906"/>
            <a:ext cx="4428539" cy="461665"/>
          </a:xfrm>
          <a:prstGeom prst="rect">
            <a:avLst/>
          </a:prstGeom>
          <a:noFill/>
        </p:spPr>
        <p:txBody>
          <a:bodyPr wrap="square" rtlCol="0">
            <a:spAutoFit/>
          </a:bodyPr>
          <a:lstStyle/>
          <a:p>
            <a:r>
              <a:rPr lang="ar-JO" sz="2400" b="1" u="sng" dirty="0"/>
              <a:t>14</a:t>
            </a:r>
            <a:r>
              <a:rPr lang="en-US" sz="2400" b="1" u="sng" dirty="0"/>
              <a:t>- Use Solution Domain Names</a:t>
            </a:r>
          </a:p>
        </p:txBody>
      </p:sp>
      <p:sp>
        <p:nvSpPr>
          <p:cNvPr id="74" name="Rectangle 73">
            <a:extLst>
              <a:ext uri="{FF2B5EF4-FFF2-40B4-BE49-F238E27FC236}">
                <a16:creationId xmlns:a16="http://schemas.microsoft.com/office/drawing/2014/main" id="{D2539640-8B0B-4CFB-A16B-647971E7FBA9}"/>
              </a:ext>
            </a:extLst>
          </p:cNvPr>
          <p:cNvSpPr/>
          <p:nvPr/>
        </p:nvSpPr>
        <p:spPr>
          <a:xfrm>
            <a:off x="6060292" y="5386686"/>
            <a:ext cx="6144126" cy="276999"/>
          </a:xfrm>
          <a:prstGeom prst="rect">
            <a:avLst/>
          </a:prstGeom>
        </p:spPr>
        <p:txBody>
          <a:bodyPr wrap="square">
            <a:spAutoFit/>
          </a:bodyPr>
          <a:lstStyle/>
          <a:p>
            <a:pPr algn="r"/>
            <a:r>
              <a:rPr lang="ar-JO" sz="1200" dirty="0"/>
              <a:t>الاشخاص الذين سيقرأون الشفرة مبرمجين لئلك يمكنك استخدام  </a:t>
            </a:r>
          </a:p>
        </p:txBody>
      </p:sp>
      <p:sp>
        <p:nvSpPr>
          <p:cNvPr id="76" name="TextBox 75">
            <a:extLst>
              <a:ext uri="{FF2B5EF4-FFF2-40B4-BE49-F238E27FC236}">
                <a16:creationId xmlns:a16="http://schemas.microsoft.com/office/drawing/2014/main" id="{003BDA5E-F603-409A-B55D-F0FF8D63EAEF}"/>
              </a:ext>
            </a:extLst>
          </p:cNvPr>
          <p:cNvSpPr txBox="1"/>
          <p:nvPr/>
        </p:nvSpPr>
        <p:spPr>
          <a:xfrm>
            <a:off x="6060292" y="5599818"/>
            <a:ext cx="6256420" cy="276999"/>
          </a:xfrm>
          <a:prstGeom prst="rect">
            <a:avLst/>
          </a:prstGeom>
          <a:noFill/>
        </p:spPr>
        <p:txBody>
          <a:bodyPr wrap="square">
            <a:spAutoFit/>
          </a:bodyPr>
          <a:lstStyle/>
          <a:p>
            <a:r>
              <a:rPr lang="en-US" sz="1200" dirty="0"/>
              <a:t>computer science (CS) terms, algorithm names, pattern names, math terms, and so forth.</a:t>
            </a:r>
          </a:p>
        </p:txBody>
      </p:sp>
      <p:pic>
        <p:nvPicPr>
          <p:cNvPr id="78" name="Picture 77">
            <a:extLst>
              <a:ext uri="{FF2B5EF4-FFF2-40B4-BE49-F238E27FC236}">
                <a16:creationId xmlns:a16="http://schemas.microsoft.com/office/drawing/2014/main" id="{B5B5A6AF-B8C6-40B7-8B4C-CBB9C7967A71}"/>
              </a:ext>
            </a:extLst>
          </p:cNvPr>
          <p:cNvPicPr>
            <a:picLocks noChangeAspect="1"/>
          </p:cNvPicPr>
          <p:nvPr/>
        </p:nvPicPr>
        <p:blipFill>
          <a:blip r:embed="rId13"/>
          <a:stretch>
            <a:fillRect/>
          </a:stretch>
        </p:blipFill>
        <p:spPr>
          <a:xfrm>
            <a:off x="6338953" y="6024948"/>
            <a:ext cx="1162050" cy="257175"/>
          </a:xfrm>
          <a:prstGeom prst="rect">
            <a:avLst/>
          </a:prstGeom>
        </p:spPr>
      </p:pic>
      <p:sp>
        <p:nvSpPr>
          <p:cNvPr id="79" name="Rectangle 78">
            <a:extLst>
              <a:ext uri="{FF2B5EF4-FFF2-40B4-BE49-F238E27FC236}">
                <a16:creationId xmlns:a16="http://schemas.microsoft.com/office/drawing/2014/main" id="{A62F45F5-4614-49D2-8667-AEE219517F31}"/>
              </a:ext>
            </a:extLst>
          </p:cNvPr>
          <p:cNvSpPr/>
          <p:nvPr/>
        </p:nvSpPr>
        <p:spPr>
          <a:xfrm>
            <a:off x="6051836" y="5814905"/>
            <a:ext cx="429851" cy="276999"/>
          </a:xfrm>
          <a:prstGeom prst="rect">
            <a:avLst/>
          </a:prstGeom>
        </p:spPr>
        <p:txBody>
          <a:bodyPr wrap="square">
            <a:spAutoFit/>
          </a:bodyPr>
          <a:lstStyle/>
          <a:p>
            <a:r>
              <a:rPr lang="en-US" sz="1200" dirty="0"/>
              <a:t>ex:</a:t>
            </a:r>
          </a:p>
        </p:txBody>
      </p:sp>
      <p:pic>
        <p:nvPicPr>
          <p:cNvPr id="81" name="Picture 80">
            <a:extLst>
              <a:ext uri="{FF2B5EF4-FFF2-40B4-BE49-F238E27FC236}">
                <a16:creationId xmlns:a16="http://schemas.microsoft.com/office/drawing/2014/main" id="{B71E93A7-54DC-450B-B852-2534673511BE}"/>
              </a:ext>
            </a:extLst>
          </p:cNvPr>
          <p:cNvPicPr>
            <a:picLocks noChangeAspect="1"/>
          </p:cNvPicPr>
          <p:nvPr/>
        </p:nvPicPr>
        <p:blipFill>
          <a:blip r:embed="rId14"/>
          <a:stretch>
            <a:fillRect/>
          </a:stretch>
        </p:blipFill>
        <p:spPr>
          <a:xfrm>
            <a:off x="6344561" y="6263421"/>
            <a:ext cx="695325" cy="266700"/>
          </a:xfrm>
          <a:prstGeom prst="rect">
            <a:avLst/>
          </a:prstGeom>
        </p:spPr>
      </p:pic>
    </p:spTree>
    <p:extLst>
      <p:ext uri="{BB962C8B-B14F-4D97-AF65-F5344CB8AC3E}">
        <p14:creationId xmlns:p14="http://schemas.microsoft.com/office/powerpoint/2010/main" val="23742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E580D5-256E-4A50-9B60-B6F17E9B53B4}"/>
              </a:ext>
            </a:extLst>
          </p:cNvPr>
          <p:cNvSpPr txBox="1"/>
          <p:nvPr/>
        </p:nvSpPr>
        <p:spPr>
          <a:xfrm>
            <a:off x="-1712" y="923330"/>
            <a:ext cx="3779628" cy="461665"/>
          </a:xfrm>
          <a:prstGeom prst="rect">
            <a:avLst/>
          </a:prstGeom>
          <a:noFill/>
        </p:spPr>
        <p:txBody>
          <a:bodyPr wrap="square" rtlCol="0">
            <a:spAutoFit/>
          </a:bodyPr>
          <a:lstStyle/>
          <a:p>
            <a:r>
              <a:rPr lang="ar-JO" sz="2400" b="1" u="sng" dirty="0"/>
              <a:t>16</a:t>
            </a:r>
            <a:r>
              <a:rPr lang="en-US" sz="2400" b="1" u="sng" dirty="0"/>
              <a:t>- Add Meaningful Context</a:t>
            </a:r>
          </a:p>
        </p:txBody>
      </p:sp>
      <p:sp>
        <p:nvSpPr>
          <p:cNvPr id="6" name="TextBox 5">
            <a:extLst>
              <a:ext uri="{FF2B5EF4-FFF2-40B4-BE49-F238E27FC236}">
                <a16:creationId xmlns:a16="http://schemas.microsoft.com/office/drawing/2014/main" id="{3A18622C-C372-40B2-89DA-987D751B7680}"/>
              </a:ext>
            </a:extLst>
          </p:cNvPr>
          <p:cNvSpPr txBox="1"/>
          <p:nvPr/>
        </p:nvSpPr>
        <p:spPr>
          <a:xfrm>
            <a:off x="0" y="0"/>
            <a:ext cx="4428539" cy="461665"/>
          </a:xfrm>
          <a:prstGeom prst="rect">
            <a:avLst/>
          </a:prstGeom>
          <a:noFill/>
        </p:spPr>
        <p:txBody>
          <a:bodyPr wrap="square" rtlCol="0">
            <a:spAutoFit/>
          </a:bodyPr>
          <a:lstStyle/>
          <a:p>
            <a:r>
              <a:rPr lang="ar-JO" sz="2400" b="1" u="sng" dirty="0"/>
              <a:t>15</a:t>
            </a:r>
            <a:r>
              <a:rPr lang="en-US" sz="2400" b="1" u="sng" dirty="0"/>
              <a:t>- Use Problem Domain Names</a:t>
            </a:r>
          </a:p>
        </p:txBody>
      </p:sp>
      <p:cxnSp>
        <p:nvCxnSpPr>
          <p:cNvPr id="7" name="Straight Connector 6">
            <a:extLst>
              <a:ext uri="{FF2B5EF4-FFF2-40B4-BE49-F238E27FC236}">
                <a16:creationId xmlns:a16="http://schemas.microsoft.com/office/drawing/2014/main" id="{609BE8A2-C813-46FA-8AC9-71A6CCE45423}"/>
              </a:ext>
            </a:extLst>
          </p:cNvPr>
          <p:cNvCxnSpPr>
            <a:cxnSpLocks/>
          </p:cNvCxnSpPr>
          <p:nvPr/>
        </p:nvCxnSpPr>
        <p:spPr>
          <a:xfrm>
            <a:off x="6037223"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F5743D-D35A-461E-8296-9AA17BC8DE8F}"/>
              </a:ext>
            </a:extLst>
          </p:cNvPr>
          <p:cNvSpPr/>
          <p:nvPr/>
        </p:nvSpPr>
        <p:spPr>
          <a:xfrm>
            <a:off x="-1" y="461665"/>
            <a:ext cx="6037223" cy="461665"/>
          </a:xfrm>
          <a:prstGeom prst="rect">
            <a:avLst/>
          </a:prstGeom>
        </p:spPr>
        <p:txBody>
          <a:bodyPr wrap="square">
            <a:spAutoFit/>
          </a:bodyPr>
          <a:lstStyle/>
          <a:p>
            <a:pPr algn="r"/>
            <a:r>
              <a:rPr lang="ar-JO" sz="1200" dirty="0"/>
              <a:t>عندما لا تجد اسم مناسب اختر اسم من مجال المشكلة. يعد الفصل بين مفاهيم مجال الحل والمشكلة جزءًا من عمل المبرمج والمصمم الجيد. يجب أن يكون للشفرة التي لها علاقة بمفاهيم مجال المشكلة أسماء مستمدة من مجال المشكلة.</a:t>
            </a:r>
          </a:p>
        </p:txBody>
      </p:sp>
      <p:sp>
        <p:nvSpPr>
          <p:cNvPr id="11" name="Rectangle 10">
            <a:extLst>
              <a:ext uri="{FF2B5EF4-FFF2-40B4-BE49-F238E27FC236}">
                <a16:creationId xmlns:a16="http://schemas.microsoft.com/office/drawing/2014/main" id="{F707F204-8DDA-419B-86FC-C50966BFED8D}"/>
              </a:ext>
            </a:extLst>
          </p:cNvPr>
          <p:cNvSpPr/>
          <p:nvPr/>
        </p:nvSpPr>
        <p:spPr>
          <a:xfrm>
            <a:off x="10650" y="1384995"/>
            <a:ext cx="6037223" cy="461665"/>
          </a:xfrm>
          <a:prstGeom prst="rect">
            <a:avLst/>
          </a:prstGeom>
        </p:spPr>
        <p:txBody>
          <a:bodyPr wrap="square">
            <a:spAutoFit/>
          </a:bodyPr>
          <a:lstStyle/>
          <a:p>
            <a:pPr algn="r"/>
            <a:r>
              <a:rPr lang="ar-JO" sz="1200" dirty="0"/>
              <a:t>هناك عدد قليل من الأسماء التي لها معنى في حد ذاتها - ومعظمها ليس كذلك. بدلاً من ذلك ، تحتاج إلى وضع الأسماء في سياق القارئ الخاص بك عن طريق تضمينها في فئات أو وظائف أو مساحات أسماء ذات أسماء جيدة.</a:t>
            </a:r>
          </a:p>
        </p:txBody>
      </p:sp>
      <p:sp>
        <p:nvSpPr>
          <p:cNvPr id="12" name="Rectangle 11">
            <a:extLst>
              <a:ext uri="{FF2B5EF4-FFF2-40B4-BE49-F238E27FC236}">
                <a16:creationId xmlns:a16="http://schemas.microsoft.com/office/drawing/2014/main" id="{91BFB271-2846-4070-9E01-732C1123071C}"/>
              </a:ext>
            </a:extLst>
          </p:cNvPr>
          <p:cNvSpPr/>
          <p:nvPr/>
        </p:nvSpPr>
        <p:spPr>
          <a:xfrm>
            <a:off x="-1712" y="1846660"/>
            <a:ext cx="429851" cy="276999"/>
          </a:xfrm>
          <a:prstGeom prst="rect">
            <a:avLst/>
          </a:prstGeom>
        </p:spPr>
        <p:txBody>
          <a:bodyPr wrap="square">
            <a:spAutoFit/>
          </a:bodyPr>
          <a:lstStyle/>
          <a:p>
            <a:r>
              <a:rPr lang="en-US" sz="1200" dirty="0"/>
              <a:t>ex:</a:t>
            </a:r>
          </a:p>
        </p:txBody>
      </p:sp>
      <p:sp>
        <p:nvSpPr>
          <p:cNvPr id="14" name="TextBox 13">
            <a:extLst>
              <a:ext uri="{FF2B5EF4-FFF2-40B4-BE49-F238E27FC236}">
                <a16:creationId xmlns:a16="http://schemas.microsoft.com/office/drawing/2014/main" id="{8A524494-1964-4090-8E06-8E945932D48E}"/>
              </a:ext>
            </a:extLst>
          </p:cNvPr>
          <p:cNvSpPr txBox="1"/>
          <p:nvPr/>
        </p:nvSpPr>
        <p:spPr>
          <a:xfrm>
            <a:off x="160618" y="2123659"/>
            <a:ext cx="6144126" cy="276999"/>
          </a:xfrm>
          <a:prstGeom prst="rect">
            <a:avLst/>
          </a:prstGeom>
          <a:noFill/>
        </p:spPr>
        <p:txBody>
          <a:bodyPr wrap="square">
            <a:spAutoFit/>
          </a:bodyPr>
          <a:lstStyle/>
          <a:p>
            <a:r>
              <a:rPr lang="en-US" sz="1200" dirty="0"/>
              <a:t>firstName, lastName, street, houseNumber, city, state, and zipcode.</a:t>
            </a:r>
          </a:p>
        </p:txBody>
      </p:sp>
      <p:sp>
        <p:nvSpPr>
          <p:cNvPr id="15" name="Rectangle 14">
            <a:extLst>
              <a:ext uri="{FF2B5EF4-FFF2-40B4-BE49-F238E27FC236}">
                <a16:creationId xmlns:a16="http://schemas.microsoft.com/office/drawing/2014/main" id="{FB131FFA-27CA-4BBC-89C5-261C5AF92BF0}"/>
              </a:ext>
            </a:extLst>
          </p:cNvPr>
          <p:cNvSpPr/>
          <p:nvPr/>
        </p:nvSpPr>
        <p:spPr>
          <a:xfrm rot="5400000">
            <a:off x="1902776" y="2389859"/>
            <a:ext cx="247651" cy="276999"/>
          </a:xfrm>
          <a:prstGeom prst="rect">
            <a:avLst/>
          </a:prstGeom>
        </p:spPr>
        <p:txBody>
          <a:bodyPr wrap="square">
            <a:spAutoFit/>
          </a:bodyPr>
          <a:lstStyle/>
          <a:p>
            <a:pPr algn="ctr"/>
            <a:r>
              <a:rPr lang="en-US" sz="1200" dirty="0">
                <a:sym typeface="Wingdings" panose="05000000000000000000" pitchFamily="2" charset="2"/>
              </a:rPr>
              <a:t></a:t>
            </a:r>
            <a:endParaRPr lang="en-US" sz="1200" dirty="0"/>
          </a:p>
        </p:txBody>
      </p:sp>
      <p:sp>
        <p:nvSpPr>
          <p:cNvPr id="16" name="TextBox 15">
            <a:extLst>
              <a:ext uri="{FF2B5EF4-FFF2-40B4-BE49-F238E27FC236}">
                <a16:creationId xmlns:a16="http://schemas.microsoft.com/office/drawing/2014/main" id="{59E2CF88-5CA4-4C47-9AE2-5498DF2BC60F}"/>
              </a:ext>
            </a:extLst>
          </p:cNvPr>
          <p:cNvSpPr txBox="1"/>
          <p:nvPr/>
        </p:nvSpPr>
        <p:spPr>
          <a:xfrm>
            <a:off x="160618" y="2631490"/>
            <a:ext cx="6144126" cy="276999"/>
          </a:xfrm>
          <a:prstGeom prst="rect">
            <a:avLst/>
          </a:prstGeom>
          <a:noFill/>
        </p:spPr>
        <p:txBody>
          <a:bodyPr wrap="square">
            <a:spAutoFit/>
          </a:bodyPr>
          <a:lstStyle/>
          <a:p>
            <a:r>
              <a:rPr lang="en-US" sz="1200" dirty="0"/>
              <a:t>addrFirstName, addrLastName, street, houseNumber, city, addrState, and zipcode.</a:t>
            </a:r>
          </a:p>
        </p:txBody>
      </p:sp>
      <p:pic>
        <p:nvPicPr>
          <p:cNvPr id="20" name="Picture 19">
            <a:extLst>
              <a:ext uri="{FF2B5EF4-FFF2-40B4-BE49-F238E27FC236}">
                <a16:creationId xmlns:a16="http://schemas.microsoft.com/office/drawing/2014/main" id="{D0400EE6-74F2-4BDD-BC6C-6CBFBB066FB5}"/>
              </a:ext>
            </a:extLst>
          </p:cNvPr>
          <p:cNvPicPr>
            <a:picLocks noChangeAspect="1"/>
          </p:cNvPicPr>
          <p:nvPr/>
        </p:nvPicPr>
        <p:blipFill>
          <a:blip r:embed="rId2"/>
          <a:stretch>
            <a:fillRect/>
          </a:stretch>
        </p:blipFill>
        <p:spPr>
          <a:xfrm>
            <a:off x="89735" y="2994108"/>
            <a:ext cx="4552950" cy="3629025"/>
          </a:xfrm>
          <a:prstGeom prst="rect">
            <a:avLst/>
          </a:prstGeom>
        </p:spPr>
      </p:pic>
      <p:pic>
        <p:nvPicPr>
          <p:cNvPr id="22" name="Picture 21">
            <a:extLst>
              <a:ext uri="{FF2B5EF4-FFF2-40B4-BE49-F238E27FC236}">
                <a16:creationId xmlns:a16="http://schemas.microsoft.com/office/drawing/2014/main" id="{356913A1-352C-4038-82C8-EB5CBD24D9D8}"/>
              </a:ext>
            </a:extLst>
          </p:cNvPr>
          <p:cNvPicPr>
            <a:picLocks noChangeAspect="1"/>
          </p:cNvPicPr>
          <p:nvPr/>
        </p:nvPicPr>
        <p:blipFill>
          <a:blip r:embed="rId3"/>
          <a:stretch>
            <a:fillRect/>
          </a:stretch>
        </p:blipFill>
        <p:spPr>
          <a:xfrm>
            <a:off x="6096000" y="0"/>
            <a:ext cx="4286250" cy="6181725"/>
          </a:xfrm>
          <a:prstGeom prst="rect">
            <a:avLst/>
          </a:prstGeom>
        </p:spPr>
      </p:pic>
    </p:spTree>
    <p:extLst>
      <p:ext uri="{BB962C8B-B14F-4D97-AF65-F5344CB8AC3E}">
        <p14:creationId xmlns:p14="http://schemas.microsoft.com/office/powerpoint/2010/main" val="286249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F40F06-F073-4764-981D-B2A1B75F0F5A}"/>
              </a:ext>
            </a:extLst>
          </p:cNvPr>
          <p:cNvSpPr txBox="1"/>
          <p:nvPr/>
        </p:nvSpPr>
        <p:spPr>
          <a:xfrm>
            <a:off x="0" y="0"/>
            <a:ext cx="4547937" cy="461665"/>
          </a:xfrm>
          <a:prstGeom prst="rect">
            <a:avLst/>
          </a:prstGeom>
          <a:noFill/>
        </p:spPr>
        <p:txBody>
          <a:bodyPr wrap="square" rtlCol="0">
            <a:spAutoFit/>
          </a:bodyPr>
          <a:lstStyle/>
          <a:p>
            <a:r>
              <a:rPr lang="ar-JO" sz="2400" b="1" u="sng" dirty="0"/>
              <a:t>17</a:t>
            </a:r>
            <a:r>
              <a:rPr lang="en-US" sz="2400" b="1" u="sng" dirty="0"/>
              <a:t>- Don’t Add Gratuitous Context</a:t>
            </a:r>
          </a:p>
        </p:txBody>
      </p:sp>
      <p:sp>
        <p:nvSpPr>
          <p:cNvPr id="7" name="Rectangle 6">
            <a:extLst>
              <a:ext uri="{FF2B5EF4-FFF2-40B4-BE49-F238E27FC236}">
                <a16:creationId xmlns:a16="http://schemas.microsoft.com/office/drawing/2014/main" id="{D491B45C-7AC4-481C-9E30-36DEF2136907}"/>
              </a:ext>
            </a:extLst>
          </p:cNvPr>
          <p:cNvSpPr/>
          <p:nvPr/>
        </p:nvSpPr>
        <p:spPr>
          <a:xfrm>
            <a:off x="0" y="461665"/>
            <a:ext cx="6037223" cy="461665"/>
          </a:xfrm>
          <a:prstGeom prst="rect">
            <a:avLst/>
          </a:prstGeom>
        </p:spPr>
        <p:txBody>
          <a:bodyPr wrap="square">
            <a:spAutoFit/>
          </a:bodyPr>
          <a:lstStyle/>
          <a:p>
            <a:pPr algn="r"/>
            <a:r>
              <a:rPr lang="ar-JO" sz="1200" dirty="0"/>
              <a:t>في تطبيق وهمي يسمى                                من السيء أن تسبق كل فئة بـ        ,الأسماء الأقصر أفضل بشكل عام من الأسماء الطويلة ، طالما أنها واضحة. لا تضيف سياق إلى الاسم أكثر مما هو ضروري.           </a:t>
            </a:r>
          </a:p>
        </p:txBody>
      </p:sp>
      <p:cxnSp>
        <p:nvCxnSpPr>
          <p:cNvPr id="8" name="Straight Connector 7">
            <a:extLst>
              <a:ext uri="{FF2B5EF4-FFF2-40B4-BE49-F238E27FC236}">
                <a16:creationId xmlns:a16="http://schemas.microsoft.com/office/drawing/2014/main" id="{DC758B75-5A0B-42C4-8C0D-8063AFBD6332}"/>
              </a:ext>
            </a:extLst>
          </p:cNvPr>
          <p:cNvCxnSpPr>
            <a:cxnSpLocks/>
          </p:cNvCxnSpPr>
          <p:nvPr/>
        </p:nvCxnSpPr>
        <p:spPr>
          <a:xfrm>
            <a:off x="6037223"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CC33C97-7C35-4600-8838-F8A9B7B6208D}"/>
              </a:ext>
            </a:extLst>
          </p:cNvPr>
          <p:cNvSpPr txBox="1"/>
          <p:nvPr/>
        </p:nvSpPr>
        <p:spPr>
          <a:xfrm>
            <a:off x="3457073" y="461665"/>
            <a:ext cx="1515979" cy="276999"/>
          </a:xfrm>
          <a:prstGeom prst="rect">
            <a:avLst/>
          </a:prstGeom>
          <a:noFill/>
        </p:spPr>
        <p:txBody>
          <a:bodyPr wrap="square">
            <a:spAutoFit/>
          </a:bodyPr>
          <a:lstStyle/>
          <a:p>
            <a:r>
              <a:rPr lang="ar-JO" sz="1200" dirty="0"/>
              <a:t>"</a:t>
            </a:r>
            <a:r>
              <a:rPr lang="en-US" sz="1200" dirty="0"/>
              <a:t>Gas Station Deluxe" </a:t>
            </a:r>
          </a:p>
        </p:txBody>
      </p:sp>
      <p:sp>
        <p:nvSpPr>
          <p:cNvPr id="12" name="TextBox 11">
            <a:extLst>
              <a:ext uri="{FF2B5EF4-FFF2-40B4-BE49-F238E27FC236}">
                <a16:creationId xmlns:a16="http://schemas.microsoft.com/office/drawing/2014/main" id="{BF4EA4C7-4933-4889-B24A-4B1F575AEB4D}"/>
              </a:ext>
            </a:extLst>
          </p:cNvPr>
          <p:cNvSpPr txBox="1"/>
          <p:nvPr/>
        </p:nvSpPr>
        <p:spPr>
          <a:xfrm>
            <a:off x="1673703" y="461664"/>
            <a:ext cx="493295" cy="276999"/>
          </a:xfrm>
          <a:prstGeom prst="rect">
            <a:avLst/>
          </a:prstGeom>
          <a:noFill/>
        </p:spPr>
        <p:txBody>
          <a:bodyPr wrap="square">
            <a:spAutoFit/>
          </a:bodyPr>
          <a:lstStyle/>
          <a:p>
            <a:r>
              <a:rPr lang="en-US" sz="1200" dirty="0"/>
              <a:t>GSD</a:t>
            </a:r>
          </a:p>
        </p:txBody>
      </p:sp>
      <p:sp>
        <p:nvSpPr>
          <p:cNvPr id="19" name="Rectangle 18">
            <a:extLst>
              <a:ext uri="{FF2B5EF4-FFF2-40B4-BE49-F238E27FC236}">
                <a16:creationId xmlns:a16="http://schemas.microsoft.com/office/drawing/2014/main" id="{C5EBC438-174E-43CA-B0B8-6775C93C155D}"/>
              </a:ext>
            </a:extLst>
          </p:cNvPr>
          <p:cNvSpPr/>
          <p:nvPr/>
        </p:nvSpPr>
        <p:spPr>
          <a:xfrm>
            <a:off x="0" y="923330"/>
            <a:ext cx="429851" cy="276999"/>
          </a:xfrm>
          <a:prstGeom prst="rect">
            <a:avLst/>
          </a:prstGeom>
        </p:spPr>
        <p:txBody>
          <a:bodyPr wrap="square">
            <a:spAutoFit/>
          </a:bodyPr>
          <a:lstStyle/>
          <a:p>
            <a:r>
              <a:rPr lang="en-US" sz="1200" dirty="0"/>
              <a:t>ex:</a:t>
            </a:r>
          </a:p>
        </p:txBody>
      </p:sp>
      <p:sp>
        <p:nvSpPr>
          <p:cNvPr id="21" name="TextBox 20">
            <a:extLst>
              <a:ext uri="{FF2B5EF4-FFF2-40B4-BE49-F238E27FC236}">
                <a16:creationId xmlns:a16="http://schemas.microsoft.com/office/drawing/2014/main" id="{E88AE43A-2EFA-4CAD-9C83-D1101B33F629}"/>
              </a:ext>
            </a:extLst>
          </p:cNvPr>
          <p:cNvSpPr txBox="1"/>
          <p:nvPr/>
        </p:nvSpPr>
        <p:spPr>
          <a:xfrm>
            <a:off x="189809" y="1132429"/>
            <a:ext cx="1483894" cy="276999"/>
          </a:xfrm>
          <a:prstGeom prst="rect">
            <a:avLst/>
          </a:prstGeom>
          <a:noFill/>
        </p:spPr>
        <p:txBody>
          <a:bodyPr wrap="square">
            <a:spAutoFit/>
          </a:bodyPr>
          <a:lstStyle/>
          <a:p>
            <a:r>
              <a:rPr lang="en-US" sz="1200" b="1" dirty="0"/>
              <a:t>GSDAccountAddress</a:t>
            </a:r>
          </a:p>
        </p:txBody>
      </p:sp>
      <p:sp>
        <p:nvSpPr>
          <p:cNvPr id="22" name="Rectangle 21">
            <a:extLst>
              <a:ext uri="{FF2B5EF4-FFF2-40B4-BE49-F238E27FC236}">
                <a16:creationId xmlns:a16="http://schemas.microsoft.com/office/drawing/2014/main" id="{345627C2-17CA-446C-8A10-973B7F9FB3D8}"/>
              </a:ext>
            </a:extLst>
          </p:cNvPr>
          <p:cNvSpPr/>
          <p:nvPr/>
        </p:nvSpPr>
        <p:spPr>
          <a:xfrm>
            <a:off x="0" y="1316004"/>
            <a:ext cx="429851" cy="276999"/>
          </a:xfrm>
          <a:prstGeom prst="rect">
            <a:avLst/>
          </a:prstGeom>
        </p:spPr>
        <p:txBody>
          <a:bodyPr wrap="square">
            <a:spAutoFit/>
          </a:bodyPr>
          <a:lstStyle/>
          <a:p>
            <a:r>
              <a:rPr lang="en-US" sz="1200" dirty="0"/>
              <a:t>ex:</a:t>
            </a:r>
          </a:p>
        </p:txBody>
      </p:sp>
      <p:sp>
        <p:nvSpPr>
          <p:cNvPr id="25" name="TextBox 24">
            <a:extLst>
              <a:ext uri="{FF2B5EF4-FFF2-40B4-BE49-F238E27FC236}">
                <a16:creationId xmlns:a16="http://schemas.microsoft.com/office/drawing/2014/main" id="{AFF5D59E-360B-4567-8DEF-B3D0380BDD16}"/>
              </a:ext>
            </a:extLst>
          </p:cNvPr>
          <p:cNvSpPr txBox="1"/>
          <p:nvPr/>
        </p:nvSpPr>
        <p:spPr>
          <a:xfrm>
            <a:off x="161474" y="1562022"/>
            <a:ext cx="5934522" cy="1015663"/>
          </a:xfrm>
          <a:prstGeom prst="rect">
            <a:avLst/>
          </a:prstGeom>
          <a:noFill/>
        </p:spPr>
        <p:txBody>
          <a:bodyPr wrap="square">
            <a:spAutoFit/>
          </a:bodyPr>
          <a:lstStyle/>
          <a:p>
            <a:r>
              <a:rPr lang="en-US" sz="1200" dirty="0"/>
              <a:t>The names </a:t>
            </a:r>
            <a:r>
              <a:rPr lang="en-US" sz="1200" b="1" dirty="0"/>
              <a:t>accountAddress</a:t>
            </a:r>
            <a:r>
              <a:rPr lang="en-US" sz="1200" dirty="0"/>
              <a:t> and </a:t>
            </a:r>
            <a:r>
              <a:rPr lang="en-US" sz="1200" b="1" dirty="0"/>
              <a:t>customerAddress</a:t>
            </a:r>
            <a:r>
              <a:rPr lang="en-US" sz="1200" dirty="0"/>
              <a:t> are fine names for instances of the class </a:t>
            </a:r>
            <a:r>
              <a:rPr lang="en-US" sz="1200" b="1" dirty="0"/>
              <a:t>Address</a:t>
            </a:r>
            <a:r>
              <a:rPr lang="en-US" sz="1200" dirty="0"/>
              <a:t> but could be poor names for classes. </a:t>
            </a:r>
            <a:r>
              <a:rPr lang="en-US" sz="1200" b="1" dirty="0"/>
              <a:t>Address</a:t>
            </a:r>
            <a:r>
              <a:rPr lang="en-US" sz="1200" dirty="0"/>
              <a:t> is a fine name for a class. If I need to differentiate between MAC addresses, port addresses, and Web addresses, I might</a:t>
            </a:r>
            <a:r>
              <a:rPr lang="ar-JO" sz="1200" dirty="0"/>
              <a:t> </a:t>
            </a:r>
            <a:r>
              <a:rPr lang="en-US" sz="1200" dirty="0"/>
              <a:t>consider </a:t>
            </a:r>
            <a:r>
              <a:rPr lang="en-US" sz="1200" b="1" dirty="0"/>
              <a:t>PostalAddress</a:t>
            </a:r>
            <a:r>
              <a:rPr lang="en-US" sz="1200" dirty="0"/>
              <a:t>, </a:t>
            </a:r>
            <a:r>
              <a:rPr lang="en-US" sz="1200" b="1" dirty="0"/>
              <a:t>MACAddress</a:t>
            </a:r>
            <a:r>
              <a:rPr lang="en-US" sz="1200" dirty="0"/>
              <a:t>, and </a:t>
            </a:r>
            <a:r>
              <a:rPr lang="en-US" sz="1200" b="1" dirty="0"/>
              <a:t>URIAddress</a:t>
            </a:r>
            <a:r>
              <a:rPr lang="en-US" sz="1200" dirty="0"/>
              <a:t>. The resulting names are more precise, which is the point of all naming.</a:t>
            </a:r>
          </a:p>
        </p:txBody>
      </p:sp>
      <p:sp>
        <p:nvSpPr>
          <p:cNvPr id="26" name="TextBox 25">
            <a:extLst>
              <a:ext uri="{FF2B5EF4-FFF2-40B4-BE49-F238E27FC236}">
                <a16:creationId xmlns:a16="http://schemas.microsoft.com/office/drawing/2014/main" id="{05D42749-ABA0-4CDE-8524-E6338DD52FFE}"/>
              </a:ext>
            </a:extLst>
          </p:cNvPr>
          <p:cNvSpPr txBox="1"/>
          <p:nvPr/>
        </p:nvSpPr>
        <p:spPr>
          <a:xfrm>
            <a:off x="0" y="2577685"/>
            <a:ext cx="2229849" cy="461665"/>
          </a:xfrm>
          <a:prstGeom prst="rect">
            <a:avLst/>
          </a:prstGeom>
          <a:noFill/>
        </p:spPr>
        <p:txBody>
          <a:bodyPr wrap="square" rtlCol="0">
            <a:spAutoFit/>
          </a:bodyPr>
          <a:lstStyle/>
          <a:p>
            <a:r>
              <a:rPr lang="ar-JO" sz="2400" b="1" u="sng" dirty="0"/>
              <a:t>18</a:t>
            </a:r>
            <a:r>
              <a:rPr lang="en-US" sz="2400" b="1" u="sng" dirty="0"/>
              <a:t>- Final Words</a:t>
            </a:r>
          </a:p>
        </p:txBody>
      </p:sp>
      <p:sp>
        <p:nvSpPr>
          <p:cNvPr id="27" name="Rectangle 26">
            <a:extLst>
              <a:ext uri="{FF2B5EF4-FFF2-40B4-BE49-F238E27FC236}">
                <a16:creationId xmlns:a16="http://schemas.microsoft.com/office/drawing/2014/main" id="{768A621D-74E3-4751-B3F4-21EA704B718D}"/>
              </a:ext>
            </a:extLst>
          </p:cNvPr>
          <p:cNvSpPr/>
          <p:nvPr/>
        </p:nvSpPr>
        <p:spPr>
          <a:xfrm>
            <a:off x="0" y="3039350"/>
            <a:ext cx="6037223" cy="1015663"/>
          </a:xfrm>
          <a:prstGeom prst="rect">
            <a:avLst/>
          </a:prstGeom>
        </p:spPr>
        <p:txBody>
          <a:bodyPr wrap="square">
            <a:spAutoFit/>
          </a:bodyPr>
          <a:lstStyle/>
          <a:p>
            <a:pPr algn="r"/>
            <a:r>
              <a:rPr lang="ar-JO" sz="1200" dirty="0"/>
              <a:t>أصعب شيء في اختيار الأسماء الجيدة هو أنها تتطلب مهارات وصفية جيدة وخلفية ثقافية مشتركة. هذه مسألة تعليمية وليست تقنية أو تجارية أو مسألة إدارية. نتيجة لذلك ، لا يتعلم الكثير من الأشخاص في هذا المجال القيام بذلك جيدًا.</a:t>
            </a:r>
          </a:p>
          <a:p>
            <a:pPr algn="r"/>
            <a:endParaRPr lang="ar-JO" sz="1200" dirty="0"/>
          </a:p>
          <a:p>
            <a:pPr algn="r"/>
            <a:r>
              <a:rPr lang="ar-JO" sz="1200" dirty="0"/>
              <a:t>يخاف الناس أيضًا من إعادة تسمية الأشياء خوفًا من اعتراض بعض المطورين الآخرين. نحن لا نشارك هذا الخوف ونجد أننا في الواقع ممتنون عندما تتغير الأسماء (للأفضل). اتبع بعض هذه القواعد ستؤتي ثمارها على المدة القصير والطويل.</a:t>
            </a:r>
          </a:p>
        </p:txBody>
      </p:sp>
      <p:sp>
        <p:nvSpPr>
          <p:cNvPr id="28" name="TextBox 27">
            <a:extLst>
              <a:ext uri="{FF2B5EF4-FFF2-40B4-BE49-F238E27FC236}">
                <a16:creationId xmlns:a16="http://schemas.microsoft.com/office/drawing/2014/main" id="{4BE72358-2DC7-47BA-A559-1033A50810D2}"/>
              </a:ext>
            </a:extLst>
          </p:cNvPr>
          <p:cNvSpPr txBox="1"/>
          <p:nvPr/>
        </p:nvSpPr>
        <p:spPr>
          <a:xfrm>
            <a:off x="6037223" y="-61556"/>
            <a:ext cx="3328796" cy="523220"/>
          </a:xfrm>
          <a:prstGeom prst="rect">
            <a:avLst/>
          </a:prstGeom>
          <a:noFill/>
        </p:spPr>
        <p:txBody>
          <a:bodyPr wrap="none" rtlCol="0">
            <a:spAutoFit/>
          </a:bodyPr>
          <a:lstStyle/>
          <a:p>
            <a:r>
              <a:rPr lang="en-US" sz="2800" b="1" dirty="0"/>
              <a:t>Chapter </a:t>
            </a:r>
            <a:r>
              <a:rPr lang="ar-JO" sz="2800" b="1" dirty="0"/>
              <a:t>3</a:t>
            </a:r>
            <a:r>
              <a:rPr lang="en-US" sz="2800" b="1" dirty="0"/>
              <a:t> : Functions</a:t>
            </a:r>
          </a:p>
        </p:txBody>
      </p:sp>
      <p:sp>
        <p:nvSpPr>
          <p:cNvPr id="16" name="Rectangle 15">
            <a:extLst>
              <a:ext uri="{FF2B5EF4-FFF2-40B4-BE49-F238E27FC236}">
                <a16:creationId xmlns:a16="http://schemas.microsoft.com/office/drawing/2014/main" id="{CCD2C46F-9C17-4505-A954-B77DE3611E2D}"/>
              </a:ext>
            </a:extLst>
          </p:cNvPr>
          <p:cNvSpPr/>
          <p:nvPr/>
        </p:nvSpPr>
        <p:spPr>
          <a:xfrm>
            <a:off x="6162795" y="461664"/>
            <a:ext cx="6037223" cy="276999"/>
          </a:xfrm>
          <a:prstGeom prst="rect">
            <a:avLst/>
          </a:prstGeom>
        </p:spPr>
        <p:txBody>
          <a:bodyPr wrap="square">
            <a:spAutoFit/>
          </a:bodyPr>
          <a:lstStyle/>
          <a:p>
            <a:pPr algn="r"/>
            <a:r>
              <a:rPr lang="ar-JO" sz="1200" dirty="0"/>
              <a:t>هي الخط الأول للتنظيم في أي برنامج. كتابتها بشكل جيد هو موضوع هذا الفصل.</a:t>
            </a:r>
          </a:p>
        </p:txBody>
      </p:sp>
      <p:sp>
        <p:nvSpPr>
          <p:cNvPr id="17" name="TextBox 16">
            <a:extLst>
              <a:ext uri="{FF2B5EF4-FFF2-40B4-BE49-F238E27FC236}">
                <a16:creationId xmlns:a16="http://schemas.microsoft.com/office/drawing/2014/main" id="{513981CE-6D4B-4D94-A888-6142EB3768A3}"/>
              </a:ext>
            </a:extLst>
          </p:cNvPr>
          <p:cNvSpPr txBox="1"/>
          <p:nvPr/>
        </p:nvSpPr>
        <p:spPr>
          <a:xfrm>
            <a:off x="6029206" y="582251"/>
            <a:ext cx="2078633" cy="461665"/>
          </a:xfrm>
          <a:prstGeom prst="rect">
            <a:avLst/>
          </a:prstGeom>
          <a:noFill/>
        </p:spPr>
        <p:txBody>
          <a:bodyPr wrap="square" rtlCol="0">
            <a:spAutoFit/>
          </a:bodyPr>
          <a:lstStyle/>
          <a:p>
            <a:r>
              <a:rPr lang="en-US" sz="2400" b="1" u="sng" dirty="0"/>
              <a:t>1- Introduction</a:t>
            </a:r>
          </a:p>
        </p:txBody>
      </p:sp>
      <p:pic>
        <p:nvPicPr>
          <p:cNvPr id="13" name="Picture 12">
            <a:extLst>
              <a:ext uri="{FF2B5EF4-FFF2-40B4-BE49-F238E27FC236}">
                <a16:creationId xmlns:a16="http://schemas.microsoft.com/office/drawing/2014/main" id="{3295BF12-FBED-4795-83EA-94B5B3E30AA8}"/>
              </a:ext>
            </a:extLst>
          </p:cNvPr>
          <p:cNvPicPr>
            <a:picLocks noChangeAspect="1"/>
          </p:cNvPicPr>
          <p:nvPr/>
        </p:nvPicPr>
        <p:blipFill>
          <a:blip r:embed="rId2"/>
          <a:stretch>
            <a:fillRect/>
          </a:stretch>
        </p:blipFill>
        <p:spPr>
          <a:xfrm>
            <a:off x="6154778" y="1828800"/>
            <a:ext cx="4419600" cy="5029200"/>
          </a:xfrm>
          <a:prstGeom prst="rect">
            <a:avLst/>
          </a:prstGeom>
        </p:spPr>
      </p:pic>
      <p:sp>
        <p:nvSpPr>
          <p:cNvPr id="29" name="TextBox 28">
            <a:extLst>
              <a:ext uri="{FF2B5EF4-FFF2-40B4-BE49-F238E27FC236}">
                <a16:creationId xmlns:a16="http://schemas.microsoft.com/office/drawing/2014/main" id="{A3234E4F-ED65-439A-A320-A0519E193BF0}"/>
              </a:ext>
            </a:extLst>
          </p:cNvPr>
          <p:cNvSpPr txBox="1"/>
          <p:nvPr/>
        </p:nvSpPr>
        <p:spPr>
          <a:xfrm>
            <a:off x="6029206" y="1062099"/>
            <a:ext cx="6148136" cy="830997"/>
          </a:xfrm>
          <a:prstGeom prst="rect">
            <a:avLst/>
          </a:prstGeom>
          <a:noFill/>
        </p:spPr>
        <p:txBody>
          <a:bodyPr wrap="square">
            <a:spAutoFit/>
          </a:bodyPr>
          <a:lstStyle/>
          <a:p>
            <a:pPr algn="r"/>
            <a:r>
              <a:rPr lang="ar-JO" sz="1200" dirty="0"/>
              <a:t>ضع في اعتبارك الكود الموجود في القائمة 3-1. من الصعب العثور على وظيفة طويلة في               ، ولكن بعد قليل من البحث ، صادفت هذه الوظيفة. إنها ليست طويلة فحسب ، بل إنها تحتوي على</a:t>
            </a:r>
          </a:p>
          <a:p>
            <a:pPr algn="r"/>
            <a:endParaRPr lang="ar-JO" sz="1200" dirty="0"/>
          </a:p>
          <a:p>
            <a:pPr algn="r"/>
            <a:r>
              <a:rPr lang="ar-JO" sz="1200" dirty="0"/>
              <a:t>انظر إلى أي مدى يمكنك الاستفادة منها في الدقائق الثلاث المقبلة.                                                     </a:t>
            </a:r>
            <a:endParaRPr lang="en-US" sz="1200" dirty="0"/>
          </a:p>
        </p:txBody>
      </p:sp>
      <p:sp>
        <p:nvSpPr>
          <p:cNvPr id="30" name="Rectangle 29">
            <a:extLst>
              <a:ext uri="{FF2B5EF4-FFF2-40B4-BE49-F238E27FC236}">
                <a16:creationId xmlns:a16="http://schemas.microsoft.com/office/drawing/2014/main" id="{B8DE05DC-F372-4E48-8293-71724BB5F1CC}"/>
              </a:ext>
            </a:extLst>
          </p:cNvPr>
          <p:cNvSpPr/>
          <p:nvPr/>
        </p:nvSpPr>
        <p:spPr>
          <a:xfrm>
            <a:off x="7068522" y="1061829"/>
            <a:ext cx="714271" cy="276999"/>
          </a:xfrm>
          <a:prstGeom prst="rect">
            <a:avLst/>
          </a:prstGeom>
        </p:spPr>
        <p:txBody>
          <a:bodyPr wrap="square">
            <a:spAutoFit/>
          </a:bodyPr>
          <a:lstStyle/>
          <a:p>
            <a:r>
              <a:rPr lang="en-US" sz="1200" dirty="0"/>
              <a:t>FitNesse</a:t>
            </a:r>
          </a:p>
        </p:txBody>
      </p:sp>
      <p:sp>
        <p:nvSpPr>
          <p:cNvPr id="31" name="TextBox 30">
            <a:extLst>
              <a:ext uri="{FF2B5EF4-FFF2-40B4-BE49-F238E27FC236}">
                <a16:creationId xmlns:a16="http://schemas.microsoft.com/office/drawing/2014/main" id="{4A6DC1BC-AF75-47D9-967C-B8293A479865}"/>
              </a:ext>
            </a:extLst>
          </p:cNvPr>
          <p:cNvSpPr txBox="1"/>
          <p:nvPr/>
        </p:nvSpPr>
        <p:spPr>
          <a:xfrm>
            <a:off x="6075937" y="1398235"/>
            <a:ext cx="3519235" cy="276999"/>
          </a:xfrm>
          <a:prstGeom prst="rect">
            <a:avLst/>
          </a:prstGeom>
          <a:noFill/>
        </p:spPr>
        <p:txBody>
          <a:bodyPr wrap="square">
            <a:spAutoFit/>
          </a:bodyPr>
          <a:lstStyle/>
          <a:p>
            <a:r>
              <a:rPr lang="en-US" sz="1200" dirty="0"/>
              <a:t>and many strange and unobvious data types and APIs.</a:t>
            </a:r>
          </a:p>
        </p:txBody>
      </p:sp>
      <p:sp>
        <p:nvSpPr>
          <p:cNvPr id="32" name="TextBox 31">
            <a:extLst>
              <a:ext uri="{FF2B5EF4-FFF2-40B4-BE49-F238E27FC236}">
                <a16:creationId xmlns:a16="http://schemas.microsoft.com/office/drawing/2014/main" id="{6C51E705-9F27-4AEF-9364-571C686F2636}"/>
              </a:ext>
            </a:extLst>
          </p:cNvPr>
          <p:cNvSpPr txBox="1"/>
          <p:nvPr/>
        </p:nvSpPr>
        <p:spPr>
          <a:xfrm>
            <a:off x="6079954" y="1229425"/>
            <a:ext cx="2414340" cy="276999"/>
          </a:xfrm>
          <a:prstGeom prst="rect">
            <a:avLst/>
          </a:prstGeom>
          <a:noFill/>
        </p:spPr>
        <p:txBody>
          <a:bodyPr wrap="square">
            <a:spAutoFit/>
          </a:bodyPr>
          <a:lstStyle/>
          <a:p>
            <a:r>
              <a:rPr lang="en-US" sz="1200" dirty="0"/>
              <a:t>duplicated code, lots of odd strings, </a:t>
            </a:r>
          </a:p>
        </p:txBody>
      </p:sp>
    </p:spTree>
    <p:extLst>
      <p:ext uri="{BB962C8B-B14F-4D97-AF65-F5344CB8AC3E}">
        <p14:creationId xmlns:p14="http://schemas.microsoft.com/office/powerpoint/2010/main" val="2745356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6BAE2E-8749-48F3-9894-85C516E0EBAA}"/>
              </a:ext>
            </a:extLst>
          </p:cNvPr>
          <p:cNvPicPr>
            <a:picLocks noChangeAspect="1"/>
          </p:cNvPicPr>
          <p:nvPr/>
        </p:nvPicPr>
        <p:blipFill>
          <a:blip r:embed="rId2"/>
          <a:stretch>
            <a:fillRect/>
          </a:stretch>
        </p:blipFill>
        <p:spPr>
          <a:xfrm>
            <a:off x="0" y="0"/>
            <a:ext cx="4772025" cy="2724150"/>
          </a:xfrm>
          <a:prstGeom prst="rect">
            <a:avLst/>
          </a:prstGeom>
        </p:spPr>
      </p:pic>
      <p:sp>
        <p:nvSpPr>
          <p:cNvPr id="7" name="TextBox 6">
            <a:extLst>
              <a:ext uri="{FF2B5EF4-FFF2-40B4-BE49-F238E27FC236}">
                <a16:creationId xmlns:a16="http://schemas.microsoft.com/office/drawing/2014/main" id="{47D16346-D032-449A-B375-AAB67CADC893}"/>
              </a:ext>
            </a:extLst>
          </p:cNvPr>
          <p:cNvSpPr txBox="1"/>
          <p:nvPr/>
        </p:nvSpPr>
        <p:spPr>
          <a:xfrm>
            <a:off x="56150" y="2739055"/>
            <a:ext cx="6039851" cy="1015663"/>
          </a:xfrm>
          <a:prstGeom prst="rect">
            <a:avLst/>
          </a:prstGeom>
          <a:noFill/>
        </p:spPr>
        <p:txBody>
          <a:bodyPr wrap="square">
            <a:spAutoFit/>
          </a:bodyPr>
          <a:lstStyle/>
          <a:p>
            <a:pPr algn="r"/>
            <a:r>
              <a:rPr lang="ar-JO" sz="1200" dirty="0"/>
              <a:t>هل تفهم الوظيفة بعد ثلاث دقائق من الدراسة؟ على الاغلب لا. هناك الكثير مما يحدث في العديد من</a:t>
            </a:r>
          </a:p>
          <a:p>
            <a:endParaRPr lang="ar-JO" sz="1200" dirty="0"/>
          </a:p>
          <a:p>
            <a:endParaRPr lang="en-US" sz="1200" dirty="0"/>
          </a:p>
          <a:p>
            <a:pPr algn="r"/>
            <a:r>
              <a:rPr lang="ar-JO" sz="1200" dirty="0"/>
              <a:t>ومع ذلك ، مع عدد قليل من عمليات الاستخراج البسيطة ، وبعض إعادة التسمية ، وإعادة الهيكلة قليلاً ، تمكنت من التقاط الغرض من الوظيفة في الأسطر التسعة من القائمة 3-2. تعرف على ما إذا كان يمكنك فهم ذلك في الدقائق الثلاث القادمة.</a:t>
            </a:r>
            <a:endParaRPr lang="en-US" sz="1200" dirty="0"/>
          </a:p>
        </p:txBody>
      </p:sp>
      <p:cxnSp>
        <p:nvCxnSpPr>
          <p:cNvPr id="8" name="Straight Connector 7">
            <a:extLst>
              <a:ext uri="{FF2B5EF4-FFF2-40B4-BE49-F238E27FC236}">
                <a16:creationId xmlns:a16="http://schemas.microsoft.com/office/drawing/2014/main" id="{1157C9E2-0486-4078-BAC7-5E7B151114FC}"/>
              </a:ext>
            </a:extLst>
          </p:cNvPr>
          <p:cNvCxnSpPr>
            <a:cxnSpLocks/>
          </p:cNvCxnSpPr>
          <p:nvPr/>
        </p:nvCxnSpPr>
        <p:spPr>
          <a:xfrm>
            <a:off x="6037223"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1B27617-073A-421E-918E-DD80B805D332}"/>
              </a:ext>
            </a:extLst>
          </p:cNvPr>
          <p:cNvPicPr>
            <a:picLocks noChangeAspect="1"/>
          </p:cNvPicPr>
          <p:nvPr/>
        </p:nvPicPr>
        <p:blipFill>
          <a:blip r:embed="rId3"/>
          <a:stretch>
            <a:fillRect/>
          </a:stretch>
        </p:blipFill>
        <p:spPr>
          <a:xfrm>
            <a:off x="18673" y="4109145"/>
            <a:ext cx="4305300" cy="2609850"/>
          </a:xfrm>
          <a:prstGeom prst="rect">
            <a:avLst/>
          </a:prstGeom>
        </p:spPr>
      </p:pic>
      <p:sp>
        <p:nvSpPr>
          <p:cNvPr id="13" name="TextBox 12">
            <a:extLst>
              <a:ext uri="{FF2B5EF4-FFF2-40B4-BE49-F238E27FC236}">
                <a16:creationId xmlns:a16="http://schemas.microsoft.com/office/drawing/2014/main" id="{4805B4BB-EF6C-428A-838B-FD9DF078144A}"/>
              </a:ext>
            </a:extLst>
          </p:cNvPr>
          <p:cNvSpPr txBox="1"/>
          <p:nvPr/>
        </p:nvSpPr>
        <p:spPr>
          <a:xfrm>
            <a:off x="6037224" y="777378"/>
            <a:ext cx="1265198" cy="461665"/>
          </a:xfrm>
          <a:prstGeom prst="rect">
            <a:avLst/>
          </a:prstGeom>
          <a:noFill/>
        </p:spPr>
        <p:txBody>
          <a:bodyPr wrap="square" rtlCol="0">
            <a:spAutoFit/>
          </a:bodyPr>
          <a:lstStyle/>
          <a:p>
            <a:r>
              <a:rPr lang="en-US" sz="2400" b="1" u="sng" dirty="0"/>
              <a:t>1- Small</a:t>
            </a:r>
          </a:p>
        </p:txBody>
      </p:sp>
      <p:sp>
        <p:nvSpPr>
          <p:cNvPr id="16" name="TextBox 15">
            <a:extLst>
              <a:ext uri="{FF2B5EF4-FFF2-40B4-BE49-F238E27FC236}">
                <a16:creationId xmlns:a16="http://schemas.microsoft.com/office/drawing/2014/main" id="{CB640D85-8ECA-4C1B-9262-D6FAD8D9F10C}"/>
              </a:ext>
            </a:extLst>
          </p:cNvPr>
          <p:cNvSpPr txBox="1"/>
          <p:nvPr/>
        </p:nvSpPr>
        <p:spPr>
          <a:xfrm>
            <a:off x="-82842" y="2719506"/>
            <a:ext cx="6178842" cy="646331"/>
          </a:xfrm>
          <a:prstGeom prst="rect">
            <a:avLst/>
          </a:prstGeom>
          <a:noFill/>
        </p:spPr>
        <p:txBody>
          <a:bodyPr wrap="square">
            <a:spAutoFit/>
          </a:bodyPr>
          <a:lstStyle/>
          <a:p>
            <a:r>
              <a:rPr lang="en-US" sz="1200" dirty="0"/>
              <a:t>levels of abstraction</a:t>
            </a:r>
          </a:p>
          <a:p>
            <a:r>
              <a:rPr lang="en-US" sz="1200" dirty="0"/>
              <a:t>There are strange strings and odd function calls mixed in with doubly nested if statements controlled by flags.</a:t>
            </a:r>
          </a:p>
        </p:txBody>
      </p:sp>
      <p:sp>
        <p:nvSpPr>
          <p:cNvPr id="19" name="TextBox 18">
            <a:extLst>
              <a:ext uri="{FF2B5EF4-FFF2-40B4-BE49-F238E27FC236}">
                <a16:creationId xmlns:a16="http://schemas.microsoft.com/office/drawing/2014/main" id="{96F08C0E-A52A-447D-912A-9404BCC7FD14}"/>
              </a:ext>
            </a:extLst>
          </p:cNvPr>
          <p:cNvSpPr txBox="1"/>
          <p:nvPr/>
        </p:nvSpPr>
        <p:spPr>
          <a:xfrm>
            <a:off x="6152149" y="0"/>
            <a:ext cx="6039851" cy="830997"/>
          </a:xfrm>
          <a:prstGeom prst="rect">
            <a:avLst/>
          </a:prstGeom>
          <a:noFill/>
        </p:spPr>
        <p:txBody>
          <a:bodyPr wrap="square">
            <a:spAutoFit/>
          </a:bodyPr>
          <a:lstStyle/>
          <a:p>
            <a:pPr algn="r"/>
            <a:r>
              <a:rPr lang="ar-JO" sz="1200" dirty="0"/>
              <a:t>ما لم تكن طالبًا في              ، فمن المحتمل أنك لا تفهم كل التفاصيل. ومع ذلك ، ربما تفهم أن هذه الوظيفة تقوم بتضمين بعض                                                                                                                        إذا كنت معتادًا على          ، فمن المحتمل أنك تدرك أن هذه الوظيفة تنتمي إلى نوع من إطار عمل الاختبار المستند إلى الويب. وهذا صحيح بالطبع. يعد تقسيم هذه المعلومات من القائمة 3-2 أمرًا سهلاً للغاية ، لكنها محجوبة تمامًا بالقائمة 3-1.</a:t>
            </a:r>
            <a:endParaRPr lang="en-US" sz="1200" dirty="0"/>
          </a:p>
        </p:txBody>
      </p:sp>
      <p:sp>
        <p:nvSpPr>
          <p:cNvPr id="20" name="Rectangle 19">
            <a:extLst>
              <a:ext uri="{FF2B5EF4-FFF2-40B4-BE49-F238E27FC236}">
                <a16:creationId xmlns:a16="http://schemas.microsoft.com/office/drawing/2014/main" id="{9772B9B5-E194-4EC9-8653-F6C76BE6BCD0}"/>
              </a:ext>
            </a:extLst>
          </p:cNvPr>
          <p:cNvSpPr/>
          <p:nvPr/>
        </p:nvSpPr>
        <p:spPr>
          <a:xfrm>
            <a:off x="10558966" y="0"/>
            <a:ext cx="714271" cy="276999"/>
          </a:xfrm>
          <a:prstGeom prst="rect">
            <a:avLst/>
          </a:prstGeom>
        </p:spPr>
        <p:txBody>
          <a:bodyPr wrap="square">
            <a:spAutoFit/>
          </a:bodyPr>
          <a:lstStyle/>
          <a:p>
            <a:r>
              <a:rPr lang="en-US" sz="1200" dirty="0"/>
              <a:t>FitNesse</a:t>
            </a:r>
          </a:p>
        </p:txBody>
      </p:sp>
      <p:sp>
        <p:nvSpPr>
          <p:cNvPr id="22" name="Rectangle 21">
            <a:extLst>
              <a:ext uri="{FF2B5EF4-FFF2-40B4-BE49-F238E27FC236}">
                <a16:creationId xmlns:a16="http://schemas.microsoft.com/office/drawing/2014/main" id="{7852FE35-4FA5-4214-B6E4-28149129EE4F}"/>
              </a:ext>
            </a:extLst>
          </p:cNvPr>
          <p:cNvSpPr/>
          <p:nvPr/>
        </p:nvSpPr>
        <p:spPr>
          <a:xfrm>
            <a:off x="11136230" y="358073"/>
            <a:ext cx="548621" cy="276999"/>
          </a:xfrm>
          <a:prstGeom prst="rect">
            <a:avLst/>
          </a:prstGeom>
        </p:spPr>
        <p:txBody>
          <a:bodyPr wrap="square">
            <a:spAutoFit/>
          </a:bodyPr>
          <a:lstStyle/>
          <a:p>
            <a:r>
              <a:rPr lang="en-US" sz="1200" dirty="0"/>
              <a:t>JUnit </a:t>
            </a:r>
          </a:p>
        </p:txBody>
      </p:sp>
      <p:sp>
        <p:nvSpPr>
          <p:cNvPr id="24" name="TextBox 23">
            <a:extLst>
              <a:ext uri="{FF2B5EF4-FFF2-40B4-BE49-F238E27FC236}">
                <a16:creationId xmlns:a16="http://schemas.microsoft.com/office/drawing/2014/main" id="{99840D04-CA81-43FC-B541-FAC2C69552A4}"/>
              </a:ext>
            </a:extLst>
          </p:cNvPr>
          <p:cNvSpPr txBox="1"/>
          <p:nvPr/>
        </p:nvSpPr>
        <p:spPr>
          <a:xfrm>
            <a:off x="6658346" y="170582"/>
            <a:ext cx="5221350" cy="276999"/>
          </a:xfrm>
          <a:prstGeom prst="rect">
            <a:avLst/>
          </a:prstGeom>
          <a:noFill/>
        </p:spPr>
        <p:txBody>
          <a:bodyPr wrap="square">
            <a:spAutoFit/>
          </a:bodyPr>
          <a:lstStyle/>
          <a:p>
            <a:r>
              <a:rPr lang="en-US" sz="1200" dirty="0"/>
              <a:t>setup and teardown pages into a test page and then renders that page into HTML</a:t>
            </a:r>
          </a:p>
        </p:txBody>
      </p:sp>
      <p:sp>
        <p:nvSpPr>
          <p:cNvPr id="2" name="Rectangle 1">
            <a:extLst>
              <a:ext uri="{FF2B5EF4-FFF2-40B4-BE49-F238E27FC236}">
                <a16:creationId xmlns:a16="http://schemas.microsoft.com/office/drawing/2014/main" id="{A42C329B-AD8C-4E94-9562-BEBA3381C365}"/>
              </a:ext>
            </a:extLst>
          </p:cNvPr>
          <p:cNvSpPr/>
          <p:nvPr/>
        </p:nvSpPr>
        <p:spPr>
          <a:xfrm>
            <a:off x="6037224" y="1239043"/>
            <a:ext cx="6154776" cy="1938992"/>
          </a:xfrm>
          <a:prstGeom prst="rect">
            <a:avLst/>
          </a:prstGeom>
        </p:spPr>
        <p:txBody>
          <a:bodyPr wrap="square">
            <a:spAutoFit/>
          </a:bodyPr>
          <a:lstStyle/>
          <a:p>
            <a:pPr algn="r"/>
            <a:r>
              <a:rPr lang="ar-JO" sz="1200" dirty="0"/>
              <a:t>القاعدة الأولى للوظائف هي أنها يجب أن تكون صغيرة. القاعدة الثانية للوظائف هي أنها يجب أن تكون أصغر من ذلك. هذا ليس تأكيدا يمكنني تبريره. لا يمكنني تقديم أي مراجع للبحث الذي يظهر أن الوظائف الصغيرة جدًا هي الأفضل. ما يمكنني أن أخبرك به هو أنني قمت منذ ما يقرب من أربعة عقود بكتابة وظائف من جميع الأحجام المختلفة. لقد كتبت العديد من الشفراة السيئة المكونة من 3000 سطر. لقد كتبت مجموعات من الوظائف في نطاق من 100 إلى 300 سطر. وقد قمت بكتابة وظائف يتراوح طولها من 20 إلى 30 سطرًا. ما علمتني إياه هذه التجربة ، من خلال التجربة الطويلة والخطأ ، هو أن الوظائف يجب أن تكون صغيرة جدًا. يجب ألا يكون طول السطور 150 حرفًا. يجب ألا تكون الوظائف بالكاد بطول 20 سطرًا.</a:t>
            </a:r>
          </a:p>
          <a:p>
            <a:pPr algn="r"/>
            <a:endParaRPr lang="ar-JO" sz="1200" dirty="0"/>
          </a:p>
          <a:p>
            <a:pPr algn="r"/>
            <a:r>
              <a:rPr lang="ar-JO" sz="1200" dirty="0">
                <a:solidFill>
                  <a:srgbClr val="252525"/>
                </a:solidFill>
                <a:latin typeface="Roboto"/>
              </a:rPr>
              <a:t>إلى أي مدى يجب أن تكون وظائفك قصيرة؟ يجب أن تكون عادة أقصر من القائمة 3-2! في الواقع ، يجب اختصار القائمة 3-2 إلى القائمة 3-3.</a:t>
            </a:r>
            <a:endParaRPr lang="en-US" sz="1200" dirty="0"/>
          </a:p>
        </p:txBody>
      </p:sp>
      <p:pic>
        <p:nvPicPr>
          <p:cNvPr id="4" name="Picture 3">
            <a:extLst>
              <a:ext uri="{FF2B5EF4-FFF2-40B4-BE49-F238E27FC236}">
                <a16:creationId xmlns:a16="http://schemas.microsoft.com/office/drawing/2014/main" id="{81758FDA-B53C-4DB2-B136-D40293738F11}"/>
              </a:ext>
            </a:extLst>
          </p:cNvPr>
          <p:cNvPicPr>
            <a:picLocks noChangeAspect="1"/>
          </p:cNvPicPr>
          <p:nvPr/>
        </p:nvPicPr>
        <p:blipFill>
          <a:blip r:embed="rId4"/>
          <a:stretch>
            <a:fillRect/>
          </a:stretch>
        </p:blipFill>
        <p:spPr>
          <a:xfrm>
            <a:off x="6152149" y="3178035"/>
            <a:ext cx="4057650" cy="1333500"/>
          </a:xfrm>
          <a:prstGeom prst="rect">
            <a:avLst/>
          </a:prstGeom>
        </p:spPr>
      </p:pic>
      <p:sp>
        <p:nvSpPr>
          <p:cNvPr id="15" name="TextBox 14">
            <a:extLst>
              <a:ext uri="{FF2B5EF4-FFF2-40B4-BE49-F238E27FC236}">
                <a16:creationId xmlns:a16="http://schemas.microsoft.com/office/drawing/2014/main" id="{29836714-0201-41ED-8516-B9113A37DEB4}"/>
              </a:ext>
            </a:extLst>
          </p:cNvPr>
          <p:cNvSpPr txBox="1"/>
          <p:nvPr/>
        </p:nvSpPr>
        <p:spPr>
          <a:xfrm>
            <a:off x="6037223" y="4511535"/>
            <a:ext cx="2473110"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t>Blocks and Indenting</a:t>
            </a:r>
          </a:p>
        </p:txBody>
      </p:sp>
      <p:sp>
        <p:nvSpPr>
          <p:cNvPr id="17" name="TextBox 16">
            <a:extLst>
              <a:ext uri="{FF2B5EF4-FFF2-40B4-BE49-F238E27FC236}">
                <a16:creationId xmlns:a16="http://schemas.microsoft.com/office/drawing/2014/main" id="{00AA52DC-8BF9-44BD-AC56-B80D23EFD398}"/>
              </a:ext>
            </a:extLst>
          </p:cNvPr>
          <p:cNvSpPr txBox="1"/>
          <p:nvPr/>
        </p:nvSpPr>
        <p:spPr>
          <a:xfrm>
            <a:off x="6094686" y="5117027"/>
            <a:ext cx="6039851" cy="461665"/>
          </a:xfrm>
          <a:prstGeom prst="rect">
            <a:avLst/>
          </a:prstGeom>
          <a:noFill/>
        </p:spPr>
        <p:txBody>
          <a:bodyPr wrap="square">
            <a:spAutoFit/>
          </a:bodyPr>
          <a:lstStyle/>
          <a:p>
            <a:pPr algn="r"/>
            <a:r>
              <a:rPr lang="ar-JO" sz="1200" dirty="0"/>
              <a:t>يجب ان يحتوي ال            سطر واحد وبالعادة يكون                   ليس فقط نصغرالشيفرة بل ايضا يجعل الوظائف أسهل في القراءة والفهم.</a:t>
            </a:r>
            <a:endParaRPr lang="en-US" sz="1200" dirty="0"/>
          </a:p>
        </p:txBody>
      </p:sp>
      <p:sp>
        <p:nvSpPr>
          <p:cNvPr id="6" name="Rectangle 5">
            <a:extLst>
              <a:ext uri="{FF2B5EF4-FFF2-40B4-BE49-F238E27FC236}">
                <a16:creationId xmlns:a16="http://schemas.microsoft.com/office/drawing/2014/main" id="{03B08249-8EEB-44BA-9E08-8A19AE48EC0B}"/>
              </a:ext>
            </a:extLst>
          </p:cNvPr>
          <p:cNvSpPr/>
          <p:nvPr/>
        </p:nvSpPr>
        <p:spPr>
          <a:xfrm>
            <a:off x="10625701" y="5112171"/>
            <a:ext cx="580800" cy="276999"/>
          </a:xfrm>
          <a:prstGeom prst="rect">
            <a:avLst/>
          </a:prstGeom>
        </p:spPr>
        <p:txBody>
          <a:bodyPr wrap="none">
            <a:spAutoFit/>
          </a:bodyPr>
          <a:lstStyle/>
          <a:p>
            <a:r>
              <a:rPr lang="en-US" sz="1200" dirty="0"/>
              <a:t>Blocks</a:t>
            </a:r>
          </a:p>
        </p:txBody>
      </p:sp>
      <p:sp>
        <p:nvSpPr>
          <p:cNvPr id="18" name="Rectangle 17">
            <a:extLst>
              <a:ext uri="{FF2B5EF4-FFF2-40B4-BE49-F238E27FC236}">
                <a16:creationId xmlns:a16="http://schemas.microsoft.com/office/drawing/2014/main" id="{6D543252-6097-4967-B083-1E2DFA54267D}"/>
              </a:ext>
            </a:extLst>
          </p:cNvPr>
          <p:cNvSpPr/>
          <p:nvPr/>
        </p:nvSpPr>
        <p:spPr>
          <a:xfrm>
            <a:off x="6096000" y="4876011"/>
            <a:ext cx="5420843" cy="276999"/>
          </a:xfrm>
          <a:prstGeom prst="rect">
            <a:avLst/>
          </a:prstGeom>
        </p:spPr>
        <p:txBody>
          <a:bodyPr wrap="none">
            <a:spAutoFit/>
          </a:bodyPr>
          <a:lstStyle/>
          <a:p>
            <a:r>
              <a:rPr lang="en-US" sz="1200" dirty="0"/>
              <a:t>This implies that the blocks within </a:t>
            </a:r>
            <a:r>
              <a:rPr lang="en-US" sz="1200" b="1" dirty="0"/>
              <a:t>if statements</a:t>
            </a:r>
            <a:r>
              <a:rPr lang="en-US" sz="1200" dirty="0"/>
              <a:t>, </a:t>
            </a:r>
            <a:r>
              <a:rPr lang="en-US" sz="1200" b="1" dirty="0"/>
              <a:t>else statements</a:t>
            </a:r>
            <a:r>
              <a:rPr lang="en-US" sz="1200" dirty="0"/>
              <a:t>, </a:t>
            </a:r>
            <a:r>
              <a:rPr lang="en-US" sz="1200" b="1" dirty="0"/>
              <a:t>while statements.</a:t>
            </a:r>
          </a:p>
        </p:txBody>
      </p:sp>
      <p:sp>
        <p:nvSpPr>
          <p:cNvPr id="21" name="Rectangle 20">
            <a:extLst>
              <a:ext uri="{FF2B5EF4-FFF2-40B4-BE49-F238E27FC236}">
                <a16:creationId xmlns:a16="http://schemas.microsoft.com/office/drawing/2014/main" id="{D767CF78-0258-4F69-B318-C433FCC8A2CC}"/>
              </a:ext>
            </a:extLst>
          </p:cNvPr>
          <p:cNvSpPr/>
          <p:nvPr/>
        </p:nvSpPr>
        <p:spPr>
          <a:xfrm>
            <a:off x="8561468" y="5099185"/>
            <a:ext cx="1004280" cy="276999"/>
          </a:xfrm>
          <a:prstGeom prst="rect">
            <a:avLst/>
          </a:prstGeom>
        </p:spPr>
        <p:txBody>
          <a:bodyPr wrap="square">
            <a:spAutoFit/>
          </a:bodyPr>
          <a:lstStyle/>
          <a:p>
            <a:r>
              <a:rPr lang="en-US" sz="1200" dirty="0"/>
              <a:t>call function</a:t>
            </a:r>
          </a:p>
        </p:txBody>
      </p:sp>
    </p:spTree>
    <p:extLst>
      <p:ext uri="{BB962C8B-B14F-4D97-AF65-F5344CB8AC3E}">
        <p14:creationId xmlns:p14="http://schemas.microsoft.com/office/powerpoint/2010/main" val="333473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0F25B3-E15F-429E-905B-1FE56BFA2BD0}"/>
              </a:ext>
            </a:extLst>
          </p:cNvPr>
          <p:cNvSpPr txBox="1"/>
          <p:nvPr/>
        </p:nvSpPr>
        <p:spPr>
          <a:xfrm>
            <a:off x="-1" y="0"/>
            <a:ext cx="2237875" cy="461665"/>
          </a:xfrm>
          <a:prstGeom prst="rect">
            <a:avLst/>
          </a:prstGeom>
          <a:noFill/>
        </p:spPr>
        <p:txBody>
          <a:bodyPr wrap="square" rtlCol="0">
            <a:spAutoFit/>
          </a:bodyPr>
          <a:lstStyle/>
          <a:p>
            <a:r>
              <a:rPr lang="ar-JO" sz="2400" b="1" u="sng" dirty="0"/>
              <a:t>2</a:t>
            </a:r>
            <a:r>
              <a:rPr lang="en-US" sz="2400" b="1" u="sng" dirty="0"/>
              <a:t>- Do One Thing</a:t>
            </a:r>
          </a:p>
        </p:txBody>
      </p:sp>
      <p:cxnSp>
        <p:nvCxnSpPr>
          <p:cNvPr id="5" name="Straight Connector 4">
            <a:extLst>
              <a:ext uri="{FF2B5EF4-FFF2-40B4-BE49-F238E27FC236}">
                <a16:creationId xmlns:a16="http://schemas.microsoft.com/office/drawing/2014/main" id="{3913DC6F-8102-4321-A271-36E45616660F}"/>
              </a:ext>
            </a:extLst>
          </p:cNvPr>
          <p:cNvCxnSpPr>
            <a:cxnSpLocks/>
          </p:cNvCxnSpPr>
          <p:nvPr/>
        </p:nvCxnSpPr>
        <p:spPr>
          <a:xfrm>
            <a:off x="6037223"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490B5F3-FA6A-4A42-897F-01C609D98077}"/>
              </a:ext>
            </a:extLst>
          </p:cNvPr>
          <p:cNvSpPr/>
          <p:nvPr/>
        </p:nvSpPr>
        <p:spPr>
          <a:xfrm>
            <a:off x="0" y="461665"/>
            <a:ext cx="6037223" cy="276999"/>
          </a:xfrm>
          <a:prstGeom prst="rect">
            <a:avLst/>
          </a:prstGeom>
        </p:spPr>
        <p:txBody>
          <a:bodyPr wrap="square">
            <a:spAutoFit/>
          </a:bodyPr>
          <a:lstStyle/>
          <a:p>
            <a:pPr algn="r"/>
            <a:r>
              <a:rPr lang="ar-JO" sz="1200" dirty="0"/>
              <a:t>قاعدة مهمة جداً يجب على كل وظيفة ان تقوم بمهمة واحدة فقط.</a:t>
            </a:r>
          </a:p>
        </p:txBody>
      </p:sp>
      <p:pic>
        <p:nvPicPr>
          <p:cNvPr id="8" name="Picture 7">
            <a:extLst>
              <a:ext uri="{FF2B5EF4-FFF2-40B4-BE49-F238E27FC236}">
                <a16:creationId xmlns:a16="http://schemas.microsoft.com/office/drawing/2014/main" id="{9B39CBB6-D295-4328-A4F7-BE935088F086}"/>
              </a:ext>
            </a:extLst>
          </p:cNvPr>
          <p:cNvPicPr>
            <a:picLocks noChangeAspect="1"/>
          </p:cNvPicPr>
          <p:nvPr/>
        </p:nvPicPr>
        <p:blipFill>
          <a:blip r:embed="rId2"/>
          <a:stretch>
            <a:fillRect/>
          </a:stretch>
        </p:blipFill>
        <p:spPr>
          <a:xfrm>
            <a:off x="98007" y="738664"/>
            <a:ext cx="3686175" cy="390525"/>
          </a:xfrm>
          <a:prstGeom prst="rect">
            <a:avLst/>
          </a:prstGeom>
        </p:spPr>
      </p:pic>
      <p:sp>
        <p:nvSpPr>
          <p:cNvPr id="9" name="Rectangle 8">
            <a:extLst>
              <a:ext uri="{FF2B5EF4-FFF2-40B4-BE49-F238E27FC236}">
                <a16:creationId xmlns:a16="http://schemas.microsoft.com/office/drawing/2014/main" id="{CB270132-D968-47DB-A54A-60AA8058CBD6}"/>
              </a:ext>
            </a:extLst>
          </p:cNvPr>
          <p:cNvSpPr/>
          <p:nvPr/>
        </p:nvSpPr>
        <p:spPr>
          <a:xfrm>
            <a:off x="-1" y="1129189"/>
            <a:ext cx="6037223" cy="461665"/>
          </a:xfrm>
          <a:prstGeom prst="rect">
            <a:avLst/>
          </a:prstGeom>
        </p:spPr>
        <p:txBody>
          <a:bodyPr wrap="square">
            <a:spAutoFit/>
          </a:bodyPr>
          <a:lstStyle/>
          <a:p>
            <a:pPr algn="r"/>
            <a:r>
              <a:rPr lang="ar-JO" sz="1200" dirty="0"/>
              <a:t>الحقيقة من الصعب معرفة اذا كانت الوظيفة تقوم بشيء واحد او اكثر لانها ممكن ان تقوم باكثر من خطوة فيجب ان يكونو بنفس                                                                         </a:t>
            </a:r>
          </a:p>
        </p:txBody>
      </p:sp>
      <p:sp>
        <p:nvSpPr>
          <p:cNvPr id="10" name="Rectangle 9">
            <a:extLst>
              <a:ext uri="{FF2B5EF4-FFF2-40B4-BE49-F238E27FC236}">
                <a16:creationId xmlns:a16="http://schemas.microsoft.com/office/drawing/2014/main" id="{699B0450-108D-47C9-B734-FB953A527EEB}"/>
              </a:ext>
            </a:extLst>
          </p:cNvPr>
          <p:cNvSpPr/>
          <p:nvPr/>
        </p:nvSpPr>
        <p:spPr>
          <a:xfrm>
            <a:off x="4401803" y="1297813"/>
            <a:ext cx="1404680" cy="276999"/>
          </a:xfrm>
          <a:prstGeom prst="rect">
            <a:avLst/>
          </a:prstGeom>
        </p:spPr>
        <p:txBody>
          <a:bodyPr wrap="none">
            <a:spAutoFit/>
          </a:bodyPr>
          <a:lstStyle/>
          <a:p>
            <a:r>
              <a:rPr lang="en-US" sz="1200" dirty="0"/>
              <a:t>level of abstraction</a:t>
            </a:r>
          </a:p>
        </p:txBody>
      </p:sp>
      <p:sp>
        <p:nvSpPr>
          <p:cNvPr id="11" name="TextBox 10">
            <a:extLst>
              <a:ext uri="{FF2B5EF4-FFF2-40B4-BE49-F238E27FC236}">
                <a16:creationId xmlns:a16="http://schemas.microsoft.com/office/drawing/2014/main" id="{7A358009-0AE9-4F8E-8F26-BD9111C7C0E1}"/>
              </a:ext>
            </a:extLst>
          </p:cNvPr>
          <p:cNvSpPr txBox="1"/>
          <p:nvPr/>
        </p:nvSpPr>
        <p:spPr>
          <a:xfrm>
            <a:off x="-2" y="1436312"/>
            <a:ext cx="2895602"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t>Sections within Functions</a:t>
            </a:r>
          </a:p>
        </p:txBody>
      </p:sp>
      <p:sp>
        <p:nvSpPr>
          <p:cNvPr id="12" name="Rectangle 11">
            <a:extLst>
              <a:ext uri="{FF2B5EF4-FFF2-40B4-BE49-F238E27FC236}">
                <a16:creationId xmlns:a16="http://schemas.microsoft.com/office/drawing/2014/main" id="{2C4D8E42-717A-4172-A6E6-C8B19237D5FD}"/>
              </a:ext>
            </a:extLst>
          </p:cNvPr>
          <p:cNvSpPr/>
          <p:nvPr/>
        </p:nvSpPr>
        <p:spPr>
          <a:xfrm>
            <a:off x="-2633" y="1805644"/>
            <a:ext cx="6037223" cy="276999"/>
          </a:xfrm>
          <a:prstGeom prst="rect">
            <a:avLst/>
          </a:prstGeom>
        </p:spPr>
        <p:txBody>
          <a:bodyPr wrap="square">
            <a:spAutoFit/>
          </a:bodyPr>
          <a:lstStyle/>
          <a:p>
            <a:pPr algn="r"/>
            <a:r>
              <a:rPr lang="ar-JO" sz="1200" dirty="0"/>
              <a:t>هي بالتاكيد اكثر من شيء في نفس الوظيفة لانه لا يمكن تقسيم شيء واحد الى </a:t>
            </a:r>
          </a:p>
        </p:txBody>
      </p:sp>
      <p:sp>
        <p:nvSpPr>
          <p:cNvPr id="13" name="Rectangle 12">
            <a:extLst>
              <a:ext uri="{FF2B5EF4-FFF2-40B4-BE49-F238E27FC236}">
                <a16:creationId xmlns:a16="http://schemas.microsoft.com/office/drawing/2014/main" id="{456242E0-2FFD-420A-A4D9-35C56521E30C}"/>
              </a:ext>
            </a:extLst>
          </p:cNvPr>
          <p:cNvSpPr/>
          <p:nvPr/>
        </p:nvSpPr>
        <p:spPr>
          <a:xfrm>
            <a:off x="1587471" y="1796713"/>
            <a:ext cx="707245" cy="276999"/>
          </a:xfrm>
          <a:prstGeom prst="rect">
            <a:avLst/>
          </a:prstGeom>
        </p:spPr>
        <p:txBody>
          <a:bodyPr wrap="none">
            <a:spAutoFit/>
          </a:bodyPr>
          <a:lstStyle/>
          <a:p>
            <a:r>
              <a:rPr lang="en-US" sz="1200" dirty="0"/>
              <a:t>Sections</a:t>
            </a:r>
          </a:p>
        </p:txBody>
      </p:sp>
      <p:sp>
        <p:nvSpPr>
          <p:cNvPr id="14" name="TextBox 13">
            <a:extLst>
              <a:ext uri="{FF2B5EF4-FFF2-40B4-BE49-F238E27FC236}">
                <a16:creationId xmlns:a16="http://schemas.microsoft.com/office/drawing/2014/main" id="{8D396913-ECF6-4C9E-8333-1DC37575B390}"/>
              </a:ext>
            </a:extLst>
          </p:cNvPr>
          <p:cNvSpPr txBox="1"/>
          <p:nvPr/>
        </p:nvSpPr>
        <p:spPr>
          <a:xfrm>
            <a:off x="-2633" y="2091574"/>
            <a:ext cx="5264443" cy="461665"/>
          </a:xfrm>
          <a:prstGeom prst="rect">
            <a:avLst/>
          </a:prstGeom>
          <a:noFill/>
        </p:spPr>
        <p:txBody>
          <a:bodyPr wrap="square" rtlCol="0">
            <a:spAutoFit/>
          </a:bodyPr>
          <a:lstStyle/>
          <a:p>
            <a:r>
              <a:rPr lang="en-US" sz="2400" b="1" u="sng" dirty="0"/>
              <a:t>3- One Level of Abstraction per Function</a:t>
            </a:r>
          </a:p>
        </p:txBody>
      </p:sp>
      <p:sp>
        <p:nvSpPr>
          <p:cNvPr id="15" name="Rectangle 14">
            <a:extLst>
              <a:ext uri="{FF2B5EF4-FFF2-40B4-BE49-F238E27FC236}">
                <a16:creationId xmlns:a16="http://schemas.microsoft.com/office/drawing/2014/main" id="{502D447E-5135-4B71-9933-46FA9480C51B}"/>
              </a:ext>
            </a:extLst>
          </p:cNvPr>
          <p:cNvSpPr/>
          <p:nvPr/>
        </p:nvSpPr>
        <p:spPr>
          <a:xfrm>
            <a:off x="-2633" y="2549459"/>
            <a:ext cx="6037223" cy="461665"/>
          </a:xfrm>
          <a:prstGeom prst="rect">
            <a:avLst/>
          </a:prstGeom>
        </p:spPr>
        <p:txBody>
          <a:bodyPr wrap="square">
            <a:spAutoFit/>
          </a:bodyPr>
          <a:lstStyle/>
          <a:p>
            <a:pPr algn="r"/>
            <a:r>
              <a:rPr lang="ar-JO" sz="1200" dirty="0"/>
              <a:t>للتاكد ان الوظيفة تقوم بفعل واحد علينا التاكد ان الجملة كلها بنفس                              الرسمة 3-1 واضح انها خالفة القاعدة. </a:t>
            </a:r>
          </a:p>
        </p:txBody>
      </p:sp>
      <p:sp>
        <p:nvSpPr>
          <p:cNvPr id="16" name="Rectangle 15">
            <a:extLst>
              <a:ext uri="{FF2B5EF4-FFF2-40B4-BE49-F238E27FC236}">
                <a16:creationId xmlns:a16="http://schemas.microsoft.com/office/drawing/2014/main" id="{76A955DD-64D9-4B4E-81D9-1D894B0FFABE}"/>
              </a:ext>
            </a:extLst>
          </p:cNvPr>
          <p:cNvSpPr/>
          <p:nvPr/>
        </p:nvSpPr>
        <p:spPr>
          <a:xfrm>
            <a:off x="1490920" y="2540528"/>
            <a:ext cx="1404680" cy="276999"/>
          </a:xfrm>
          <a:prstGeom prst="rect">
            <a:avLst/>
          </a:prstGeom>
        </p:spPr>
        <p:txBody>
          <a:bodyPr wrap="none">
            <a:spAutoFit/>
          </a:bodyPr>
          <a:lstStyle/>
          <a:p>
            <a:r>
              <a:rPr lang="en-US" sz="1200" dirty="0"/>
              <a:t>level of abstraction</a:t>
            </a:r>
          </a:p>
        </p:txBody>
      </p:sp>
      <p:sp>
        <p:nvSpPr>
          <p:cNvPr id="17" name="Rectangle 16">
            <a:extLst>
              <a:ext uri="{FF2B5EF4-FFF2-40B4-BE49-F238E27FC236}">
                <a16:creationId xmlns:a16="http://schemas.microsoft.com/office/drawing/2014/main" id="{59C9C800-DCDF-4FEF-97B9-1E230319C884}"/>
              </a:ext>
            </a:extLst>
          </p:cNvPr>
          <p:cNvSpPr/>
          <p:nvPr/>
        </p:nvSpPr>
        <p:spPr>
          <a:xfrm>
            <a:off x="0" y="2872624"/>
            <a:ext cx="2358187" cy="1015663"/>
          </a:xfrm>
          <a:prstGeom prst="rect">
            <a:avLst/>
          </a:prstGeom>
        </p:spPr>
        <p:txBody>
          <a:bodyPr wrap="square">
            <a:spAutoFit/>
          </a:bodyPr>
          <a:lstStyle/>
          <a:p>
            <a:r>
              <a:rPr lang="en-US" sz="1200" dirty="0"/>
              <a:t>types level of abstraction:</a:t>
            </a:r>
          </a:p>
          <a:p>
            <a:endParaRPr lang="en-US" sz="1200" dirty="0"/>
          </a:p>
          <a:p>
            <a:pPr marL="228600" indent="-228600">
              <a:buFont typeface="Arial" panose="020B0604020202020204" pitchFamily="34" charset="0"/>
              <a:buChar char="•"/>
            </a:pPr>
            <a:r>
              <a:rPr lang="en-US" sz="1200" dirty="0"/>
              <a:t>very high level </a:t>
            </a:r>
            <a:endParaRPr lang="ar-JO" sz="1200" dirty="0"/>
          </a:p>
          <a:p>
            <a:pPr marL="228600" indent="-228600">
              <a:buFont typeface="Arial" panose="020B0604020202020204" pitchFamily="34" charset="0"/>
              <a:buChar char="•"/>
            </a:pPr>
            <a:r>
              <a:rPr lang="en-US" sz="1200" dirty="0"/>
              <a:t>intermediate level </a:t>
            </a:r>
            <a:endParaRPr lang="ar-JO" sz="1200" dirty="0"/>
          </a:p>
          <a:p>
            <a:pPr marL="228600" indent="-228600">
              <a:buFont typeface="Arial" panose="020B0604020202020204" pitchFamily="34" charset="0"/>
              <a:buChar char="•"/>
            </a:pPr>
            <a:r>
              <a:rPr lang="en-US" sz="1200" dirty="0"/>
              <a:t>low level</a:t>
            </a:r>
          </a:p>
        </p:txBody>
      </p:sp>
      <p:pic>
        <p:nvPicPr>
          <p:cNvPr id="18" name="Picture 17">
            <a:extLst>
              <a:ext uri="{FF2B5EF4-FFF2-40B4-BE49-F238E27FC236}">
                <a16:creationId xmlns:a16="http://schemas.microsoft.com/office/drawing/2014/main" id="{2B458603-C4AB-499A-8BD5-5855193B77A3}"/>
              </a:ext>
            </a:extLst>
          </p:cNvPr>
          <p:cNvPicPr>
            <a:picLocks noChangeAspect="1"/>
          </p:cNvPicPr>
          <p:nvPr/>
        </p:nvPicPr>
        <p:blipFill>
          <a:blip r:embed="rId3"/>
          <a:stretch>
            <a:fillRect/>
          </a:stretch>
        </p:blipFill>
        <p:spPr>
          <a:xfrm>
            <a:off x="2017560" y="3288113"/>
            <a:ext cx="619125" cy="180975"/>
          </a:xfrm>
          <a:prstGeom prst="rect">
            <a:avLst/>
          </a:prstGeom>
        </p:spPr>
      </p:pic>
      <p:pic>
        <p:nvPicPr>
          <p:cNvPr id="19" name="Picture 18">
            <a:extLst>
              <a:ext uri="{FF2B5EF4-FFF2-40B4-BE49-F238E27FC236}">
                <a16:creationId xmlns:a16="http://schemas.microsoft.com/office/drawing/2014/main" id="{15A6C6FC-4B70-464A-BB20-1861BFF7955F}"/>
              </a:ext>
            </a:extLst>
          </p:cNvPr>
          <p:cNvPicPr>
            <a:picLocks noChangeAspect="1"/>
          </p:cNvPicPr>
          <p:nvPr/>
        </p:nvPicPr>
        <p:blipFill>
          <a:blip r:embed="rId4"/>
          <a:stretch>
            <a:fillRect/>
          </a:stretch>
        </p:blipFill>
        <p:spPr>
          <a:xfrm>
            <a:off x="2021506" y="3465811"/>
            <a:ext cx="3038475" cy="200025"/>
          </a:xfrm>
          <a:prstGeom prst="rect">
            <a:avLst/>
          </a:prstGeom>
        </p:spPr>
      </p:pic>
      <p:pic>
        <p:nvPicPr>
          <p:cNvPr id="20" name="Picture 19">
            <a:extLst>
              <a:ext uri="{FF2B5EF4-FFF2-40B4-BE49-F238E27FC236}">
                <a16:creationId xmlns:a16="http://schemas.microsoft.com/office/drawing/2014/main" id="{3433AEBA-50DF-48A0-9D8C-D6D44565E452}"/>
              </a:ext>
            </a:extLst>
          </p:cNvPr>
          <p:cNvPicPr>
            <a:picLocks noChangeAspect="1"/>
          </p:cNvPicPr>
          <p:nvPr/>
        </p:nvPicPr>
        <p:blipFill>
          <a:blip r:embed="rId5"/>
          <a:stretch>
            <a:fillRect/>
          </a:stretch>
        </p:blipFill>
        <p:spPr>
          <a:xfrm>
            <a:off x="2017560" y="3682446"/>
            <a:ext cx="809625" cy="171450"/>
          </a:xfrm>
          <a:prstGeom prst="rect">
            <a:avLst/>
          </a:prstGeom>
        </p:spPr>
      </p:pic>
      <p:sp>
        <p:nvSpPr>
          <p:cNvPr id="21" name="Rectangle 20">
            <a:extLst>
              <a:ext uri="{FF2B5EF4-FFF2-40B4-BE49-F238E27FC236}">
                <a16:creationId xmlns:a16="http://schemas.microsoft.com/office/drawing/2014/main" id="{820CACCE-4C24-498C-B28C-7EF927B4F56E}"/>
              </a:ext>
            </a:extLst>
          </p:cNvPr>
          <p:cNvSpPr/>
          <p:nvPr/>
        </p:nvSpPr>
        <p:spPr>
          <a:xfrm>
            <a:off x="-7896" y="3889692"/>
            <a:ext cx="6037223" cy="646331"/>
          </a:xfrm>
          <a:prstGeom prst="rect">
            <a:avLst/>
          </a:prstGeom>
        </p:spPr>
        <p:txBody>
          <a:bodyPr wrap="square">
            <a:spAutoFit/>
          </a:bodyPr>
          <a:lstStyle/>
          <a:p>
            <a:pPr algn="r"/>
            <a:r>
              <a:rPr lang="ar-JO" sz="1200" dirty="0"/>
              <a:t>دائمًا ما يكون خلط                               داخل الوظيفة أمرًا مربكًا. قد لا يتمكن القراء من معرفة ما إذا كان تعبير معين مفهومًا أساسيًا أم تفصيلاً. والأسوأ من ذلك ، مثل النوافذ المكسورة ، بمجرد خلط التفاصيل بالمفاهيم الأساسية ، تميل المزيد والمزيد من التفاصيل إلى الترابط داخل الوظيفة.</a:t>
            </a:r>
          </a:p>
        </p:txBody>
      </p:sp>
      <p:sp>
        <p:nvSpPr>
          <p:cNvPr id="22" name="Rectangle 21">
            <a:extLst>
              <a:ext uri="{FF2B5EF4-FFF2-40B4-BE49-F238E27FC236}">
                <a16:creationId xmlns:a16="http://schemas.microsoft.com/office/drawing/2014/main" id="{6E5F891F-FE80-4B36-B828-35AF4C1D3B62}"/>
              </a:ext>
            </a:extLst>
          </p:cNvPr>
          <p:cNvSpPr/>
          <p:nvPr/>
        </p:nvSpPr>
        <p:spPr>
          <a:xfrm>
            <a:off x="3715505" y="3867581"/>
            <a:ext cx="1404680" cy="276999"/>
          </a:xfrm>
          <a:prstGeom prst="rect">
            <a:avLst/>
          </a:prstGeom>
        </p:spPr>
        <p:txBody>
          <a:bodyPr wrap="none">
            <a:spAutoFit/>
          </a:bodyPr>
          <a:lstStyle/>
          <a:p>
            <a:r>
              <a:rPr lang="en-US" sz="1200" dirty="0"/>
              <a:t>level of abstraction</a:t>
            </a:r>
          </a:p>
        </p:txBody>
      </p:sp>
      <p:sp>
        <p:nvSpPr>
          <p:cNvPr id="23" name="TextBox 22">
            <a:extLst>
              <a:ext uri="{FF2B5EF4-FFF2-40B4-BE49-F238E27FC236}">
                <a16:creationId xmlns:a16="http://schemas.microsoft.com/office/drawing/2014/main" id="{BB9FC762-F80B-44F9-B48F-D5AFE12E129C}"/>
              </a:ext>
            </a:extLst>
          </p:cNvPr>
          <p:cNvSpPr txBox="1"/>
          <p:nvPr/>
        </p:nvSpPr>
        <p:spPr>
          <a:xfrm>
            <a:off x="-42429" y="4537799"/>
            <a:ext cx="5641107"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t>Reading Code from Top to Bottom: The Stepdown Rule</a:t>
            </a:r>
          </a:p>
        </p:txBody>
      </p:sp>
      <p:sp>
        <p:nvSpPr>
          <p:cNvPr id="24" name="Rectangle 23">
            <a:extLst>
              <a:ext uri="{FF2B5EF4-FFF2-40B4-BE49-F238E27FC236}">
                <a16:creationId xmlns:a16="http://schemas.microsoft.com/office/drawing/2014/main" id="{F5A198EC-C787-484F-8789-764BEAF2FF56}"/>
              </a:ext>
            </a:extLst>
          </p:cNvPr>
          <p:cNvSpPr/>
          <p:nvPr/>
        </p:nvSpPr>
        <p:spPr>
          <a:xfrm>
            <a:off x="-42429" y="4901574"/>
            <a:ext cx="6096000" cy="646331"/>
          </a:xfrm>
          <a:prstGeom prst="rect">
            <a:avLst/>
          </a:prstGeom>
        </p:spPr>
        <p:txBody>
          <a:bodyPr>
            <a:spAutoFit/>
          </a:bodyPr>
          <a:lstStyle/>
          <a:p>
            <a:pPr algn="r"/>
            <a:r>
              <a:rPr lang="ar-JO" sz="1200" dirty="0">
                <a:solidFill>
                  <a:srgbClr val="252525"/>
                </a:solidFill>
                <a:latin typeface="Roboto"/>
              </a:rPr>
              <a:t>نريد قراءة الكود مثل سرد من أعلى لأسفل. نريد أن تتبع كل وظيفة تلك الموجودة في                                       حتى نتمكن من قراءة البرنامج ، ونزول                                    في كل مرة بينما نقرأ أسفل قائمة الوظائف. أسمي هذا قاعدة</a:t>
            </a:r>
            <a:endParaRPr lang="en-US" sz="1200" dirty="0"/>
          </a:p>
        </p:txBody>
      </p:sp>
      <p:sp>
        <p:nvSpPr>
          <p:cNvPr id="25" name="Rectangle 24">
            <a:extLst>
              <a:ext uri="{FF2B5EF4-FFF2-40B4-BE49-F238E27FC236}">
                <a16:creationId xmlns:a16="http://schemas.microsoft.com/office/drawing/2014/main" id="{6EEE9D13-4118-4A19-851D-3246B308585B}"/>
              </a:ext>
            </a:extLst>
          </p:cNvPr>
          <p:cNvSpPr/>
          <p:nvPr/>
        </p:nvSpPr>
        <p:spPr>
          <a:xfrm>
            <a:off x="48582" y="4892643"/>
            <a:ext cx="1928605" cy="276999"/>
          </a:xfrm>
          <a:prstGeom prst="rect">
            <a:avLst/>
          </a:prstGeom>
        </p:spPr>
        <p:txBody>
          <a:bodyPr wrap="none">
            <a:spAutoFit/>
          </a:bodyPr>
          <a:lstStyle/>
          <a:p>
            <a:r>
              <a:rPr lang="en-US" sz="1200" dirty="0"/>
              <a:t>the next level of abstraction</a:t>
            </a:r>
          </a:p>
        </p:txBody>
      </p:sp>
      <p:sp>
        <p:nvSpPr>
          <p:cNvPr id="26" name="Rectangle 25">
            <a:extLst>
              <a:ext uri="{FF2B5EF4-FFF2-40B4-BE49-F238E27FC236}">
                <a16:creationId xmlns:a16="http://schemas.microsoft.com/office/drawing/2014/main" id="{9AA48F5C-87AD-433B-8579-ACC08190B2C6}"/>
              </a:ext>
            </a:extLst>
          </p:cNvPr>
          <p:cNvSpPr/>
          <p:nvPr/>
        </p:nvSpPr>
        <p:spPr>
          <a:xfrm>
            <a:off x="2487609" y="5086239"/>
            <a:ext cx="1649939" cy="276999"/>
          </a:xfrm>
          <a:prstGeom prst="rect">
            <a:avLst/>
          </a:prstGeom>
        </p:spPr>
        <p:txBody>
          <a:bodyPr wrap="none">
            <a:spAutoFit/>
          </a:bodyPr>
          <a:lstStyle/>
          <a:p>
            <a:r>
              <a:rPr lang="en-US" sz="1200" dirty="0"/>
              <a:t>one level of abstraction</a:t>
            </a:r>
          </a:p>
        </p:txBody>
      </p:sp>
      <p:sp>
        <p:nvSpPr>
          <p:cNvPr id="27" name="Rectangle 26">
            <a:extLst>
              <a:ext uri="{FF2B5EF4-FFF2-40B4-BE49-F238E27FC236}">
                <a16:creationId xmlns:a16="http://schemas.microsoft.com/office/drawing/2014/main" id="{238ED765-929A-44D0-9203-73B929A5EB0F}"/>
              </a:ext>
            </a:extLst>
          </p:cNvPr>
          <p:cNvSpPr/>
          <p:nvPr/>
        </p:nvSpPr>
        <p:spPr>
          <a:xfrm>
            <a:off x="4186015" y="5251489"/>
            <a:ext cx="1392689" cy="276999"/>
          </a:xfrm>
          <a:prstGeom prst="rect">
            <a:avLst/>
          </a:prstGeom>
        </p:spPr>
        <p:txBody>
          <a:bodyPr wrap="none">
            <a:spAutoFit/>
          </a:bodyPr>
          <a:lstStyle/>
          <a:p>
            <a:r>
              <a:rPr lang="en-US" sz="1200" dirty="0"/>
              <a:t>The Stepdown Rule</a:t>
            </a:r>
          </a:p>
        </p:txBody>
      </p:sp>
      <p:sp>
        <p:nvSpPr>
          <p:cNvPr id="28" name="Rectangle 27">
            <a:extLst>
              <a:ext uri="{FF2B5EF4-FFF2-40B4-BE49-F238E27FC236}">
                <a16:creationId xmlns:a16="http://schemas.microsoft.com/office/drawing/2014/main" id="{405AB50A-1FC5-454C-ABDC-8E6BF90CBD10}"/>
              </a:ext>
            </a:extLst>
          </p:cNvPr>
          <p:cNvSpPr/>
          <p:nvPr/>
        </p:nvSpPr>
        <p:spPr>
          <a:xfrm>
            <a:off x="48582" y="5483045"/>
            <a:ext cx="5992900" cy="830997"/>
          </a:xfrm>
          <a:prstGeom prst="rect">
            <a:avLst/>
          </a:prstGeom>
        </p:spPr>
        <p:txBody>
          <a:bodyPr wrap="square">
            <a:spAutoFit/>
          </a:bodyPr>
          <a:lstStyle/>
          <a:p>
            <a:pPr algn="r"/>
            <a:r>
              <a:rPr lang="ar-JO" sz="1200" dirty="0">
                <a:solidFill>
                  <a:srgbClr val="252525"/>
                </a:solidFill>
                <a:latin typeface="Roboto"/>
              </a:rPr>
              <a:t>لقول هذا بشكل مختلف ، نريد أن نكون قادرين على قراءة البرنامج كما لو كان مجموعة من                       كل منها يصف                                      والإشارة إلى</a:t>
            </a:r>
          </a:p>
          <a:p>
            <a:pPr algn="r"/>
            <a:endParaRPr lang="ar-JO" sz="1200" dirty="0">
              <a:solidFill>
                <a:srgbClr val="252525"/>
              </a:solidFill>
              <a:latin typeface="Roboto"/>
            </a:endParaRPr>
          </a:p>
          <a:p>
            <a:pPr algn="r"/>
            <a:r>
              <a:rPr lang="ar-JO" sz="1200" dirty="0">
                <a:solidFill>
                  <a:srgbClr val="252525"/>
                </a:solidFill>
                <a:latin typeface="Roboto"/>
              </a:rPr>
              <a:t>اتضح انه من الصعب جدا على المبرمج تعلم وكتابة الوظيفة بهذه الطريقة ولكن يجب معرفة انها مهمة جدا.</a:t>
            </a:r>
            <a:endParaRPr lang="en-US" sz="1200" dirty="0"/>
          </a:p>
        </p:txBody>
      </p:sp>
      <p:sp>
        <p:nvSpPr>
          <p:cNvPr id="29" name="Rectangle 28">
            <a:extLst>
              <a:ext uri="{FF2B5EF4-FFF2-40B4-BE49-F238E27FC236}">
                <a16:creationId xmlns:a16="http://schemas.microsoft.com/office/drawing/2014/main" id="{E4B39EDD-C77E-44E5-A6C4-03F2F18B1B66}"/>
              </a:ext>
            </a:extLst>
          </p:cNvPr>
          <p:cNvSpPr/>
          <p:nvPr/>
        </p:nvSpPr>
        <p:spPr>
          <a:xfrm>
            <a:off x="561898" y="5459833"/>
            <a:ext cx="1087734" cy="276999"/>
          </a:xfrm>
          <a:prstGeom prst="rect">
            <a:avLst/>
          </a:prstGeom>
        </p:spPr>
        <p:txBody>
          <a:bodyPr wrap="none">
            <a:spAutoFit/>
          </a:bodyPr>
          <a:lstStyle/>
          <a:p>
            <a:r>
              <a:rPr lang="en-US" sz="1200" dirty="0"/>
              <a:t>TO paragraphs</a:t>
            </a:r>
          </a:p>
        </p:txBody>
      </p:sp>
      <p:sp>
        <p:nvSpPr>
          <p:cNvPr id="31" name="Rectangle 30">
            <a:extLst>
              <a:ext uri="{FF2B5EF4-FFF2-40B4-BE49-F238E27FC236}">
                <a16:creationId xmlns:a16="http://schemas.microsoft.com/office/drawing/2014/main" id="{C9E243AB-4022-4766-8389-1C4D0E2F8C9A}"/>
              </a:ext>
            </a:extLst>
          </p:cNvPr>
          <p:cNvSpPr/>
          <p:nvPr/>
        </p:nvSpPr>
        <p:spPr>
          <a:xfrm>
            <a:off x="3974898" y="5666988"/>
            <a:ext cx="1734770" cy="261610"/>
          </a:xfrm>
          <a:prstGeom prst="rect">
            <a:avLst/>
          </a:prstGeom>
        </p:spPr>
        <p:txBody>
          <a:bodyPr wrap="none">
            <a:spAutoFit/>
          </a:bodyPr>
          <a:lstStyle/>
          <a:p>
            <a:r>
              <a:rPr lang="en-US" sz="1100" dirty="0"/>
              <a:t>current level of abstraction</a:t>
            </a:r>
          </a:p>
        </p:txBody>
      </p:sp>
      <p:sp>
        <p:nvSpPr>
          <p:cNvPr id="32" name="Rectangle 31">
            <a:extLst>
              <a:ext uri="{FF2B5EF4-FFF2-40B4-BE49-F238E27FC236}">
                <a16:creationId xmlns:a16="http://schemas.microsoft.com/office/drawing/2014/main" id="{3297DBF1-1598-4105-BEAF-78C0BF868F69}"/>
              </a:ext>
            </a:extLst>
          </p:cNvPr>
          <p:cNvSpPr/>
          <p:nvPr/>
        </p:nvSpPr>
        <p:spPr>
          <a:xfrm>
            <a:off x="242406" y="5651599"/>
            <a:ext cx="3273973" cy="276999"/>
          </a:xfrm>
          <a:prstGeom prst="rect">
            <a:avLst/>
          </a:prstGeom>
        </p:spPr>
        <p:txBody>
          <a:bodyPr wrap="none">
            <a:spAutoFit/>
          </a:bodyPr>
          <a:lstStyle/>
          <a:p>
            <a:r>
              <a:rPr lang="en-US" sz="1200" dirty="0"/>
              <a:t>subsequent TO paragraphs at the next level down</a:t>
            </a:r>
          </a:p>
        </p:txBody>
      </p:sp>
      <p:sp>
        <p:nvSpPr>
          <p:cNvPr id="33" name="TextBox 32">
            <a:extLst>
              <a:ext uri="{FF2B5EF4-FFF2-40B4-BE49-F238E27FC236}">
                <a16:creationId xmlns:a16="http://schemas.microsoft.com/office/drawing/2014/main" id="{755311B4-58C7-49AB-9728-312D50615E4A}"/>
              </a:ext>
            </a:extLst>
          </p:cNvPr>
          <p:cNvSpPr txBox="1"/>
          <p:nvPr/>
        </p:nvSpPr>
        <p:spPr>
          <a:xfrm>
            <a:off x="6053265" y="-1"/>
            <a:ext cx="2882188" cy="461665"/>
          </a:xfrm>
          <a:prstGeom prst="rect">
            <a:avLst/>
          </a:prstGeom>
          <a:noFill/>
        </p:spPr>
        <p:txBody>
          <a:bodyPr wrap="square" rtlCol="0">
            <a:spAutoFit/>
          </a:bodyPr>
          <a:lstStyle/>
          <a:p>
            <a:r>
              <a:rPr lang="ar-JO" sz="2400" b="1" u="sng" dirty="0"/>
              <a:t>4</a:t>
            </a:r>
            <a:r>
              <a:rPr lang="en-US" sz="2400" b="1" u="sng" dirty="0"/>
              <a:t>- Switch Statements</a:t>
            </a:r>
          </a:p>
        </p:txBody>
      </p:sp>
      <p:sp>
        <p:nvSpPr>
          <p:cNvPr id="34" name="Rectangle 33">
            <a:extLst>
              <a:ext uri="{FF2B5EF4-FFF2-40B4-BE49-F238E27FC236}">
                <a16:creationId xmlns:a16="http://schemas.microsoft.com/office/drawing/2014/main" id="{80852367-6E01-4823-A960-FDBCAF4379F6}"/>
              </a:ext>
            </a:extLst>
          </p:cNvPr>
          <p:cNvSpPr/>
          <p:nvPr/>
        </p:nvSpPr>
        <p:spPr>
          <a:xfrm>
            <a:off x="6170819" y="461664"/>
            <a:ext cx="6037223" cy="830997"/>
          </a:xfrm>
          <a:prstGeom prst="rect">
            <a:avLst/>
          </a:prstGeom>
        </p:spPr>
        <p:txBody>
          <a:bodyPr wrap="square">
            <a:spAutoFit/>
          </a:bodyPr>
          <a:lstStyle/>
          <a:p>
            <a:pPr algn="r"/>
            <a:r>
              <a:rPr lang="ar-JO" sz="1200" dirty="0"/>
              <a:t>من الصعب جعل           صغيرة حتى التي بها               كبيرة بالنسبة لما قلناه سابقا وكلنا نعلم انها تفعل اكثر من شيء واحد فسنحاول ان نجعلها ب                       وغير متكرر ابدا, سيتم ذلك بسنخدام</a:t>
            </a:r>
          </a:p>
          <a:p>
            <a:pPr algn="r"/>
            <a:endParaRPr lang="ar-JO" sz="1200" dirty="0"/>
          </a:p>
          <a:p>
            <a:pPr algn="r"/>
            <a:r>
              <a:rPr lang="ar-JO" sz="1200" dirty="0"/>
              <a:t>ضع في اعتبارك القائمة 3-4. إنها تظهر واحدة فقط من العمليات التي قد تعتمد على نوع الموظف.</a:t>
            </a:r>
          </a:p>
        </p:txBody>
      </p:sp>
      <p:sp>
        <p:nvSpPr>
          <p:cNvPr id="35" name="Rectangle 34">
            <a:extLst>
              <a:ext uri="{FF2B5EF4-FFF2-40B4-BE49-F238E27FC236}">
                <a16:creationId xmlns:a16="http://schemas.microsoft.com/office/drawing/2014/main" id="{F17B4DA7-3ADE-4892-A3A6-E16F61CB04DC}"/>
              </a:ext>
            </a:extLst>
          </p:cNvPr>
          <p:cNvSpPr/>
          <p:nvPr/>
        </p:nvSpPr>
        <p:spPr>
          <a:xfrm>
            <a:off x="10781404" y="461663"/>
            <a:ext cx="595099" cy="276999"/>
          </a:xfrm>
          <a:prstGeom prst="rect">
            <a:avLst/>
          </a:prstGeom>
        </p:spPr>
        <p:txBody>
          <a:bodyPr wrap="none">
            <a:spAutoFit/>
          </a:bodyPr>
          <a:lstStyle/>
          <a:p>
            <a:r>
              <a:rPr lang="en-US" sz="1200" dirty="0"/>
              <a:t>Switch</a:t>
            </a:r>
          </a:p>
        </p:txBody>
      </p:sp>
      <p:sp>
        <p:nvSpPr>
          <p:cNvPr id="36" name="Rectangle 35">
            <a:extLst>
              <a:ext uri="{FF2B5EF4-FFF2-40B4-BE49-F238E27FC236}">
                <a16:creationId xmlns:a16="http://schemas.microsoft.com/office/drawing/2014/main" id="{1B79582E-C95D-4CA4-A51D-993EC35CF401}"/>
              </a:ext>
            </a:extLst>
          </p:cNvPr>
          <p:cNvSpPr/>
          <p:nvPr/>
        </p:nvSpPr>
        <p:spPr>
          <a:xfrm>
            <a:off x="9140611" y="453641"/>
            <a:ext cx="738215" cy="276999"/>
          </a:xfrm>
          <a:prstGeom prst="rect">
            <a:avLst/>
          </a:prstGeom>
        </p:spPr>
        <p:txBody>
          <a:bodyPr wrap="none">
            <a:spAutoFit/>
          </a:bodyPr>
          <a:lstStyle/>
          <a:p>
            <a:r>
              <a:rPr lang="en-US" sz="1200" dirty="0"/>
              <a:t>two case</a:t>
            </a:r>
          </a:p>
        </p:txBody>
      </p:sp>
      <p:sp>
        <p:nvSpPr>
          <p:cNvPr id="37" name="Rectangle 36">
            <a:extLst>
              <a:ext uri="{FF2B5EF4-FFF2-40B4-BE49-F238E27FC236}">
                <a16:creationId xmlns:a16="http://schemas.microsoft.com/office/drawing/2014/main" id="{19783937-F865-4295-A9A3-3EF124BAF0F6}"/>
              </a:ext>
            </a:extLst>
          </p:cNvPr>
          <p:cNvSpPr/>
          <p:nvPr/>
        </p:nvSpPr>
        <p:spPr>
          <a:xfrm>
            <a:off x="9455826" y="633308"/>
            <a:ext cx="1113190" cy="276999"/>
          </a:xfrm>
          <a:prstGeom prst="rect">
            <a:avLst/>
          </a:prstGeom>
        </p:spPr>
        <p:txBody>
          <a:bodyPr wrap="none">
            <a:spAutoFit/>
          </a:bodyPr>
          <a:lstStyle/>
          <a:p>
            <a:r>
              <a:rPr lang="en-US" sz="1200" dirty="0"/>
              <a:t>low level</a:t>
            </a:r>
            <a:r>
              <a:rPr lang="ar-JO" sz="1200" dirty="0"/>
              <a:t> </a:t>
            </a:r>
            <a:r>
              <a:rPr lang="en-US" sz="1200" dirty="0"/>
              <a:t>class </a:t>
            </a:r>
          </a:p>
        </p:txBody>
      </p:sp>
      <p:sp>
        <p:nvSpPr>
          <p:cNvPr id="38" name="Rectangle 37">
            <a:extLst>
              <a:ext uri="{FF2B5EF4-FFF2-40B4-BE49-F238E27FC236}">
                <a16:creationId xmlns:a16="http://schemas.microsoft.com/office/drawing/2014/main" id="{DD30DBB3-5F01-4D99-B2E6-32CC879F6F6E}"/>
              </a:ext>
            </a:extLst>
          </p:cNvPr>
          <p:cNvSpPr/>
          <p:nvPr/>
        </p:nvSpPr>
        <p:spPr>
          <a:xfrm>
            <a:off x="6755458" y="633307"/>
            <a:ext cx="1088760" cy="276999"/>
          </a:xfrm>
          <a:prstGeom prst="rect">
            <a:avLst/>
          </a:prstGeom>
        </p:spPr>
        <p:txBody>
          <a:bodyPr wrap="none">
            <a:spAutoFit/>
          </a:bodyPr>
          <a:lstStyle/>
          <a:p>
            <a:r>
              <a:rPr lang="en-US" sz="1200" dirty="0"/>
              <a:t>polymorphism</a:t>
            </a:r>
          </a:p>
        </p:txBody>
      </p:sp>
      <p:pic>
        <p:nvPicPr>
          <p:cNvPr id="39" name="Picture 38">
            <a:extLst>
              <a:ext uri="{FF2B5EF4-FFF2-40B4-BE49-F238E27FC236}">
                <a16:creationId xmlns:a16="http://schemas.microsoft.com/office/drawing/2014/main" id="{DFB0971B-DC10-47AA-B474-3707FF95D0C7}"/>
              </a:ext>
            </a:extLst>
          </p:cNvPr>
          <p:cNvPicPr>
            <a:picLocks noChangeAspect="1"/>
          </p:cNvPicPr>
          <p:nvPr/>
        </p:nvPicPr>
        <p:blipFill>
          <a:blip r:embed="rId6"/>
          <a:stretch>
            <a:fillRect/>
          </a:stretch>
        </p:blipFill>
        <p:spPr>
          <a:xfrm>
            <a:off x="6094065" y="1292661"/>
            <a:ext cx="2828925" cy="2019300"/>
          </a:xfrm>
          <a:prstGeom prst="rect">
            <a:avLst/>
          </a:prstGeom>
        </p:spPr>
      </p:pic>
      <p:sp>
        <p:nvSpPr>
          <p:cNvPr id="40" name="Rectangle 39">
            <a:extLst>
              <a:ext uri="{FF2B5EF4-FFF2-40B4-BE49-F238E27FC236}">
                <a16:creationId xmlns:a16="http://schemas.microsoft.com/office/drawing/2014/main" id="{F3C34635-A349-4D24-A5C3-97059AB01E75}"/>
              </a:ext>
            </a:extLst>
          </p:cNvPr>
          <p:cNvSpPr/>
          <p:nvPr/>
        </p:nvSpPr>
        <p:spPr>
          <a:xfrm>
            <a:off x="9168547" y="1415844"/>
            <a:ext cx="3044785" cy="646331"/>
          </a:xfrm>
          <a:prstGeom prst="rect">
            <a:avLst/>
          </a:prstGeom>
        </p:spPr>
        <p:txBody>
          <a:bodyPr wrap="square">
            <a:spAutoFit/>
          </a:bodyPr>
          <a:lstStyle/>
          <a:p>
            <a:pPr algn="r"/>
            <a:r>
              <a:rPr lang="ar-JO" sz="1200" dirty="0">
                <a:solidFill>
                  <a:srgbClr val="252525"/>
                </a:solidFill>
                <a:latin typeface="Roboto"/>
              </a:rPr>
              <a:t>هناك العديد من المشاكل مع هذه الوظيفة. أولاً ، إنها كبيرة ، وعندما تتم إضافة أنواع جديدة من الموظفين ، فإنها ستنمو. ثانيًا ، من الواضح جدًا أنه يفعل أكثر من شيء واحد.</a:t>
            </a:r>
            <a:endParaRPr lang="en-US" sz="1200" dirty="0"/>
          </a:p>
        </p:txBody>
      </p:sp>
      <p:sp>
        <p:nvSpPr>
          <p:cNvPr id="41" name="Rectangle 40">
            <a:extLst>
              <a:ext uri="{FF2B5EF4-FFF2-40B4-BE49-F238E27FC236}">
                <a16:creationId xmlns:a16="http://schemas.microsoft.com/office/drawing/2014/main" id="{C9EBCC6E-53F4-4007-A8DE-3ADE6C3210D4}"/>
              </a:ext>
            </a:extLst>
          </p:cNvPr>
          <p:cNvSpPr/>
          <p:nvPr/>
        </p:nvSpPr>
        <p:spPr>
          <a:xfrm>
            <a:off x="9027886" y="2056659"/>
            <a:ext cx="3180156" cy="1015663"/>
          </a:xfrm>
          <a:prstGeom prst="rect">
            <a:avLst/>
          </a:prstGeom>
        </p:spPr>
        <p:txBody>
          <a:bodyPr wrap="square">
            <a:spAutoFit/>
          </a:bodyPr>
          <a:lstStyle/>
          <a:p>
            <a:r>
              <a:rPr lang="en-US" sz="1200" dirty="0"/>
              <a:t>Third, it violates the Single Responsibility Principle (SRP) because there is more than one reason for it to change. Fourth, it violates the Open Closed Principle (OCP) because it must change whenever new types are added.</a:t>
            </a:r>
          </a:p>
        </p:txBody>
      </p:sp>
      <p:sp>
        <p:nvSpPr>
          <p:cNvPr id="42" name="Rectangle 41">
            <a:extLst>
              <a:ext uri="{FF2B5EF4-FFF2-40B4-BE49-F238E27FC236}">
                <a16:creationId xmlns:a16="http://schemas.microsoft.com/office/drawing/2014/main" id="{10DEAFB3-9C8F-46AA-92C6-BAEF21B33526}"/>
              </a:ext>
            </a:extLst>
          </p:cNvPr>
          <p:cNvSpPr/>
          <p:nvPr/>
        </p:nvSpPr>
        <p:spPr>
          <a:xfrm>
            <a:off x="6081588" y="3311961"/>
            <a:ext cx="6096000" cy="276999"/>
          </a:xfrm>
          <a:prstGeom prst="rect">
            <a:avLst/>
          </a:prstGeom>
        </p:spPr>
        <p:txBody>
          <a:bodyPr>
            <a:spAutoFit/>
          </a:bodyPr>
          <a:lstStyle/>
          <a:p>
            <a:pPr algn="r"/>
            <a:r>
              <a:rPr lang="ar-JO" sz="1200" dirty="0">
                <a:solidFill>
                  <a:srgbClr val="252525"/>
                </a:solidFill>
                <a:latin typeface="Roboto"/>
              </a:rPr>
              <a:t>لكن ربما تكون أسوأ مشكلة في هذه الوظيفة هي وجود عدد غير محدود من الوظائف الأخرى التي سيكون لها نفس الهيكل. </a:t>
            </a:r>
          </a:p>
        </p:txBody>
      </p:sp>
      <p:sp>
        <p:nvSpPr>
          <p:cNvPr id="43" name="Rectangle 42">
            <a:extLst>
              <a:ext uri="{FF2B5EF4-FFF2-40B4-BE49-F238E27FC236}">
                <a16:creationId xmlns:a16="http://schemas.microsoft.com/office/drawing/2014/main" id="{F3827BDF-E856-4327-B530-ACE39643B91B}"/>
              </a:ext>
            </a:extLst>
          </p:cNvPr>
          <p:cNvSpPr/>
          <p:nvPr/>
        </p:nvSpPr>
        <p:spPr>
          <a:xfrm>
            <a:off x="1528615" y="3232136"/>
            <a:ext cx="429851" cy="276999"/>
          </a:xfrm>
          <a:prstGeom prst="rect">
            <a:avLst/>
          </a:prstGeom>
        </p:spPr>
        <p:txBody>
          <a:bodyPr wrap="square">
            <a:spAutoFit/>
          </a:bodyPr>
          <a:lstStyle/>
          <a:p>
            <a:r>
              <a:rPr lang="en-US" sz="1200" dirty="0"/>
              <a:t>ex:</a:t>
            </a:r>
          </a:p>
        </p:txBody>
      </p:sp>
      <p:sp>
        <p:nvSpPr>
          <p:cNvPr id="44" name="Rectangle 43">
            <a:extLst>
              <a:ext uri="{FF2B5EF4-FFF2-40B4-BE49-F238E27FC236}">
                <a16:creationId xmlns:a16="http://schemas.microsoft.com/office/drawing/2014/main" id="{C7D66150-2641-4B05-8AE5-07D76777D2AA}"/>
              </a:ext>
            </a:extLst>
          </p:cNvPr>
          <p:cNvSpPr/>
          <p:nvPr/>
        </p:nvSpPr>
        <p:spPr>
          <a:xfrm>
            <a:off x="1525470" y="3405447"/>
            <a:ext cx="429851" cy="276999"/>
          </a:xfrm>
          <a:prstGeom prst="rect">
            <a:avLst/>
          </a:prstGeom>
        </p:spPr>
        <p:txBody>
          <a:bodyPr wrap="square">
            <a:spAutoFit/>
          </a:bodyPr>
          <a:lstStyle/>
          <a:p>
            <a:r>
              <a:rPr lang="en-US" sz="1200" dirty="0"/>
              <a:t>ex:</a:t>
            </a:r>
          </a:p>
        </p:txBody>
      </p:sp>
      <p:sp>
        <p:nvSpPr>
          <p:cNvPr id="45" name="Rectangle 44">
            <a:extLst>
              <a:ext uri="{FF2B5EF4-FFF2-40B4-BE49-F238E27FC236}">
                <a16:creationId xmlns:a16="http://schemas.microsoft.com/office/drawing/2014/main" id="{F0ADAE7D-76FD-4D19-AE8C-E16F52F673E0}"/>
              </a:ext>
            </a:extLst>
          </p:cNvPr>
          <p:cNvSpPr/>
          <p:nvPr/>
        </p:nvSpPr>
        <p:spPr>
          <a:xfrm>
            <a:off x="1528063" y="3603488"/>
            <a:ext cx="429851" cy="276999"/>
          </a:xfrm>
          <a:prstGeom prst="rect">
            <a:avLst/>
          </a:prstGeom>
        </p:spPr>
        <p:txBody>
          <a:bodyPr wrap="square">
            <a:spAutoFit/>
          </a:bodyPr>
          <a:lstStyle/>
          <a:p>
            <a:r>
              <a:rPr lang="en-US" sz="1200" dirty="0"/>
              <a:t>ex:</a:t>
            </a:r>
          </a:p>
        </p:txBody>
      </p:sp>
      <p:sp>
        <p:nvSpPr>
          <p:cNvPr id="46" name="Rectangle 45">
            <a:extLst>
              <a:ext uri="{FF2B5EF4-FFF2-40B4-BE49-F238E27FC236}">
                <a16:creationId xmlns:a16="http://schemas.microsoft.com/office/drawing/2014/main" id="{E5DB98A8-6A61-417B-A899-0961E0C0DCEC}"/>
              </a:ext>
            </a:extLst>
          </p:cNvPr>
          <p:cNvSpPr/>
          <p:nvPr/>
        </p:nvSpPr>
        <p:spPr>
          <a:xfrm>
            <a:off x="6029327" y="3565824"/>
            <a:ext cx="429851" cy="276999"/>
          </a:xfrm>
          <a:prstGeom prst="rect">
            <a:avLst/>
          </a:prstGeom>
        </p:spPr>
        <p:txBody>
          <a:bodyPr wrap="square">
            <a:spAutoFit/>
          </a:bodyPr>
          <a:lstStyle/>
          <a:p>
            <a:r>
              <a:rPr lang="en-US" sz="1200" dirty="0"/>
              <a:t>ex:</a:t>
            </a:r>
          </a:p>
        </p:txBody>
      </p:sp>
      <p:pic>
        <p:nvPicPr>
          <p:cNvPr id="47" name="Picture 46">
            <a:extLst>
              <a:ext uri="{FF2B5EF4-FFF2-40B4-BE49-F238E27FC236}">
                <a16:creationId xmlns:a16="http://schemas.microsoft.com/office/drawing/2014/main" id="{4FFB78AC-3957-44B1-93DE-F8DE4B9A2B1E}"/>
              </a:ext>
            </a:extLst>
          </p:cNvPr>
          <p:cNvPicPr>
            <a:picLocks noChangeAspect="1"/>
          </p:cNvPicPr>
          <p:nvPr/>
        </p:nvPicPr>
        <p:blipFill>
          <a:blip r:embed="rId7"/>
          <a:stretch>
            <a:fillRect/>
          </a:stretch>
        </p:blipFill>
        <p:spPr>
          <a:xfrm>
            <a:off x="6498877" y="3603488"/>
            <a:ext cx="2019300" cy="209550"/>
          </a:xfrm>
          <a:prstGeom prst="rect">
            <a:avLst/>
          </a:prstGeom>
        </p:spPr>
      </p:pic>
      <p:sp>
        <p:nvSpPr>
          <p:cNvPr id="48" name="Rectangle 47">
            <a:extLst>
              <a:ext uri="{FF2B5EF4-FFF2-40B4-BE49-F238E27FC236}">
                <a16:creationId xmlns:a16="http://schemas.microsoft.com/office/drawing/2014/main" id="{EACB471A-16B4-4DF1-9FBA-DEEBED6A9EC7}"/>
              </a:ext>
            </a:extLst>
          </p:cNvPr>
          <p:cNvSpPr/>
          <p:nvPr/>
        </p:nvSpPr>
        <p:spPr>
          <a:xfrm>
            <a:off x="8690231" y="3555816"/>
            <a:ext cx="319318" cy="276999"/>
          </a:xfrm>
          <a:prstGeom prst="rect">
            <a:avLst/>
          </a:prstGeom>
        </p:spPr>
        <p:txBody>
          <a:bodyPr wrap="none">
            <a:spAutoFit/>
          </a:bodyPr>
          <a:lstStyle/>
          <a:p>
            <a:r>
              <a:rPr lang="en-US" sz="1200" dirty="0"/>
              <a:t>or</a:t>
            </a:r>
          </a:p>
        </p:txBody>
      </p:sp>
      <p:pic>
        <p:nvPicPr>
          <p:cNvPr id="49" name="Picture 48">
            <a:extLst>
              <a:ext uri="{FF2B5EF4-FFF2-40B4-BE49-F238E27FC236}">
                <a16:creationId xmlns:a16="http://schemas.microsoft.com/office/drawing/2014/main" id="{22D2CF12-BB9D-4A12-A496-D9BB3F181DF9}"/>
              </a:ext>
            </a:extLst>
          </p:cNvPr>
          <p:cNvPicPr>
            <a:picLocks noChangeAspect="1"/>
          </p:cNvPicPr>
          <p:nvPr/>
        </p:nvPicPr>
        <p:blipFill>
          <a:blip r:embed="rId8"/>
          <a:stretch>
            <a:fillRect/>
          </a:stretch>
        </p:blipFill>
        <p:spPr>
          <a:xfrm>
            <a:off x="9140611" y="3608850"/>
            <a:ext cx="2085975" cy="180975"/>
          </a:xfrm>
          <a:prstGeom prst="rect">
            <a:avLst/>
          </a:prstGeom>
        </p:spPr>
      </p:pic>
      <p:sp>
        <p:nvSpPr>
          <p:cNvPr id="50" name="Rectangle 49">
            <a:extLst>
              <a:ext uri="{FF2B5EF4-FFF2-40B4-BE49-F238E27FC236}">
                <a16:creationId xmlns:a16="http://schemas.microsoft.com/office/drawing/2014/main" id="{BE00CEA6-CC67-4329-B1F8-A12F0E671417}"/>
              </a:ext>
            </a:extLst>
          </p:cNvPr>
          <p:cNvSpPr/>
          <p:nvPr/>
        </p:nvSpPr>
        <p:spPr>
          <a:xfrm>
            <a:off x="6038075" y="3880487"/>
            <a:ext cx="6096000" cy="1569660"/>
          </a:xfrm>
          <a:prstGeom prst="rect">
            <a:avLst/>
          </a:prstGeom>
        </p:spPr>
        <p:txBody>
          <a:bodyPr>
            <a:spAutoFit/>
          </a:bodyPr>
          <a:lstStyle/>
          <a:p>
            <a:r>
              <a:rPr lang="en-US" sz="1200" dirty="0"/>
              <a:t>The solution to this problem (see Listing 3-5) is to bury the switch statement in the basement of an ABSTRACT FACTORY,  and never let anyone see it. The factory will use the switch statement to create appropriate instances of the derivatives of Employee, and the various functions, such as calculatePay, isPayday, and deliverPay, will be dispatched polymorphically through the Employee interface.</a:t>
            </a:r>
            <a:endParaRPr lang="ar-JO" sz="1200" dirty="0"/>
          </a:p>
          <a:p>
            <a:endParaRPr lang="ar-JO" sz="1200" dirty="0"/>
          </a:p>
          <a:p>
            <a:r>
              <a:rPr lang="en-US" sz="1200" dirty="0"/>
              <a:t>My general rule for switch statements is that they can be tolerated if they appear only once, are used to create polymorphic objects, and are hidden behind an inheritance</a:t>
            </a:r>
          </a:p>
        </p:txBody>
      </p:sp>
    </p:spTree>
    <p:extLst>
      <p:ext uri="{BB962C8B-B14F-4D97-AF65-F5344CB8AC3E}">
        <p14:creationId xmlns:p14="http://schemas.microsoft.com/office/powerpoint/2010/main" val="254168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38FB32-1706-49CC-A9E0-3D98B1921757}"/>
              </a:ext>
            </a:extLst>
          </p:cNvPr>
          <p:cNvPicPr>
            <a:picLocks noChangeAspect="1"/>
          </p:cNvPicPr>
          <p:nvPr/>
        </p:nvPicPr>
        <p:blipFill>
          <a:blip r:embed="rId2"/>
          <a:stretch>
            <a:fillRect/>
          </a:stretch>
        </p:blipFill>
        <p:spPr>
          <a:xfrm>
            <a:off x="56899" y="0"/>
            <a:ext cx="4714875" cy="3429000"/>
          </a:xfrm>
          <a:prstGeom prst="rect">
            <a:avLst/>
          </a:prstGeom>
        </p:spPr>
      </p:pic>
      <p:sp>
        <p:nvSpPr>
          <p:cNvPr id="5" name="TextBox 4">
            <a:extLst>
              <a:ext uri="{FF2B5EF4-FFF2-40B4-BE49-F238E27FC236}">
                <a16:creationId xmlns:a16="http://schemas.microsoft.com/office/drawing/2014/main" id="{F03A5FE2-7B86-4300-9A24-4DEFFB32FFBD}"/>
              </a:ext>
            </a:extLst>
          </p:cNvPr>
          <p:cNvSpPr txBox="1"/>
          <p:nvPr/>
        </p:nvSpPr>
        <p:spPr>
          <a:xfrm>
            <a:off x="-1" y="3429000"/>
            <a:ext cx="3465089" cy="461665"/>
          </a:xfrm>
          <a:prstGeom prst="rect">
            <a:avLst/>
          </a:prstGeom>
          <a:noFill/>
        </p:spPr>
        <p:txBody>
          <a:bodyPr wrap="square" rtlCol="0">
            <a:spAutoFit/>
          </a:bodyPr>
          <a:lstStyle/>
          <a:p>
            <a:r>
              <a:rPr lang="ar-JO" sz="2400" b="1" u="sng" dirty="0"/>
              <a:t>5</a:t>
            </a:r>
            <a:r>
              <a:rPr lang="en-US" sz="2400" b="1" u="sng" dirty="0"/>
              <a:t>- Use Descriptive Names</a:t>
            </a:r>
          </a:p>
        </p:txBody>
      </p:sp>
      <p:sp>
        <p:nvSpPr>
          <p:cNvPr id="6" name="Rectangle 5">
            <a:extLst>
              <a:ext uri="{FF2B5EF4-FFF2-40B4-BE49-F238E27FC236}">
                <a16:creationId xmlns:a16="http://schemas.microsoft.com/office/drawing/2014/main" id="{13336B81-DF60-42F7-91DD-C48B5850E778}"/>
              </a:ext>
            </a:extLst>
          </p:cNvPr>
          <p:cNvSpPr/>
          <p:nvPr/>
        </p:nvSpPr>
        <p:spPr>
          <a:xfrm>
            <a:off x="-58777" y="3890665"/>
            <a:ext cx="6096000" cy="2123658"/>
          </a:xfrm>
          <a:prstGeom prst="rect">
            <a:avLst/>
          </a:prstGeom>
        </p:spPr>
        <p:txBody>
          <a:bodyPr>
            <a:spAutoFit/>
          </a:bodyPr>
          <a:lstStyle/>
          <a:p>
            <a:pPr algn="r"/>
            <a:r>
              <a:rPr lang="ar-JO" sz="1200" dirty="0">
                <a:solidFill>
                  <a:srgbClr val="252525"/>
                </a:solidFill>
                <a:latin typeface="Roboto"/>
              </a:rPr>
              <a:t>نصف المعركة هو اختيار أسماء جيدة للوظائف الصغيرة التي تقوم بشيء واحد. كلما كانت الوظيفة أصغر وأكثر تركيزًا ، كان من الأسهل اختيار اسم وصفي.</a:t>
            </a:r>
          </a:p>
          <a:p>
            <a:pPr algn="r"/>
            <a:endParaRPr lang="ar-JO" sz="1200" dirty="0">
              <a:solidFill>
                <a:srgbClr val="252525"/>
              </a:solidFill>
              <a:latin typeface="Roboto"/>
            </a:endParaRPr>
          </a:p>
          <a:p>
            <a:pPr algn="r"/>
            <a:r>
              <a:rPr lang="ar-JO" sz="1200" dirty="0">
                <a:solidFill>
                  <a:srgbClr val="252525"/>
                </a:solidFill>
                <a:latin typeface="Roboto"/>
              </a:rPr>
              <a:t> </a:t>
            </a:r>
            <a:r>
              <a:rPr lang="ar-JO" sz="1200" dirty="0"/>
              <a:t>لا تخافوا من ابتكار اسم طويل. الاسم الوصفي الطويل أفضل من الاسم القصير الغامض. الاسم الوصفي الطويل أفضل من التعليق الوصفي الطويل.</a:t>
            </a:r>
          </a:p>
          <a:p>
            <a:pPr algn="r"/>
            <a:endParaRPr lang="ar-JO" sz="1200" dirty="0"/>
          </a:p>
          <a:p>
            <a:pPr algn="r"/>
            <a:br>
              <a:rPr lang="ar-JO" sz="1200" dirty="0"/>
            </a:br>
            <a:r>
              <a:rPr lang="ar-JO" sz="1200" dirty="0"/>
              <a:t>لا تخف من قضاء الوقت في اختيار الاسم. في الواقع ، يجب عليك تجربة عدة أسماء مختلفة وقراءة الكود مع كل منها</a:t>
            </a:r>
          </a:p>
          <a:p>
            <a:pPr algn="r"/>
            <a:br>
              <a:rPr lang="ar-JO" sz="1200" dirty="0"/>
            </a:br>
            <a:r>
              <a:rPr lang="ar-JO" sz="1200" dirty="0"/>
              <a:t>كن متسقًا في الأسماء الخاصة بك. استخدم نفس العبارات والأسماء والأفعال في أسماء الوظائف التي تختارها للوحدات النمطية الخاصة بك. </a:t>
            </a:r>
          </a:p>
        </p:txBody>
      </p:sp>
      <p:cxnSp>
        <p:nvCxnSpPr>
          <p:cNvPr id="7" name="Straight Connector 6">
            <a:extLst>
              <a:ext uri="{FF2B5EF4-FFF2-40B4-BE49-F238E27FC236}">
                <a16:creationId xmlns:a16="http://schemas.microsoft.com/office/drawing/2014/main" id="{BB08A0C5-C94C-44B3-9BA2-9C3C0C6ED6C1}"/>
              </a:ext>
            </a:extLst>
          </p:cNvPr>
          <p:cNvCxnSpPr>
            <a:cxnSpLocks/>
          </p:cNvCxnSpPr>
          <p:nvPr/>
        </p:nvCxnSpPr>
        <p:spPr>
          <a:xfrm>
            <a:off x="6037223"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725754-4C90-4A23-B491-E63F6ECB6CB9}"/>
              </a:ext>
            </a:extLst>
          </p:cNvPr>
          <p:cNvSpPr/>
          <p:nvPr/>
        </p:nvSpPr>
        <p:spPr>
          <a:xfrm>
            <a:off x="0" y="5875823"/>
            <a:ext cx="429851" cy="276999"/>
          </a:xfrm>
          <a:prstGeom prst="rect">
            <a:avLst/>
          </a:prstGeom>
        </p:spPr>
        <p:txBody>
          <a:bodyPr wrap="square">
            <a:spAutoFit/>
          </a:bodyPr>
          <a:lstStyle/>
          <a:p>
            <a:r>
              <a:rPr lang="en-US" sz="1200" dirty="0"/>
              <a:t>ex:</a:t>
            </a:r>
          </a:p>
        </p:txBody>
      </p:sp>
      <p:sp>
        <p:nvSpPr>
          <p:cNvPr id="9" name="Rectangle 8">
            <a:extLst>
              <a:ext uri="{FF2B5EF4-FFF2-40B4-BE49-F238E27FC236}">
                <a16:creationId xmlns:a16="http://schemas.microsoft.com/office/drawing/2014/main" id="{4D2AFCFA-FAA4-4E9B-A444-1EF83C1C05E6}"/>
              </a:ext>
            </a:extLst>
          </p:cNvPr>
          <p:cNvSpPr/>
          <p:nvPr/>
        </p:nvSpPr>
        <p:spPr>
          <a:xfrm>
            <a:off x="56899" y="6103684"/>
            <a:ext cx="5918786" cy="261610"/>
          </a:xfrm>
          <a:prstGeom prst="rect">
            <a:avLst/>
          </a:prstGeom>
        </p:spPr>
        <p:txBody>
          <a:bodyPr wrap="square">
            <a:spAutoFit/>
          </a:bodyPr>
          <a:lstStyle/>
          <a:p>
            <a:r>
              <a:rPr lang="en-US" sz="1100" dirty="0"/>
              <a:t>includeSetupAndTeardownPages, includeSetupPages, includeSuiteSetupPage, and includeSetupPage.</a:t>
            </a:r>
          </a:p>
        </p:txBody>
      </p:sp>
      <p:sp>
        <p:nvSpPr>
          <p:cNvPr id="10" name="TextBox 9">
            <a:extLst>
              <a:ext uri="{FF2B5EF4-FFF2-40B4-BE49-F238E27FC236}">
                <a16:creationId xmlns:a16="http://schemas.microsoft.com/office/drawing/2014/main" id="{30D55018-4DB1-45F2-8D37-1855C75215A0}"/>
              </a:ext>
            </a:extLst>
          </p:cNvPr>
          <p:cNvSpPr txBox="1"/>
          <p:nvPr/>
        </p:nvSpPr>
        <p:spPr>
          <a:xfrm>
            <a:off x="6037223" y="0"/>
            <a:ext cx="3465089" cy="461665"/>
          </a:xfrm>
          <a:prstGeom prst="rect">
            <a:avLst/>
          </a:prstGeom>
          <a:noFill/>
        </p:spPr>
        <p:txBody>
          <a:bodyPr wrap="square" rtlCol="0">
            <a:spAutoFit/>
          </a:bodyPr>
          <a:lstStyle/>
          <a:p>
            <a:r>
              <a:rPr lang="ar-JO" sz="2400" b="1" u="sng" dirty="0"/>
              <a:t>6</a:t>
            </a:r>
            <a:r>
              <a:rPr lang="en-US" sz="2400" b="1" u="sng" dirty="0"/>
              <a:t>- Function Arguments</a:t>
            </a:r>
          </a:p>
        </p:txBody>
      </p:sp>
      <p:sp>
        <p:nvSpPr>
          <p:cNvPr id="11" name="Rectangle 10">
            <a:extLst>
              <a:ext uri="{FF2B5EF4-FFF2-40B4-BE49-F238E27FC236}">
                <a16:creationId xmlns:a16="http://schemas.microsoft.com/office/drawing/2014/main" id="{B5242426-4EDE-4DFD-A2B4-2BA67FD059F6}"/>
              </a:ext>
            </a:extLst>
          </p:cNvPr>
          <p:cNvSpPr/>
          <p:nvPr/>
        </p:nvSpPr>
        <p:spPr>
          <a:xfrm>
            <a:off x="6037223" y="461665"/>
            <a:ext cx="6154777" cy="3416320"/>
          </a:xfrm>
          <a:prstGeom prst="rect">
            <a:avLst/>
          </a:prstGeom>
        </p:spPr>
        <p:txBody>
          <a:bodyPr wrap="square">
            <a:spAutoFit/>
          </a:bodyPr>
          <a:lstStyle/>
          <a:p>
            <a:r>
              <a:rPr lang="en-US" sz="1200" dirty="0"/>
              <a:t>The ideal number of arguments for a function is zero (niladic). Next comes one (monadic), followed closely by two (dyadic). Three arguments (triadic) should be avoided where possible. More than three (polyadic) requires very special justification—and then shouldn’t be used anyway.</a:t>
            </a:r>
            <a:endParaRPr lang="ar-JO" sz="1200" dirty="0"/>
          </a:p>
          <a:p>
            <a:endParaRPr lang="ar-JO" sz="1200" dirty="0"/>
          </a:p>
          <a:p>
            <a:endParaRPr lang="ar-JO" sz="1200" dirty="0"/>
          </a:p>
          <a:p>
            <a:endParaRPr lang="ar-JO" sz="1200" dirty="0"/>
          </a:p>
          <a:p>
            <a:endParaRPr lang="en-US" sz="1200" dirty="0"/>
          </a:p>
          <a:p>
            <a:endParaRPr lang="ar-JO" sz="1200" dirty="0"/>
          </a:p>
          <a:p>
            <a:endParaRPr lang="en-US" sz="1200" dirty="0"/>
          </a:p>
          <a:p>
            <a:r>
              <a:rPr lang="en-US" sz="1200" dirty="0"/>
              <a:t>Output arguments are harder to understand than input arguments. When we read a function, we are used to the idea of information going into the function through arguments and out through the return value. We don’t usually expect information to be going out through the arguments. So, output arguments often cause us to do a double-take. </a:t>
            </a:r>
          </a:p>
          <a:p>
            <a:endParaRPr lang="en-US" sz="1200" dirty="0"/>
          </a:p>
          <a:p>
            <a:r>
              <a:rPr lang="en-US" sz="1200" dirty="0"/>
              <a:t>One input argument is the next best thing to no arguments. </a:t>
            </a:r>
            <a:r>
              <a:rPr lang="en-US" sz="1200" b="1" dirty="0"/>
              <a:t>SetupTeardownIncluder. render(pageData) </a:t>
            </a:r>
            <a:r>
              <a:rPr lang="en-US" sz="1200" dirty="0"/>
              <a:t>is pretty easy to understand. Clearly, we are going to render the data in the </a:t>
            </a:r>
            <a:r>
              <a:rPr lang="en-US" sz="1200" b="1" dirty="0"/>
              <a:t>pageData</a:t>
            </a:r>
            <a:r>
              <a:rPr lang="en-US" sz="1200" dirty="0"/>
              <a:t> object.</a:t>
            </a:r>
          </a:p>
        </p:txBody>
      </p:sp>
      <p:sp>
        <p:nvSpPr>
          <p:cNvPr id="12" name="TextBox 11">
            <a:extLst>
              <a:ext uri="{FF2B5EF4-FFF2-40B4-BE49-F238E27FC236}">
                <a16:creationId xmlns:a16="http://schemas.microsoft.com/office/drawing/2014/main" id="{C6FE799A-AC6D-4DDC-A338-FF670BF91732}"/>
              </a:ext>
            </a:extLst>
          </p:cNvPr>
          <p:cNvSpPr txBox="1"/>
          <p:nvPr/>
        </p:nvSpPr>
        <p:spPr>
          <a:xfrm>
            <a:off x="6037222" y="3877985"/>
            <a:ext cx="2882188" cy="369332"/>
          </a:xfrm>
          <a:prstGeom prst="rect">
            <a:avLst/>
          </a:prstGeom>
          <a:noFill/>
        </p:spPr>
        <p:txBody>
          <a:bodyPr wrap="square" rtlCol="0">
            <a:spAutoFit/>
          </a:bodyPr>
          <a:lstStyle/>
          <a:p>
            <a:pPr marL="342900" indent="-342900">
              <a:buFont typeface="Wingdings" panose="05000000000000000000" pitchFamily="2" charset="2"/>
              <a:buChar char="Ø"/>
            </a:pPr>
            <a:r>
              <a:rPr lang="en-US" dirty="0"/>
              <a:t>Common Monadic Forms</a:t>
            </a:r>
          </a:p>
        </p:txBody>
      </p:sp>
      <p:sp>
        <p:nvSpPr>
          <p:cNvPr id="13" name="Rectangle 12">
            <a:extLst>
              <a:ext uri="{FF2B5EF4-FFF2-40B4-BE49-F238E27FC236}">
                <a16:creationId xmlns:a16="http://schemas.microsoft.com/office/drawing/2014/main" id="{BB60B4E2-B65D-4CC3-A69B-02792C201E62}"/>
              </a:ext>
            </a:extLst>
          </p:cNvPr>
          <p:cNvSpPr/>
          <p:nvPr/>
        </p:nvSpPr>
        <p:spPr>
          <a:xfrm>
            <a:off x="6066611" y="1337345"/>
            <a:ext cx="6096000" cy="830997"/>
          </a:xfrm>
          <a:prstGeom prst="rect">
            <a:avLst/>
          </a:prstGeom>
        </p:spPr>
        <p:txBody>
          <a:bodyPr>
            <a:spAutoFit/>
          </a:bodyPr>
          <a:lstStyle/>
          <a:p>
            <a:pPr algn="r"/>
            <a:r>
              <a:rPr lang="en-US" sz="1200" dirty="0">
                <a:solidFill>
                  <a:srgbClr val="252525"/>
                </a:solidFill>
                <a:latin typeface="Roboto"/>
              </a:rPr>
              <a:t>               </a:t>
            </a:r>
            <a:r>
              <a:rPr lang="ar-JO" sz="1200" dirty="0">
                <a:solidFill>
                  <a:srgbClr val="252525"/>
                </a:solidFill>
                <a:latin typeface="Roboto"/>
              </a:rPr>
              <a:t>                 أكثر صعوبة من وجهة نظر الاختبار. تخيل صعوبة كتابة جميع حالات الاختبار للتأكد من أن جميع مجموعات                   المختلفة تعمل بشكل صحيح. إذا لم تكن هناك                 ، فهذا أمر تافه. إذا كانت هناك</a:t>
            </a:r>
          </a:p>
          <a:p>
            <a:pPr algn="r"/>
            <a:r>
              <a:rPr lang="ar-JO" sz="1200" dirty="0">
                <a:solidFill>
                  <a:srgbClr val="252525"/>
                </a:solidFill>
                <a:latin typeface="Roboto"/>
              </a:rPr>
              <a:t>                 واحدة ، فهذا ليس بالأمر الصعب. مع وجود                       ، تصبح المشكلة أكثر صعوبة قليلاً. مع وجود أكثر من                 ، قد يكون اختبار كل مجموعة من القيم المناسبة أمرًا شاقًا.</a:t>
            </a:r>
            <a:endParaRPr lang="en-US" sz="1200" dirty="0"/>
          </a:p>
        </p:txBody>
      </p:sp>
      <p:sp>
        <p:nvSpPr>
          <p:cNvPr id="14" name="Rectangle 13">
            <a:extLst>
              <a:ext uri="{FF2B5EF4-FFF2-40B4-BE49-F238E27FC236}">
                <a16:creationId xmlns:a16="http://schemas.microsoft.com/office/drawing/2014/main" id="{A64CD35B-00E8-4635-BDCA-8E4F8736C17B}"/>
              </a:ext>
            </a:extLst>
          </p:cNvPr>
          <p:cNvSpPr/>
          <p:nvPr/>
        </p:nvSpPr>
        <p:spPr>
          <a:xfrm>
            <a:off x="11293784" y="1321700"/>
            <a:ext cx="868828" cy="276999"/>
          </a:xfrm>
          <a:prstGeom prst="rect">
            <a:avLst/>
          </a:prstGeom>
        </p:spPr>
        <p:txBody>
          <a:bodyPr wrap="none">
            <a:spAutoFit/>
          </a:bodyPr>
          <a:lstStyle/>
          <a:p>
            <a:r>
              <a:rPr lang="en-US" sz="1200" dirty="0"/>
              <a:t>Arguments</a:t>
            </a:r>
          </a:p>
        </p:txBody>
      </p:sp>
      <p:sp>
        <p:nvSpPr>
          <p:cNvPr id="15" name="Rectangle 14">
            <a:extLst>
              <a:ext uri="{FF2B5EF4-FFF2-40B4-BE49-F238E27FC236}">
                <a16:creationId xmlns:a16="http://schemas.microsoft.com/office/drawing/2014/main" id="{69784E66-9E8B-4824-99C8-288F5B855456}"/>
              </a:ext>
            </a:extLst>
          </p:cNvPr>
          <p:cNvSpPr/>
          <p:nvPr/>
        </p:nvSpPr>
        <p:spPr>
          <a:xfrm>
            <a:off x="10446389" y="1498998"/>
            <a:ext cx="868828" cy="276999"/>
          </a:xfrm>
          <a:prstGeom prst="rect">
            <a:avLst/>
          </a:prstGeom>
        </p:spPr>
        <p:txBody>
          <a:bodyPr wrap="none">
            <a:spAutoFit/>
          </a:bodyPr>
          <a:lstStyle/>
          <a:p>
            <a:r>
              <a:rPr lang="en-US" sz="1200" dirty="0"/>
              <a:t>arguments</a:t>
            </a:r>
          </a:p>
        </p:txBody>
      </p:sp>
      <p:sp>
        <p:nvSpPr>
          <p:cNvPr id="16" name="Rectangle 15">
            <a:extLst>
              <a:ext uri="{FF2B5EF4-FFF2-40B4-BE49-F238E27FC236}">
                <a16:creationId xmlns:a16="http://schemas.microsoft.com/office/drawing/2014/main" id="{C6EB4F74-4296-418F-A8D5-D20E0C5117AC}"/>
              </a:ext>
            </a:extLst>
          </p:cNvPr>
          <p:cNvSpPr/>
          <p:nvPr/>
        </p:nvSpPr>
        <p:spPr>
          <a:xfrm>
            <a:off x="7531768" y="1507650"/>
            <a:ext cx="868828" cy="276999"/>
          </a:xfrm>
          <a:prstGeom prst="rect">
            <a:avLst/>
          </a:prstGeom>
        </p:spPr>
        <p:txBody>
          <a:bodyPr wrap="none">
            <a:spAutoFit/>
          </a:bodyPr>
          <a:lstStyle/>
          <a:p>
            <a:r>
              <a:rPr lang="en-US" sz="1200" dirty="0"/>
              <a:t>arguments</a:t>
            </a:r>
          </a:p>
        </p:txBody>
      </p:sp>
      <p:sp>
        <p:nvSpPr>
          <p:cNvPr id="17" name="Rectangle 16">
            <a:extLst>
              <a:ext uri="{FF2B5EF4-FFF2-40B4-BE49-F238E27FC236}">
                <a16:creationId xmlns:a16="http://schemas.microsoft.com/office/drawing/2014/main" id="{8865ADDB-509F-4CEF-B93E-16EDEFD09642}"/>
              </a:ext>
            </a:extLst>
          </p:cNvPr>
          <p:cNvSpPr/>
          <p:nvPr/>
        </p:nvSpPr>
        <p:spPr>
          <a:xfrm>
            <a:off x="11291087" y="1695170"/>
            <a:ext cx="868828" cy="276999"/>
          </a:xfrm>
          <a:prstGeom prst="rect">
            <a:avLst/>
          </a:prstGeom>
        </p:spPr>
        <p:txBody>
          <a:bodyPr wrap="none">
            <a:spAutoFit/>
          </a:bodyPr>
          <a:lstStyle/>
          <a:p>
            <a:r>
              <a:rPr lang="en-US" sz="1200" dirty="0"/>
              <a:t>arguments</a:t>
            </a:r>
          </a:p>
        </p:txBody>
      </p:sp>
      <p:sp>
        <p:nvSpPr>
          <p:cNvPr id="18" name="Rectangle 17">
            <a:extLst>
              <a:ext uri="{FF2B5EF4-FFF2-40B4-BE49-F238E27FC236}">
                <a16:creationId xmlns:a16="http://schemas.microsoft.com/office/drawing/2014/main" id="{AEE4636F-8FF9-4239-BC1C-52530AA6C07B}"/>
              </a:ext>
            </a:extLst>
          </p:cNvPr>
          <p:cNvSpPr/>
          <p:nvPr/>
        </p:nvSpPr>
        <p:spPr>
          <a:xfrm>
            <a:off x="8182826" y="1695169"/>
            <a:ext cx="1163908" cy="276999"/>
          </a:xfrm>
          <a:prstGeom prst="rect">
            <a:avLst/>
          </a:prstGeom>
        </p:spPr>
        <p:txBody>
          <a:bodyPr wrap="none">
            <a:spAutoFit/>
          </a:bodyPr>
          <a:lstStyle/>
          <a:p>
            <a:r>
              <a:rPr lang="en-US" sz="1200" dirty="0"/>
              <a:t>two arguments</a:t>
            </a:r>
          </a:p>
        </p:txBody>
      </p:sp>
      <p:sp>
        <p:nvSpPr>
          <p:cNvPr id="19" name="Rectangle 18">
            <a:extLst>
              <a:ext uri="{FF2B5EF4-FFF2-40B4-BE49-F238E27FC236}">
                <a16:creationId xmlns:a16="http://schemas.microsoft.com/office/drawing/2014/main" id="{5404BF84-F780-4329-B9F0-05E81B7FF7EE}"/>
              </a:ext>
            </a:extLst>
          </p:cNvPr>
          <p:cNvSpPr/>
          <p:nvPr/>
        </p:nvSpPr>
        <p:spPr>
          <a:xfrm>
            <a:off x="10594120" y="1872468"/>
            <a:ext cx="868828" cy="276999"/>
          </a:xfrm>
          <a:prstGeom prst="rect">
            <a:avLst/>
          </a:prstGeom>
        </p:spPr>
        <p:txBody>
          <a:bodyPr wrap="none">
            <a:spAutoFit/>
          </a:bodyPr>
          <a:lstStyle/>
          <a:p>
            <a:r>
              <a:rPr lang="en-US" sz="1200" dirty="0"/>
              <a:t>arguments</a:t>
            </a:r>
          </a:p>
        </p:txBody>
      </p:sp>
      <p:sp>
        <p:nvSpPr>
          <p:cNvPr id="20" name="Rectangle 19">
            <a:extLst>
              <a:ext uri="{FF2B5EF4-FFF2-40B4-BE49-F238E27FC236}">
                <a16:creationId xmlns:a16="http://schemas.microsoft.com/office/drawing/2014/main" id="{659CB9B3-BC5B-4F4D-AEBA-85E835320479}"/>
              </a:ext>
            </a:extLst>
          </p:cNvPr>
          <p:cNvSpPr/>
          <p:nvPr/>
        </p:nvSpPr>
        <p:spPr>
          <a:xfrm>
            <a:off x="8129645" y="4235673"/>
            <a:ext cx="4030270" cy="276999"/>
          </a:xfrm>
          <a:prstGeom prst="rect">
            <a:avLst/>
          </a:prstGeom>
        </p:spPr>
        <p:txBody>
          <a:bodyPr wrap="none">
            <a:spAutoFit/>
          </a:bodyPr>
          <a:lstStyle/>
          <a:p>
            <a:r>
              <a:rPr lang="ar-JO" sz="1200" dirty="0">
                <a:solidFill>
                  <a:srgbClr val="252525"/>
                </a:solidFill>
                <a:latin typeface="Roboto"/>
              </a:rPr>
              <a:t>هناك سببان شائعان لتمرير متغير واحد إلى الوظيفة. قد تطرح سؤالاً حول هذه  </a:t>
            </a:r>
            <a:endParaRPr lang="en-US" sz="1200" dirty="0"/>
          </a:p>
        </p:txBody>
      </p:sp>
      <p:sp>
        <p:nvSpPr>
          <p:cNvPr id="21" name="Rectangle 20">
            <a:extLst>
              <a:ext uri="{FF2B5EF4-FFF2-40B4-BE49-F238E27FC236}">
                <a16:creationId xmlns:a16="http://schemas.microsoft.com/office/drawing/2014/main" id="{07D993E5-DEAC-4089-8FCC-0B9680C474BB}"/>
              </a:ext>
            </a:extLst>
          </p:cNvPr>
          <p:cNvSpPr/>
          <p:nvPr/>
        </p:nvSpPr>
        <p:spPr>
          <a:xfrm>
            <a:off x="7570240" y="4225695"/>
            <a:ext cx="791883" cy="276999"/>
          </a:xfrm>
          <a:prstGeom prst="rect">
            <a:avLst/>
          </a:prstGeom>
        </p:spPr>
        <p:txBody>
          <a:bodyPr wrap="none">
            <a:spAutoFit/>
          </a:bodyPr>
          <a:lstStyle/>
          <a:p>
            <a:r>
              <a:rPr lang="en-US" sz="1200" dirty="0"/>
              <a:t>argument</a:t>
            </a:r>
          </a:p>
        </p:txBody>
      </p:sp>
      <p:sp>
        <p:nvSpPr>
          <p:cNvPr id="22" name="Rectangle 21">
            <a:extLst>
              <a:ext uri="{FF2B5EF4-FFF2-40B4-BE49-F238E27FC236}">
                <a16:creationId xmlns:a16="http://schemas.microsoft.com/office/drawing/2014/main" id="{34C84FE2-8E86-40DF-B8DF-A31958860191}"/>
              </a:ext>
            </a:extLst>
          </p:cNvPr>
          <p:cNvSpPr/>
          <p:nvPr/>
        </p:nvSpPr>
        <p:spPr>
          <a:xfrm>
            <a:off x="6037222" y="4475118"/>
            <a:ext cx="429851" cy="276999"/>
          </a:xfrm>
          <a:prstGeom prst="rect">
            <a:avLst/>
          </a:prstGeom>
        </p:spPr>
        <p:txBody>
          <a:bodyPr wrap="square">
            <a:spAutoFit/>
          </a:bodyPr>
          <a:lstStyle/>
          <a:p>
            <a:r>
              <a:rPr lang="en-US" sz="1200" dirty="0"/>
              <a:t>ex:</a:t>
            </a:r>
          </a:p>
        </p:txBody>
      </p:sp>
      <p:pic>
        <p:nvPicPr>
          <p:cNvPr id="24" name="Picture 23">
            <a:extLst>
              <a:ext uri="{FF2B5EF4-FFF2-40B4-BE49-F238E27FC236}">
                <a16:creationId xmlns:a16="http://schemas.microsoft.com/office/drawing/2014/main" id="{7703CDD9-F0E8-4BF9-99C1-AF30134C0E22}"/>
              </a:ext>
            </a:extLst>
          </p:cNvPr>
          <p:cNvPicPr>
            <a:picLocks noChangeAspect="1"/>
          </p:cNvPicPr>
          <p:nvPr/>
        </p:nvPicPr>
        <p:blipFill>
          <a:blip r:embed="rId3"/>
          <a:stretch>
            <a:fillRect/>
          </a:stretch>
        </p:blipFill>
        <p:spPr>
          <a:xfrm>
            <a:off x="6388272" y="4620460"/>
            <a:ext cx="1828800" cy="200025"/>
          </a:xfrm>
          <a:prstGeom prst="rect">
            <a:avLst/>
          </a:prstGeom>
        </p:spPr>
      </p:pic>
      <p:sp>
        <p:nvSpPr>
          <p:cNvPr id="26" name="Rectangle 25">
            <a:extLst>
              <a:ext uri="{FF2B5EF4-FFF2-40B4-BE49-F238E27FC236}">
                <a16:creationId xmlns:a16="http://schemas.microsoft.com/office/drawing/2014/main" id="{02573110-86C8-467E-A2AA-2C6F94E92100}"/>
              </a:ext>
            </a:extLst>
          </p:cNvPr>
          <p:cNvSpPr/>
          <p:nvPr/>
        </p:nvSpPr>
        <p:spPr>
          <a:xfrm>
            <a:off x="5975685" y="5743907"/>
            <a:ext cx="6216315" cy="461665"/>
          </a:xfrm>
          <a:prstGeom prst="rect">
            <a:avLst/>
          </a:prstGeom>
        </p:spPr>
        <p:txBody>
          <a:bodyPr wrap="square">
            <a:spAutoFit/>
          </a:bodyPr>
          <a:lstStyle/>
          <a:p>
            <a:pPr algn="r"/>
            <a:r>
              <a:rPr lang="ar-JO" sz="1200" dirty="0"/>
              <a:t>هذان الاستخدامان هما ما يتوقعه القراء عندما يرون وظيفة. يجب عليك اختيار الأسماء التي تجعل التمييز واضحًا ، واستخدام النموذجين دائمًا في سياق متسق.</a:t>
            </a:r>
          </a:p>
        </p:txBody>
      </p:sp>
      <p:sp>
        <p:nvSpPr>
          <p:cNvPr id="27" name="Rectangle 26">
            <a:extLst>
              <a:ext uri="{FF2B5EF4-FFF2-40B4-BE49-F238E27FC236}">
                <a16:creationId xmlns:a16="http://schemas.microsoft.com/office/drawing/2014/main" id="{43B8169E-764D-4441-815C-2338F2A5E5A1}"/>
              </a:ext>
            </a:extLst>
          </p:cNvPr>
          <p:cNvSpPr/>
          <p:nvPr/>
        </p:nvSpPr>
        <p:spPr>
          <a:xfrm>
            <a:off x="7919408" y="4861276"/>
            <a:ext cx="4240507" cy="276999"/>
          </a:xfrm>
          <a:prstGeom prst="rect">
            <a:avLst/>
          </a:prstGeom>
        </p:spPr>
        <p:txBody>
          <a:bodyPr wrap="square">
            <a:spAutoFit/>
          </a:bodyPr>
          <a:lstStyle/>
          <a:p>
            <a:pPr algn="r"/>
            <a:r>
              <a:rPr lang="ar-JO" sz="1200" dirty="0">
                <a:solidFill>
                  <a:srgbClr val="252525"/>
                </a:solidFill>
                <a:latin typeface="Roboto"/>
              </a:rPr>
              <a:t>أو ربما تعمل على هذه                ، وتحولها إلى شيء آخر وتعيدها.</a:t>
            </a:r>
            <a:endParaRPr lang="en-US" sz="1200" dirty="0"/>
          </a:p>
        </p:txBody>
      </p:sp>
      <p:sp>
        <p:nvSpPr>
          <p:cNvPr id="28" name="Rectangle 27">
            <a:extLst>
              <a:ext uri="{FF2B5EF4-FFF2-40B4-BE49-F238E27FC236}">
                <a16:creationId xmlns:a16="http://schemas.microsoft.com/office/drawing/2014/main" id="{A46F3C3C-1EB2-4154-B5BE-D90C78779FD6}"/>
              </a:ext>
            </a:extLst>
          </p:cNvPr>
          <p:cNvSpPr/>
          <p:nvPr/>
        </p:nvSpPr>
        <p:spPr>
          <a:xfrm>
            <a:off x="10245718" y="4841305"/>
            <a:ext cx="791883" cy="276999"/>
          </a:xfrm>
          <a:prstGeom prst="rect">
            <a:avLst/>
          </a:prstGeom>
        </p:spPr>
        <p:txBody>
          <a:bodyPr wrap="none">
            <a:spAutoFit/>
          </a:bodyPr>
          <a:lstStyle/>
          <a:p>
            <a:r>
              <a:rPr lang="en-US" sz="1200" dirty="0"/>
              <a:t>argument</a:t>
            </a:r>
          </a:p>
        </p:txBody>
      </p:sp>
      <p:sp>
        <p:nvSpPr>
          <p:cNvPr id="29" name="Rectangle 28">
            <a:extLst>
              <a:ext uri="{FF2B5EF4-FFF2-40B4-BE49-F238E27FC236}">
                <a16:creationId xmlns:a16="http://schemas.microsoft.com/office/drawing/2014/main" id="{00B721AA-78A3-48B3-A5C0-47A2CB26B27C}"/>
              </a:ext>
            </a:extLst>
          </p:cNvPr>
          <p:cNvSpPr/>
          <p:nvPr/>
        </p:nvSpPr>
        <p:spPr>
          <a:xfrm>
            <a:off x="6037222" y="5070356"/>
            <a:ext cx="411704" cy="284391"/>
          </a:xfrm>
          <a:prstGeom prst="rect">
            <a:avLst/>
          </a:prstGeom>
        </p:spPr>
        <p:txBody>
          <a:bodyPr wrap="square">
            <a:spAutoFit/>
          </a:bodyPr>
          <a:lstStyle/>
          <a:p>
            <a:r>
              <a:rPr lang="en-US" sz="1200" dirty="0"/>
              <a:t>ex:</a:t>
            </a:r>
          </a:p>
        </p:txBody>
      </p:sp>
      <p:pic>
        <p:nvPicPr>
          <p:cNvPr id="30" name="Picture 29">
            <a:extLst>
              <a:ext uri="{FF2B5EF4-FFF2-40B4-BE49-F238E27FC236}">
                <a16:creationId xmlns:a16="http://schemas.microsoft.com/office/drawing/2014/main" id="{B0203817-CAE4-41AF-BD5A-F6CC623C7CA8}"/>
              </a:ext>
            </a:extLst>
          </p:cNvPr>
          <p:cNvPicPr>
            <a:picLocks noChangeAspect="1"/>
          </p:cNvPicPr>
          <p:nvPr/>
        </p:nvPicPr>
        <p:blipFill>
          <a:blip r:embed="rId4"/>
          <a:stretch>
            <a:fillRect/>
          </a:stretch>
        </p:blipFill>
        <p:spPr>
          <a:xfrm>
            <a:off x="6362246" y="5286760"/>
            <a:ext cx="2038350" cy="171450"/>
          </a:xfrm>
          <a:prstGeom prst="rect">
            <a:avLst/>
          </a:prstGeom>
        </p:spPr>
      </p:pic>
      <p:sp>
        <p:nvSpPr>
          <p:cNvPr id="31" name="Rectangle 30">
            <a:extLst>
              <a:ext uri="{FF2B5EF4-FFF2-40B4-BE49-F238E27FC236}">
                <a16:creationId xmlns:a16="http://schemas.microsoft.com/office/drawing/2014/main" id="{DE839465-8C35-4E67-B628-C8FDC62BAA60}"/>
              </a:ext>
            </a:extLst>
          </p:cNvPr>
          <p:cNvSpPr/>
          <p:nvPr/>
        </p:nvSpPr>
        <p:spPr>
          <a:xfrm>
            <a:off x="6041796" y="5466908"/>
            <a:ext cx="4102213" cy="276999"/>
          </a:xfrm>
          <a:prstGeom prst="rect">
            <a:avLst/>
          </a:prstGeom>
        </p:spPr>
        <p:txBody>
          <a:bodyPr wrap="none">
            <a:spAutoFit/>
          </a:bodyPr>
          <a:lstStyle/>
          <a:p>
            <a:r>
              <a:rPr lang="en-US" sz="1200" dirty="0"/>
              <a:t>transforms a file name String into an InputStream return value.</a:t>
            </a:r>
          </a:p>
        </p:txBody>
      </p:sp>
    </p:spTree>
    <p:extLst>
      <p:ext uri="{BB962C8B-B14F-4D97-AF65-F5344CB8AC3E}">
        <p14:creationId xmlns:p14="http://schemas.microsoft.com/office/powerpoint/2010/main" val="526441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7B9CB52F460C4F842E1CBEBAB4F2B2" ma:contentTypeVersion="2" ma:contentTypeDescription="Create a new document." ma:contentTypeScope="" ma:versionID="48ea2890f6259ad2cff41ea79a4b4201">
  <xsd:schema xmlns:xsd="http://www.w3.org/2001/XMLSchema" xmlns:xs="http://www.w3.org/2001/XMLSchema" xmlns:p="http://schemas.microsoft.com/office/2006/metadata/properties" xmlns:ns3="3d19f54f-0d69-4678-b0bd-a6b03f96c965" targetNamespace="http://schemas.microsoft.com/office/2006/metadata/properties" ma:root="true" ma:fieldsID="c2ebf60ae03d1b80012626682ce58513" ns3:_="">
    <xsd:import namespace="3d19f54f-0d69-4678-b0bd-a6b03f96c96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19f54f-0d69-4678-b0bd-a6b03f96c9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B36BF8-C943-4026-8B45-1544816415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19f54f-0d69-4678-b0bd-a6b03f96c9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51EA47-9C4C-4353-B3C9-73025AB443AC}">
  <ds:schemaRefs>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purl.org/dc/elements/1.1/"/>
    <ds:schemaRef ds:uri="3d19f54f-0d69-4678-b0bd-a6b03f96c96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7F630B3-0DF6-44E3-A061-563EF29491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2142</TotalTime>
  <Words>4172</Words>
  <Application>Microsoft Office PowerPoint</Application>
  <PresentationFormat>Widescreen</PresentationFormat>
  <Paragraphs>345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1434323</dc:creator>
  <cp:lastModifiedBy>1434323</cp:lastModifiedBy>
  <cp:revision>7</cp:revision>
  <dcterms:created xsi:type="dcterms:W3CDTF">2021-10-14T07:42:35Z</dcterms:created>
  <dcterms:modified xsi:type="dcterms:W3CDTF">2021-10-19T14:02:13Z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0x010100447B9CB52F460C4F842E1CBEBAB4F2B2</vt:lpwstr>
  </property>
</Properties>
</file>