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Old Standard TT"/>
      <p:regular r:id="rId14"/>
      <p:bold r:id="rId15"/>
      <p: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ldStandardTT-bold.fntdata"/><Relationship Id="rId14" Type="http://schemas.openxmlformats.org/officeDocument/2006/relationships/font" Target="fonts/OldStandardTT-regular.fntdata"/><Relationship Id="rId16"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0da5753ae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0da5753a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0da5753ae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0da5753a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0da5753ae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0da5753a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0da5753ae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0da5753a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0da5753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0da5753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4200"/>
              <a:buNone/>
              <a:defRPr sz="42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accent1"/>
              </a:buClr>
              <a:buSzPts val="1800"/>
              <a:buChar char="●"/>
              <a:defRPr>
                <a:solidFill>
                  <a:schemeClr val="accent1"/>
                </a:solidFill>
              </a:defRPr>
            </a:lvl1pPr>
            <a:lvl2pPr indent="-317500" lvl="1" marL="914400" rtl="0">
              <a:spcBef>
                <a:spcPts val="1600"/>
              </a:spcBef>
              <a:spcAft>
                <a:spcPts val="0"/>
              </a:spcAft>
              <a:buClr>
                <a:schemeClr val="accent1"/>
              </a:buClr>
              <a:buSzPts val="1400"/>
              <a:buChar char="○"/>
              <a:defRPr>
                <a:solidFill>
                  <a:schemeClr val="accent1"/>
                </a:solidFill>
              </a:defRPr>
            </a:lvl2pPr>
            <a:lvl3pPr indent="-317500" lvl="2" marL="1371600" rtl="0">
              <a:spcBef>
                <a:spcPts val="1600"/>
              </a:spcBef>
              <a:spcAft>
                <a:spcPts val="0"/>
              </a:spcAft>
              <a:buClr>
                <a:schemeClr val="accent1"/>
              </a:buClr>
              <a:buSzPts val="1400"/>
              <a:buChar char="■"/>
              <a:defRPr>
                <a:solidFill>
                  <a:schemeClr val="accent1"/>
                </a:solidFill>
              </a:defRPr>
            </a:lvl3pPr>
            <a:lvl4pPr indent="-317500" lvl="3" marL="1828800" rtl="0">
              <a:spcBef>
                <a:spcPts val="1600"/>
              </a:spcBef>
              <a:spcAft>
                <a:spcPts val="0"/>
              </a:spcAft>
              <a:buClr>
                <a:schemeClr val="accent1"/>
              </a:buClr>
              <a:buSzPts val="1400"/>
              <a:buChar char="●"/>
              <a:defRPr>
                <a:solidFill>
                  <a:schemeClr val="accent1"/>
                </a:solidFill>
              </a:defRPr>
            </a:lvl4pPr>
            <a:lvl5pPr indent="-317500" lvl="4" marL="2286000" rtl="0">
              <a:spcBef>
                <a:spcPts val="1600"/>
              </a:spcBef>
              <a:spcAft>
                <a:spcPts val="0"/>
              </a:spcAft>
              <a:buClr>
                <a:schemeClr val="accent1"/>
              </a:buClr>
              <a:buSzPts val="1400"/>
              <a:buChar char="○"/>
              <a:defRPr>
                <a:solidFill>
                  <a:schemeClr val="accent1"/>
                </a:solidFill>
              </a:defRPr>
            </a:lvl5pPr>
            <a:lvl6pPr indent="-317500" lvl="5" marL="2743200" rtl="0">
              <a:spcBef>
                <a:spcPts val="1600"/>
              </a:spcBef>
              <a:spcAft>
                <a:spcPts val="0"/>
              </a:spcAft>
              <a:buClr>
                <a:schemeClr val="accent1"/>
              </a:buClr>
              <a:buSzPts val="1400"/>
              <a:buChar char="■"/>
              <a:defRPr>
                <a:solidFill>
                  <a:schemeClr val="accent1"/>
                </a:solidFill>
              </a:defRPr>
            </a:lvl6pPr>
            <a:lvl7pPr indent="-317500" lvl="6" marL="3200400" rtl="0">
              <a:spcBef>
                <a:spcPts val="1600"/>
              </a:spcBef>
              <a:spcAft>
                <a:spcPts val="0"/>
              </a:spcAft>
              <a:buClr>
                <a:schemeClr val="accent1"/>
              </a:buClr>
              <a:buSzPts val="1400"/>
              <a:buChar char="●"/>
              <a:defRPr>
                <a:solidFill>
                  <a:schemeClr val="accent1"/>
                </a:solidFill>
              </a:defRPr>
            </a:lvl7pPr>
            <a:lvl8pPr indent="-317500" lvl="7" marL="3657600" rtl="0">
              <a:spcBef>
                <a:spcPts val="1600"/>
              </a:spcBef>
              <a:spcAft>
                <a:spcPts val="0"/>
              </a:spcAft>
              <a:buClr>
                <a:schemeClr val="accent1"/>
              </a:buClr>
              <a:buSzPts val="1400"/>
              <a:buChar char="○"/>
              <a:defRPr>
                <a:solidFill>
                  <a:schemeClr val="accent1"/>
                </a:solidFill>
              </a:defRPr>
            </a:lvl8pPr>
            <a:lvl9pPr indent="-317500" lvl="8" marL="4114800" rtl="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rtl="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Old Standard TT"/>
                <a:ea typeface="Old Standard TT"/>
                <a:cs typeface="Old Standard TT"/>
                <a:sym typeface="Old Standard TT"/>
              </a:defRPr>
            </a:lvl1pPr>
            <a:lvl2pPr lvl="1" rtl="0" algn="r">
              <a:buNone/>
              <a:defRPr sz="1000">
                <a:solidFill>
                  <a:schemeClr val="dk1"/>
                </a:solidFill>
                <a:latin typeface="Old Standard TT"/>
                <a:ea typeface="Old Standard TT"/>
                <a:cs typeface="Old Standard TT"/>
                <a:sym typeface="Old Standard TT"/>
              </a:defRPr>
            </a:lvl2pPr>
            <a:lvl3pPr lvl="2" rtl="0" algn="r">
              <a:buNone/>
              <a:defRPr sz="1000">
                <a:solidFill>
                  <a:schemeClr val="dk1"/>
                </a:solidFill>
                <a:latin typeface="Old Standard TT"/>
                <a:ea typeface="Old Standard TT"/>
                <a:cs typeface="Old Standard TT"/>
                <a:sym typeface="Old Standard TT"/>
              </a:defRPr>
            </a:lvl3pPr>
            <a:lvl4pPr lvl="3" rtl="0" algn="r">
              <a:buNone/>
              <a:defRPr sz="1000">
                <a:solidFill>
                  <a:schemeClr val="dk1"/>
                </a:solidFill>
                <a:latin typeface="Old Standard TT"/>
                <a:ea typeface="Old Standard TT"/>
                <a:cs typeface="Old Standard TT"/>
                <a:sym typeface="Old Standard TT"/>
              </a:defRPr>
            </a:lvl4pPr>
            <a:lvl5pPr lvl="4" rtl="0" algn="r">
              <a:buNone/>
              <a:defRPr sz="1000">
                <a:solidFill>
                  <a:schemeClr val="dk1"/>
                </a:solidFill>
                <a:latin typeface="Old Standard TT"/>
                <a:ea typeface="Old Standard TT"/>
                <a:cs typeface="Old Standard TT"/>
                <a:sym typeface="Old Standard TT"/>
              </a:defRPr>
            </a:lvl5pPr>
            <a:lvl6pPr lvl="5" rtl="0" algn="r">
              <a:buNone/>
              <a:defRPr sz="1000">
                <a:solidFill>
                  <a:schemeClr val="dk1"/>
                </a:solidFill>
                <a:latin typeface="Old Standard TT"/>
                <a:ea typeface="Old Standard TT"/>
                <a:cs typeface="Old Standard TT"/>
                <a:sym typeface="Old Standard TT"/>
              </a:defRPr>
            </a:lvl6pPr>
            <a:lvl7pPr lvl="6" rtl="0" algn="r">
              <a:buNone/>
              <a:defRPr sz="1000">
                <a:solidFill>
                  <a:schemeClr val="dk1"/>
                </a:solidFill>
                <a:latin typeface="Old Standard TT"/>
                <a:ea typeface="Old Standard TT"/>
                <a:cs typeface="Old Standard TT"/>
                <a:sym typeface="Old Standard TT"/>
              </a:defRPr>
            </a:lvl7pPr>
            <a:lvl8pPr lvl="7" rtl="0" algn="r">
              <a:buNone/>
              <a:defRPr sz="1000">
                <a:solidFill>
                  <a:schemeClr val="dk1"/>
                </a:solidFill>
                <a:latin typeface="Old Standard TT"/>
                <a:ea typeface="Old Standard TT"/>
                <a:cs typeface="Old Standard TT"/>
                <a:sym typeface="Old Standard TT"/>
              </a:defRPr>
            </a:lvl8pPr>
            <a:lvl9pPr lvl="8" rtl="0"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483850" y="1724900"/>
            <a:ext cx="8507700" cy="191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900" u="sng"/>
              <a:t>Project Presentation:</a:t>
            </a:r>
            <a:br>
              <a:rPr lang="en" sz="2900" u="sng"/>
            </a:br>
            <a:endParaRPr sz="2900" u="sng"/>
          </a:p>
          <a:p>
            <a:pPr indent="0" lvl="0" marL="0" rtl="0" algn="l">
              <a:spcBef>
                <a:spcPts val="0"/>
              </a:spcBef>
              <a:spcAft>
                <a:spcPts val="0"/>
              </a:spcAft>
              <a:buNone/>
            </a:pPr>
            <a:r>
              <a:rPr lang="en" sz="3000"/>
              <a:t>Text Summarization Using Natural Language Processing.</a:t>
            </a:r>
            <a:endParaRPr sz="2500"/>
          </a:p>
        </p:txBody>
      </p:sp>
      <p:sp>
        <p:nvSpPr>
          <p:cNvPr id="60" name="Google Shape;60;p13"/>
          <p:cNvSpPr txBox="1"/>
          <p:nvPr>
            <p:ph idx="1" type="subTitle"/>
          </p:nvPr>
        </p:nvSpPr>
        <p:spPr>
          <a:xfrm>
            <a:off x="512700" y="3916839"/>
            <a:ext cx="8118600" cy="787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600">
                <a:solidFill>
                  <a:schemeClr val="lt1"/>
                </a:solidFill>
                <a:latin typeface="Times New Roman"/>
                <a:ea typeface="Times New Roman"/>
                <a:cs typeface="Times New Roman"/>
                <a:sym typeface="Times New Roman"/>
              </a:rPr>
              <a:t>LECTURER</a:t>
            </a:r>
            <a:r>
              <a:rPr lang="en" sz="1600">
                <a:solidFill>
                  <a:schemeClr val="lt1"/>
                </a:solidFill>
                <a:latin typeface="Times New Roman"/>
                <a:ea typeface="Times New Roman"/>
                <a:cs typeface="Times New Roman"/>
                <a:sym typeface="Times New Roman"/>
              </a:rPr>
              <a:t>: DR. SURIANI BT. SULAIMAN</a:t>
            </a:r>
            <a:endParaRPr sz="1600">
              <a:solidFill>
                <a:schemeClr val="lt1"/>
              </a:solidFill>
              <a:latin typeface="Times New Roman"/>
              <a:ea typeface="Times New Roman"/>
              <a:cs typeface="Times New Roman"/>
              <a:sym typeface="Times New Roman"/>
            </a:endParaRPr>
          </a:p>
        </p:txBody>
      </p:sp>
      <p:sp>
        <p:nvSpPr>
          <p:cNvPr id="61" name="Google Shape;61;p13"/>
          <p:cNvSpPr txBox="1"/>
          <p:nvPr/>
        </p:nvSpPr>
        <p:spPr>
          <a:xfrm>
            <a:off x="0" y="533650"/>
            <a:ext cx="9028500" cy="9390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b="1" lang="en" sz="2200">
                <a:solidFill>
                  <a:schemeClr val="lt1"/>
                </a:solidFill>
                <a:latin typeface="Cambria"/>
                <a:ea typeface="Cambria"/>
                <a:cs typeface="Cambria"/>
                <a:sym typeface="Cambria"/>
              </a:rPr>
              <a:t>CSCI 4342 NATURAL LANGUAGE PROCESSING </a:t>
            </a:r>
            <a:endParaRPr b="1" sz="2200">
              <a:solidFill>
                <a:schemeClr val="lt1"/>
              </a:solidFill>
              <a:latin typeface="Cambria"/>
              <a:ea typeface="Cambria"/>
              <a:cs typeface="Cambria"/>
              <a:sym typeface="Cambria"/>
            </a:endParaRPr>
          </a:p>
          <a:p>
            <a:pPr indent="0" lvl="0" marL="0" rtl="0" algn="ctr">
              <a:spcBef>
                <a:spcPts val="600"/>
              </a:spcBef>
              <a:spcAft>
                <a:spcPts val="0"/>
              </a:spcAft>
              <a:buNone/>
            </a:pPr>
            <a:r>
              <a:rPr b="1" lang="en" sz="2200">
                <a:solidFill>
                  <a:schemeClr val="lt1"/>
                </a:solidFill>
                <a:latin typeface="Cambria"/>
                <a:ea typeface="Cambria"/>
                <a:cs typeface="Cambria"/>
                <a:sym typeface="Cambria"/>
              </a:rPr>
              <a:t>SEMESTER 1, 2020/2021</a:t>
            </a:r>
            <a:endParaRPr b="1" sz="2200">
              <a:solidFill>
                <a:schemeClr val="lt1"/>
              </a:solidFill>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Presented by:</a:t>
            </a:r>
            <a:endParaRPr/>
          </a:p>
        </p:txBody>
      </p:sp>
      <p:sp>
        <p:nvSpPr>
          <p:cNvPr id="67" name="Google Shape;67;p14"/>
          <p:cNvSpPr txBox="1"/>
          <p:nvPr>
            <p:ph idx="2" type="body"/>
          </p:nvPr>
        </p:nvSpPr>
        <p:spPr>
          <a:xfrm>
            <a:off x="4627525" y="724200"/>
            <a:ext cx="4377600" cy="3695100"/>
          </a:xfrm>
          <a:prstGeom prst="rect">
            <a:avLst/>
          </a:prstGeom>
        </p:spPr>
        <p:txBody>
          <a:bodyPr anchorCtr="0" anchor="ctr" bIns="91425" lIns="91425" spcFirstLastPara="1" rIns="91425" wrap="square" tIns="91425">
            <a:noAutofit/>
          </a:bodyPr>
          <a:lstStyle/>
          <a:p>
            <a:pPr indent="-406400" lvl="0" marL="457200" rtl="0" algn="l">
              <a:lnSpc>
                <a:spcPct val="100000"/>
              </a:lnSpc>
              <a:spcBef>
                <a:spcPts val="600"/>
              </a:spcBef>
              <a:spcAft>
                <a:spcPts val="0"/>
              </a:spcAft>
              <a:buClr>
                <a:schemeClr val="lt1"/>
              </a:buClr>
              <a:buSzPts val="2800"/>
              <a:buChar char="●"/>
            </a:pPr>
            <a:r>
              <a:rPr lang="en" sz="2200">
                <a:solidFill>
                  <a:schemeClr val="lt1"/>
                </a:solidFill>
                <a:latin typeface="Cambria"/>
                <a:ea typeface="Cambria"/>
                <a:cs typeface="Cambria"/>
                <a:sym typeface="Cambria"/>
              </a:rPr>
              <a:t>Islam MD Shariful</a:t>
            </a:r>
            <a:endParaRPr sz="2200">
              <a:solidFill>
                <a:schemeClr val="lt1"/>
              </a:solidFill>
              <a:latin typeface="Cambria"/>
              <a:ea typeface="Cambria"/>
              <a:cs typeface="Cambria"/>
              <a:sym typeface="Cambria"/>
            </a:endParaRPr>
          </a:p>
          <a:p>
            <a:pPr indent="0" lvl="0" marL="457200" rtl="0" algn="l">
              <a:lnSpc>
                <a:spcPct val="100000"/>
              </a:lnSpc>
              <a:spcBef>
                <a:spcPts val="600"/>
              </a:spcBef>
              <a:spcAft>
                <a:spcPts val="0"/>
              </a:spcAft>
              <a:buNone/>
            </a:pPr>
            <a:r>
              <a:rPr lang="en" sz="2200">
                <a:solidFill>
                  <a:schemeClr val="lt1"/>
                </a:solidFill>
                <a:latin typeface="Cambria"/>
                <a:ea typeface="Cambria"/>
                <a:cs typeface="Cambria"/>
                <a:sym typeface="Cambria"/>
              </a:rPr>
              <a:t>1720601</a:t>
            </a:r>
            <a:endParaRPr sz="2200">
              <a:solidFill>
                <a:schemeClr val="lt1"/>
              </a:solidFill>
              <a:latin typeface="Cambria"/>
              <a:ea typeface="Cambria"/>
              <a:cs typeface="Cambria"/>
              <a:sym typeface="Cambria"/>
            </a:endParaRPr>
          </a:p>
          <a:p>
            <a:pPr indent="0" lvl="0" marL="457200" rtl="0" algn="l">
              <a:lnSpc>
                <a:spcPct val="100000"/>
              </a:lnSpc>
              <a:spcBef>
                <a:spcPts val="600"/>
              </a:spcBef>
              <a:spcAft>
                <a:spcPts val="0"/>
              </a:spcAft>
              <a:buNone/>
            </a:pPr>
            <a:r>
              <a:t/>
            </a:r>
            <a:endParaRPr sz="2200">
              <a:solidFill>
                <a:schemeClr val="lt1"/>
              </a:solidFill>
              <a:latin typeface="Cambria"/>
              <a:ea typeface="Cambria"/>
              <a:cs typeface="Cambria"/>
              <a:sym typeface="Cambria"/>
            </a:endParaRPr>
          </a:p>
          <a:p>
            <a:pPr indent="-406400" lvl="0" marL="457200" rtl="0" algn="l">
              <a:lnSpc>
                <a:spcPct val="100000"/>
              </a:lnSpc>
              <a:spcBef>
                <a:spcPts val="600"/>
              </a:spcBef>
              <a:spcAft>
                <a:spcPts val="0"/>
              </a:spcAft>
              <a:buClr>
                <a:schemeClr val="lt1"/>
              </a:buClr>
              <a:buSzPts val="2800"/>
              <a:buChar char="●"/>
            </a:pPr>
            <a:r>
              <a:rPr lang="en" sz="2200">
                <a:solidFill>
                  <a:schemeClr val="lt1"/>
                </a:solidFill>
                <a:latin typeface="Cambria"/>
                <a:ea typeface="Cambria"/>
                <a:cs typeface="Cambria"/>
                <a:sym typeface="Cambria"/>
              </a:rPr>
              <a:t>Abdella Mame Abdo</a:t>
            </a:r>
            <a:endParaRPr sz="2200">
              <a:solidFill>
                <a:schemeClr val="lt1"/>
              </a:solidFill>
              <a:latin typeface="Cambria"/>
              <a:ea typeface="Cambria"/>
              <a:cs typeface="Cambria"/>
              <a:sym typeface="Cambria"/>
            </a:endParaRPr>
          </a:p>
          <a:p>
            <a:pPr indent="0" lvl="0" marL="457200" rtl="0" algn="l">
              <a:lnSpc>
                <a:spcPct val="100000"/>
              </a:lnSpc>
              <a:spcBef>
                <a:spcPts val="600"/>
              </a:spcBef>
              <a:spcAft>
                <a:spcPts val="0"/>
              </a:spcAft>
              <a:buNone/>
            </a:pPr>
            <a:r>
              <a:rPr lang="en" sz="2200">
                <a:solidFill>
                  <a:schemeClr val="lt1"/>
                </a:solidFill>
                <a:latin typeface="Cambria"/>
                <a:ea typeface="Cambria"/>
                <a:cs typeface="Cambria"/>
                <a:sym typeface="Cambria"/>
              </a:rPr>
              <a:t>1714883</a:t>
            </a:r>
            <a:endParaRPr sz="2200">
              <a:solidFill>
                <a:schemeClr val="lt1"/>
              </a:solidFill>
              <a:latin typeface="Cambria"/>
              <a:ea typeface="Cambria"/>
              <a:cs typeface="Cambria"/>
              <a:sym typeface="Cambria"/>
            </a:endParaRPr>
          </a:p>
          <a:p>
            <a:pPr indent="0" lvl="0" marL="457200" rtl="0" algn="l">
              <a:lnSpc>
                <a:spcPct val="100000"/>
              </a:lnSpc>
              <a:spcBef>
                <a:spcPts val="600"/>
              </a:spcBef>
              <a:spcAft>
                <a:spcPts val="0"/>
              </a:spcAft>
              <a:buNone/>
            </a:pPr>
            <a:r>
              <a:t/>
            </a:r>
            <a:endParaRPr sz="2200">
              <a:solidFill>
                <a:schemeClr val="lt1"/>
              </a:solidFill>
              <a:latin typeface="Cambria"/>
              <a:ea typeface="Cambria"/>
              <a:cs typeface="Cambria"/>
              <a:sym typeface="Cambria"/>
            </a:endParaRPr>
          </a:p>
          <a:p>
            <a:pPr indent="-406400" lvl="0" marL="457200" rtl="0" algn="l">
              <a:lnSpc>
                <a:spcPct val="100000"/>
              </a:lnSpc>
              <a:spcBef>
                <a:spcPts val="600"/>
              </a:spcBef>
              <a:spcAft>
                <a:spcPts val="0"/>
              </a:spcAft>
              <a:buClr>
                <a:schemeClr val="lt1"/>
              </a:buClr>
              <a:buSzPts val="2800"/>
              <a:buChar char="●"/>
            </a:pPr>
            <a:r>
              <a:rPr lang="en" sz="2200">
                <a:solidFill>
                  <a:schemeClr val="lt1"/>
                </a:solidFill>
                <a:latin typeface="Cambria"/>
                <a:ea typeface="Cambria"/>
                <a:cs typeface="Cambria"/>
                <a:sym typeface="Cambria"/>
              </a:rPr>
              <a:t>Mohamed Moubarak Mohamed 1820705</a:t>
            </a:r>
            <a:endParaRPr sz="2200">
              <a:solidFill>
                <a:schemeClr val="lt1"/>
              </a:solidFill>
              <a:latin typeface="Cambria"/>
              <a:ea typeface="Cambria"/>
              <a:cs typeface="Cambria"/>
              <a:sym typeface="Cambria"/>
            </a:endParaRPr>
          </a:p>
          <a:p>
            <a:pPr indent="0" lvl="0" marL="0" rtl="0" algn="l">
              <a:spcBef>
                <a:spcPts val="0"/>
              </a:spcBef>
              <a:spcAft>
                <a:spcPts val="1600"/>
              </a:spcAft>
              <a:buNone/>
            </a:pPr>
            <a:r>
              <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3" name="Google Shape;73;p15"/>
          <p:cNvSpPr txBox="1"/>
          <p:nvPr>
            <p:ph idx="1" type="body"/>
          </p:nvPr>
        </p:nvSpPr>
        <p:spPr>
          <a:xfrm>
            <a:off x="311700" y="1171600"/>
            <a:ext cx="8520600" cy="3670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Text summarization</a:t>
            </a:r>
            <a:r>
              <a:rPr lang="en"/>
              <a:t> </a:t>
            </a:r>
            <a:r>
              <a:rPr lang="en" sz="1600"/>
              <a:t>is the process of shortening a text document with software, in order to create a summary with the major points of the original document.</a:t>
            </a:r>
            <a:endParaRPr sz="1600"/>
          </a:p>
          <a:p>
            <a:pPr indent="-330200" lvl="0" marL="457200" rtl="0" algn="l">
              <a:spcBef>
                <a:spcPts val="0"/>
              </a:spcBef>
              <a:spcAft>
                <a:spcPts val="0"/>
              </a:spcAft>
              <a:buSzPts val="1600"/>
              <a:buChar char="●"/>
            </a:pPr>
            <a:r>
              <a:rPr lang="en" sz="1600"/>
              <a:t>The target of text summarization is shorten the source text into a diminished version conserving its information content and overall meaning.</a:t>
            </a:r>
            <a:br>
              <a:rPr lang="en" sz="1600"/>
            </a:br>
            <a:endParaRPr b="1"/>
          </a:p>
          <a:p>
            <a:pPr indent="-342900" lvl="0" marL="457200" rtl="0" algn="l">
              <a:spcBef>
                <a:spcPts val="0"/>
              </a:spcBef>
              <a:spcAft>
                <a:spcPts val="0"/>
              </a:spcAft>
              <a:buSzPts val="1800"/>
              <a:buChar char="●"/>
            </a:pPr>
            <a:r>
              <a:rPr b="1" lang="en"/>
              <a:t>Text summarization methods:</a:t>
            </a:r>
            <a:endParaRPr b="1"/>
          </a:p>
          <a:p>
            <a:pPr indent="-330200" lvl="1" marL="914400" rtl="0" algn="l">
              <a:spcBef>
                <a:spcPts val="0"/>
              </a:spcBef>
              <a:spcAft>
                <a:spcPts val="0"/>
              </a:spcAft>
              <a:buSzPts val="1600"/>
              <a:buChar char="○"/>
            </a:pPr>
            <a:r>
              <a:rPr b="1" lang="en" sz="1600"/>
              <a:t>Abstractive Summarization</a:t>
            </a:r>
            <a:r>
              <a:rPr lang="en" sz="1600"/>
              <a:t> is describing the content of the text with heavy NLP.</a:t>
            </a:r>
            <a:endParaRPr sz="1600"/>
          </a:p>
          <a:p>
            <a:pPr indent="-330200" lvl="1" marL="914400" rtl="0" algn="l">
              <a:spcBef>
                <a:spcPts val="0"/>
              </a:spcBef>
              <a:spcAft>
                <a:spcPts val="0"/>
              </a:spcAft>
              <a:buSzPts val="1600"/>
              <a:buChar char="○"/>
            </a:pPr>
            <a:r>
              <a:rPr b="1" lang="en" sz="1600"/>
              <a:t>Extractive Summarization</a:t>
            </a:r>
            <a:r>
              <a:rPr lang="en" sz="1600"/>
              <a:t> is a method for determining salient text by looking at the text unit’s lexical and statistical relevance or by matching phrasal patterns.</a:t>
            </a:r>
            <a:endParaRPr sz="1600"/>
          </a:p>
          <a:p>
            <a:pPr indent="-342900" lvl="0" marL="457200" rtl="0" algn="l">
              <a:spcBef>
                <a:spcPts val="0"/>
              </a:spcBef>
              <a:spcAft>
                <a:spcPts val="0"/>
              </a:spcAft>
              <a:buSzPts val="1800"/>
              <a:buChar char="●"/>
            </a:pPr>
            <a:r>
              <a:rPr b="1" lang="en"/>
              <a:t>Text summarization groups:</a:t>
            </a:r>
            <a:endParaRPr b="1"/>
          </a:p>
          <a:p>
            <a:pPr indent="-330200" lvl="1" marL="914400" rtl="0" algn="l">
              <a:spcBef>
                <a:spcPts val="0"/>
              </a:spcBef>
              <a:spcAft>
                <a:spcPts val="0"/>
              </a:spcAft>
              <a:buSzPts val="1600"/>
              <a:buChar char="○"/>
            </a:pPr>
            <a:r>
              <a:rPr b="1" lang="en" sz="1600"/>
              <a:t>Indicative summarization</a:t>
            </a:r>
            <a:r>
              <a:rPr lang="en" sz="1600"/>
              <a:t> gives the main idea of the text to the user.</a:t>
            </a:r>
            <a:endParaRPr sz="1600"/>
          </a:p>
          <a:p>
            <a:pPr indent="-330200" lvl="1" marL="914400" rtl="0" algn="l">
              <a:spcBef>
                <a:spcPts val="0"/>
              </a:spcBef>
              <a:spcAft>
                <a:spcPts val="0"/>
              </a:spcAft>
              <a:buSzPts val="1600"/>
              <a:buChar char="○"/>
            </a:pPr>
            <a:r>
              <a:rPr b="1" lang="en" sz="1600"/>
              <a:t>Informative summarization</a:t>
            </a:r>
            <a:r>
              <a:rPr lang="en" sz="1600"/>
              <a:t> system gives brief information of the main text.</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Background</a:t>
            </a:r>
            <a:endParaRPr/>
          </a:p>
        </p:txBody>
      </p:sp>
      <p:sp>
        <p:nvSpPr>
          <p:cNvPr id="79" name="Google Shape;79;p16"/>
          <p:cNvSpPr txBox="1"/>
          <p:nvPr>
            <p:ph idx="1" type="body"/>
          </p:nvPr>
        </p:nvSpPr>
        <p:spPr>
          <a:xfrm>
            <a:off x="311700" y="1171600"/>
            <a:ext cx="8520600" cy="3699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NLTK</a:t>
            </a:r>
            <a:endParaRPr/>
          </a:p>
          <a:p>
            <a:pPr indent="-317500" lvl="1" marL="914400" rtl="0" algn="l">
              <a:spcBef>
                <a:spcPts val="0"/>
              </a:spcBef>
              <a:spcAft>
                <a:spcPts val="0"/>
              </a:spcAft>
              <a:buSzPts val="1400"/>
              <a:buChar char="○"/>
            </a:pPr>
            <a:r>
              <a:rPr lang="en"/>
              <a:t>platform for building Python programs to work with human language data. </a:t>
            </a:r>
            <a:endParaRPr/>
          </a:p>
          <a:p>
            <a:pPr indent="0" lvl="0" marL="914400" rtl="0" algn="l">
              <a:spcBef>
                <a:spcPts val="1600"/>
              </a:spcBef>
              <a:spcAft>
                <a:spcPts val="0"/>
              </a:spcAft>
              <a:buNone/>
            </a:pPr>
            <a:r>
              <a:t/>
            </a:r>
            <a:endParaRPr/>
          </a:p>
          <a:p>
            <a:pPr indent="-342900" lvl="0" marL="457200" rtl="0" algn="l">
              <a:spcBef>
                <a:spcPts val="1600"/>
              </a:spcBef>
              <a:spcAft>
                <a:spcPts val="0"/>
              </a:spcAft>
              <a:buSzPts val="1800"/>
              <a:buChar char="●"/>
            </a:pPr>
            <a:r>
              <a:rPr b="1" lang="en"/>
              <a:t>Tf-Idf</a:t>
            </a:r>
            <a:endParaRPr/>
          </a:p>
          <a:p>
            <a:pPr indent="-317500" lvl="1" marL="914400" rtl="0" algn="l">
              <a:spcBef>
                <a:spcPts val="0"/>
              </a:spcBef>
              <a:spcAft>
                <a:spcPts val="0"/>
              </a:spcAft>
              <a:buSzPts val="1400"/>
              <a:buChar char="○"/>
            </a:pPr>
            <a:r>
              <a:rPr lang="en"/>
              <a:t>Tf-Idf is an approach to measure single text terms. It refers to “term frequency–inverse document frequency”, that is used to to score the importance of a word in a document based on how often it appears in that document and a given collection of documents.</a:t>
            </a:r>
            <a:r>
              <a:rPr lang="en"/>
              <a:t> </a:t>
            </a:r>
            <a:endParaRPr/>
          </a:p>
          <a:p>
            <a:pPr indent="0" lvl="0" marL="914400" rtl="0" algn="l">
              <a:spcBef>
                <a:spcPts val="1600"/>
              </a:spcBef>
              <a:spcAft>
                <a:spcPts val="0"/>
              </a:spcAft>
              <a:buNone/>
            </a:pPr>
            <a:r>
              <a:t/>
            </a:r>
            <a:endParaRPr/>
          </a:p>
          <a:p>
            <a:pPr indent="-342900" lvl="0" marL="457200" rtl="0" algn="l">
              <a:spcBef>
                <a:spcPts val="1600"/>
              </a:spcBef>
              <a:spcAft>
                <a:spcPts val="0"/>
              </a:spcAft>
              <a:buSzPts val="1800"/>
              <a:buChar char="●"/>
            </a:pPr>
            <a:r>
              <a:rPr b="1" lang="en"/>
              <a:t>Position of sentence</a:t>
            </a:r>
            <a:endParaRPr b="1"/>
          </a:p>
          <a:p>
            <a:pPr indent="-317500" lvl="1" marL="914400" rtl="0" algn="l">
              <a:spcBef>
                <a:spcPts val="0"/>
              </a:spcBef>
              <a:spcAft>
                <a:spcPts val="0"/>
              </a:spcAft>
              <a:buSzPts val="1400"/>
              <a:buChar char="○"/>
            </a:pPr>
            <a:r>
              <a:rPr lang="en"/>
              <a:t>Sentence position is defined by the ordinal position of sentences.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pic>
        <p:nvPicPr>
          <p:cNvPr id="85" name="Google Shape;85;p17"/>
          <p:cNvPicPr preferRelativeResize="0"/>
          <p:nvPr/>
        </p:nvPicPr>
        <p:blipFill>
          <a:blip r:embed="rId3">
            <a:alphaModFix/>
          </a:blip>
          <a:stretch>
            <a:fillRect/>
          </a:stretch>
        </p:blipFill>
        <p:spPr>
          <a:xfrm>
            <a:off x="2812425" y="530500"/>
            <a:ext cx="6019875" cy="4475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a:t>
            </a:r>
            <a:endParaRPr/>
          </a:p>
        </p:txBody>
      </p:sp>
      <p:sp>
        <p:nvSpPr>
          <p:cNvPr id="91" name="Google Shape;91;p18"/>
          <p:cNvSpPr txBox="1"/>
          <p:nvPr/>
        </p:nvSpPr>
        <p:spPr>
          <a:xfrm>
            <a:off x="100875" y="1591625"/>
            <a:ext cx="3000000" cy="2301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100">
                <a:solidFill>
                  <a:schemeClr val="dk1"/>
                </a:solidFill>
              </a:rPr>
              <a:t>'a 313 per……   . .': 1.8461538461538463,</a:t>
            </a:r>
            <a:endParaRPr sz="1100">
              <a:solidFill>
                <a:schemeClr val="dk1"/>
              </a:solidFill>
            </a:endParaRPr>
          </a:p>
          <a:p>
            <a:pPr indent="0" lvl="0" marL="0" rtl="0" algn="just">
              <a:lnSpc>
                <a:spcPct val="115000"/>
              </a:lnSpc>
              <a:spcBef>
                <a:spcPts val="0"/>
              </a:spcBef>
              <a:spcAft>
                <a:spcPts val="0"/>
              </a:spcAft>
              <a:buNone/>
            </a:pPr>
            <a:r>
              <a:rPr lang="en" sz="1100">
                <a:solidFill>
                  <a:schemeClr val="dk1"/>
                </a:solidFill>
              </a:rPr>
              <a:t>'During the..…  .   ': 1.7692307692307692,</a:t>
            </a:r>
            <a:endParaRPr sz="1100">
              <a:solidFill>
                <a:schemeClr val="dk1"/>
              </a:solidFill>
            </a:endParaRPr>
          </a:p>
          <a:p>
            <a:pPr indent="0" lvl="0" marL="0" rtl="0" algn="just">
              <a:lnSpc>
                <a:spcPct val="115000"/>
              </a:lnSpc>
              <a:spcBef>
                <a:spcPts val="0"/>
              </a:spcBef>
              <a:spcAft>
                <a:spcPts val="0"/>
              </a:spcAft>
              <a:buNone/>
            </a:pPr>
            <a:r>
              <a:rPr lang="en" sz="1100">
                <a:solidFill>
                  <a:schemeClr val="dk1"/>
                </a:solidFill>
              </a:rPr>
              <a:t>' "the majority…       .': 2.46153846153846,</a:t>
            </a:r>
            <a:endParaRPr sz="1100">
              <a:solidFill>
                <a:schemeClr val="dk1"/>
              </a:solidFill>
            </a:endParaRPr>
          </a:p>
          <a:p>
            <a:pPr indent="0" lvl="0" marL="0" rtl="0" algn="just">
              <a:lnSpc>
                <a:spcPct val="115000"/>
              </a:lnSpc>
              <a:spcBef>
                <a:spcPts val="0"/>
              </a:spcBef>
              <a:spcAft>
                <a:spcPts val="0"/>
              </a:spcAft>
              <a:buNone/>
            </a:pPr>
            <a:r>
              <a:rPr lang="en" sz="1100">
                <a:solidFill>
                  <a:schemeClr val="dk1"/>
                </a:solidFill>
              </a:rPr>
              <a:t>' "the remaining  …</a:t>
            </a:r>
            <a:r>
              <a:rPr lang="en" sz="1100">
                <a:solidFill>
                  <a:schemeClr val="dk1"/>
                </a:solidFill>
              </a:rPr>
              <a:t>.</a:t>
            </a:r>
            <a:r>
              <a:rPr lang="en" sz="1100">
                <a:solidFill>
                  <a:schemeClr val="dk1"/>
                </a:solidFill>
              </a:rPr>
              <a:t>…': 2.4615384615384,</a:t>
            </a:r>
            <a:endParaRPr sz="1100">
              <a:solidFill>
                <a:schemeClr val="dk1"/>
              </a:solidFill>
            </a:endParaRPr>
          </a:p>
          <a:p>
            <a:pPr indent="0" lvl="0" marL="0" rtl="0" algn="just">
              <a:lnSpc>
                <a:spcPct val="115000"/>
              </a:lnSpc>
              <a:spcBef>
                <a:spcPts val="0"/>
              </a:spcBef>
              <a:spcAft>
                <a:spcPts val="0"/>
              </a:spcAft>
              <a:buNone/>
            </a:pPr>
            <a:r>
              <a:rPr lang="en" sz="1100">
                <a:solidFill>
                  <a:schemeClr val="dk1"/>
                </a:solidFill>
              </a:rPr>
              <a:t>'dr noor ………….': 3.8461538461538476,</a:t>
            </a:r>
            <a:endParaRPr sz="1100">
              <a:solidFill>
                <a:schemeClr val="dk1"/>
              </a:solidFill>
            </a:endParaRPr>
          </a:p>
          <a:p>
            <a:pPr indent="0" lvl="0" marL="0" rtl="0" algn="just">
              <a:lnSpc>
                <a:spcPct val="115000"/>
              </a:lnSpc>
              <a:spcBef>
                <a:spcPts val="0"/>
              </a:spcBef>
              <a:spcAft>
                <a:spcPts val="0"/>
              </a:spcAft>
              <a:buNone/>
            </a:pPr>
            <a:r>
              <a:rPr lang="en" sz="1100">
                <a:solidFill>
                  <a:schemeClr val="dk1"/>
                </a:solidFill>
              </a:rPr>
              <a:t>'dr noor……….….': 3.6153846153846168,</a:t>
            </a:r>
            <a:endParaRPr sz="1100">
              <a:solidFill>
                <a:schemeClr val="dk1"/>
              </a:solidFill>
            </a:endParaRPr>
          </a:p>
          <a:p>
            <a:pPr indent="0" lvl="0" marL="0" rtl="0" algn="just">
              <a:lnSpc>
                <a:spcPct val="115000"/>
              </a:lnSpc>
              <a:spcBef>
                <a:spcPts val="0"/>
              </a:spcBef>
              <a:spcAft>
                <a:spcPts val="0"/>
              </a:spcAft>
              <a:buNone/>
            </a:pPr>
            <a:r>
              <a:rPr lang="en" sz="1100">
                <a:solidFill>
                  <a:schemeClr val="dk1"/>
                </a:solidFill>
              </a:rPr>
              <a:t>'he revealed….….': 3.3076923076923075,</a:t>
            </a:r>
            <a:endParaRPr sz="1100">
              <a:solidFill>
                <a:schemeClr val="dk1"/>
              </a:solidFill>
            </a:endParaRPr>
          </a:p>
          <a:p>
            <a:pPr indent="0" lvl="0" marL="0" rtl="0" algn="just">
              <a:lnSpc>
                <a:spcPct val="115000"/>
              </a:lnSpc>
              <a:spcBef>
                <a:spcPts val="0"/>
              </a:spcBef>
              <a:spcAft>
                <a:spcPts val="0"/>
              </a:spcAft>
              <a:buNone/>
            </a:pPr>
            <a:r>
              <a:rPr lang="en" sz="1100">
                <a:solidFill>
                  <a:schemeClr val="dk1"/>
                </a:solidFill>
              </a:rPr>
              <a:t>'Health director……': 6.384615384615385,</a:t>
            </a:r>
            <a:endParaRPr sz="1100">
              <a:solidFill>
                <a:schemeClr val="dk1"/>
              </a:solidFill>
            </a:endParaRPr>
          </a:p>
          <a:p>
            <a:pPr indent="0" lvl="0" marL="0" rtl="0" algn="just">
              <a:lnSpc>
                <a:spcPct val="115000"/>
              </a:lnSpc>
              <a:spcBef>
                <a:spcPts val="0"/>
              </a:spcBef>
              <a:spcAft>
                <a:spcPts val="0"/>
              </a:spcAft>
              <a:buNone/>
            </a:pPr>
            <a:r>
              <a:rPr lang="en" sz="1100">
                <a:solidFill>
                  <a:schemeClr val="dk1"/>
                </a:solidFill>
              </a:rPr>
              <a:t>'however, the…….': 1.5384615384615383,</a:t>
            </a:r>
            <a:endParaRPr sz="1100">
              <a:solidFill>
                <a:schemeClr val="dk1"/>
              </a:solidFill>
            </a:endParaRPr>
          </a:p>
          <a:p>
            <a:pPr indent="0" lvl="0" marL="0" rtl="0" algn="just">
              <a:lnSpc>
                <a:spcPct val="115000"/>
              </a:lnSpc>
              <a:spcBef>
                <a:spcPts val="0"/>
              </a:spcBef>
              <a:spcAft>
                <a:spcPts val="0"/>
              </a:spcAft>
              <a:buNone/>
            </a:pPr>
            <a:r>
              <a:rPr lang="en" sz="1100">
                <a:solidFill>
                  <a:schemeClr val="dk1"/>
                </a:solidFill>
              </a:rPr>
              <a:t>'on the 4th..…….….': 3.230769230769231,</a:t>
            </a:r>
            <a:endParaRPr sz="1100">
              <a:solidFill>
                <a:schemeClr val="dk1"/>
              </a:solidFill>
            </a:endParaRPr>
          </a:p>
          <a:p>
            <a:pPr indent="0" lvl="0" marL="0" rtl="0" algn="just">
              <a:lnSpc>
                <a:spcPct val="115000"/>
              </a:lnSpc>
              <a:spcBef>
                <a:spcPts val="0"/>
              </a:spcBef>
              <a:spcAft>
                <a:spcPts val="0"/>
              </a:spcAft>
              <a:buNone/>
            </a:pPr>
            <a:r>
              <a:rPr lang="en" sz="1100">
                <a:solidFill>
                  <a:schemeClr val="dk1"/>
                </a:solidFill>
              </a:rPr>
              <a:t>'other proposals ….': 1.923076923076923</a:t>
            </a:r>
            <a:endParaRPr/>
          </a:p>
        </p:txBody>
      </p:sp>
      <p:pic>
        <p:nvPicPr>
          <p:cNvPr id="92" name="Google Shape;92;p18"/>
          <p:cNvPicPr preferRelativeResize="0"/>
          <p:nvPr/>
        </p:nvPicPr>
        <p:blipFill>
          <a:blip r:embed="rId3">
            <a:alphaModFix/>
          </a:blip>
          <a:stretch>
            <a:fillRect/>
          </a:stretch>
        </p:blipFill>
        <p:spPr>
          <a:xfrm>
            <a:off x="3026338" y="1134425"/>
            <a:ext cx="5524500" cy="1123950"/>
          </a:xfrm>
          <a:prstGeom prst="rect">
            <a:avLst/>
          </a:prstGeom>
          <a:noFill/>
          <a:ln>
            <a:noFill/>
          </a:ln>
        </p:spPr>
      </p:pic>
      <p:pic>
        <p:nvPicPr>
          <p:cNvPr id="93" name="Google Shape;93;p18"/>
          <p:cNvPicPr preferRelativeResize="0"/>
          <p:nvPr/>
        </p:nvPicPr>
        <p:blipFill>
          <a:blip r:embed="rId4">
            <a:alphaModFix/>
          </a:blip>
          <a:stretch>
            <a:fillRect/>
          </a:stretch>
        </p:blipFill>
        <p:spPr>
          <a:xfrm>
            <a:off x="3177075" y="2503325"/>
            <a:ext cx="4918232" cy="2504125"/>
          </a:xfrm>
          <a:prstGeom prst="rect">
            <a:avLst/>
          </a:prstGeom>
          <a:noFill/>
          <a:ln>
            <a:noFill/>
          </a:ln>
        </p:spPr>
      </p:pic>
      <p:sp>
        <p:nvSpPr>
          <p:cNvPr id="94" name="Google Shape;94;p18"/>
          <p:cNvSpPr txBox="1"/>
          <p:nvPr/>
        </p:nvSpPr>
        <p:spPr>
          <a:xfrm>
            <a:off x="100875" y="1245425"/>
            <a:ext cx="3000000" cy="408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450">
                <a:solidFill>
                  <a:schemeClr val="dk1"/>
                </a:solidFill>
                <a:highlight>
                  <a:srgbClr val="FFFFFE"/>
                </a:highlight>
                <a:latin typeface="Courier New"/>
                <a:ea typeface="Courier New"/>
                <a:cs typeface="Courier New"/>
                <a:sym typeface="Courier New"/>
              </a:rPr>
              <a:t>sentence_scores</a:t>
            </a:r>
            <a:endParaRPr sz="1450">
              <a:solidFill>
                <a:schemeClr val="dk1"/>
              </a:solidFill>
              <a:highlight>
                <a:srgbClr val="FFFFFE"/>
              </a:highlight>
              <a:latin typeface="Courier New"/>
              <a:ea typeface="Courier New"/>
              <a:cs typeface="Courier New"/>
              <a:sym typeface="Courier New"/>
            </a:endParaRPr>
          </a:p>
        </p:txBody>
      </p:sp>
      <p:sp>
        <p:nvSpPr>
          <p:cNvPr id="95" name="Google Shape;95;p18"/>
          <p:cNvSpPr txBox="1"/>
          <p:nvPr/>
        </p:nvSpPr>
        <p:spPr>
          <a:xfrm>
            <a:off x="3072000" y="712025"/>
            <a:ext cx="3000000" cy="408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450">
                <a:solidFill>
                  <a:schemeClr val="dk1"/>
                </a:solidFill>
                <a:highlight>
                  <a:srgbClr val="FFFFFE"/>
                </a:highlight>
                <a:latin typeface="Courier New"/>
                <a:ea typeface="Courier New"/>
                <a:cs typeface="Courier New"/>
                <a:sym typeface="Courier New"/>
              </a:rPr>
              <a:t>Summarization</a:t>
            </a:r>
            <a:endParaRPr sz="1450">
              <a:solidFill>
                <a:schemeClr val="dk1"/>
              </a:solidFill>
              <a:highlight>
                <a:srgbClr val="FFFFFE"/>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01" name="Google Shape;101;p19"/>
          <p:cNvSpPr txBox="1"/>
          <p:nvPr>
            <p:ph idx="1" type="body"/>
          </p:nvPr>
        </p:nvSpPr>
        <p:spPr>
          <a:xfrm>
            <a:off x="311700" y="1449325"/>
            <a:ext cx="8520600" cy="31929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700">
                <a:latin typeface="Arial"/>
                <a:ea typeface="Arial"/>
                <a:cs typeface="Arial"/>
                <a:sym typeface="Arial"/>
              </a:rPr>
              <a:t>Automatic Text Summarization is a prominent challenge in machine learning and natural language processing in which a computer programme shortens lengthy texts and provides summaries in order to deliver the intended information. Summaries shorten reading time when studying materials, summaries make the selecting process easier. Indexing becomes more effective with automatic summarization. A</a:t>
            </a:r>
            <a:r>
              <a:rPr lang="en" sz="1700">
                <a:latin typeface="Arial"/>
                <a:ea typeface="Arial"/>
                <a:cs typeface="Arial"/>
                <a:sym typeface="Arial"/>
              </a:rPr>
              <a:t>utomatic summarizing systems</a:t>
            </a:r>
            <a:r>
              <a:rPr lang="en" sz="1700">
                <a:latin typeface="Arial"/>
                <a:ea typeface="Arial"/>
                <a:cs typeface="Arial"/>
                <a:sym typeface="Arial"/>
              </a:rPr>
              <a:t> are less prejudiced than h</a:t>
            </a:r>
            <a:r>
              <a:rPr lang="en" sz="1700">
                <a:latin typeface="Arial"/>
                <a:ea typeface="Arial"/>
                <a:cs typeface="Arial"/>
                <a:sym typeface="Arial"/>
              </a:rPr>
              <a:t>uman summarizers</a:t>
            </a:r>
            <a:r>
              <a:rPr lang="en" sz="1700">
                <a:latin typeface="Arial"/>
                <a:ea typeface="Arial"/>
                <a:cs typeface="Arial"/>
                <a:sym typeface="Arial"/>
              </a:rPr>
              <a:t>. However, automated summarizing takes less time to complete than human summarizers.</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Thank you</a:t>
            </a:r>
            <a:endParaRPr sz="3500"/>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