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2D1E3B-7433-4E95-A56F-9971F702331C}" v="431" dt="2021-06-28T11:32:39.8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98" d="100"/>
          <a:sy n="98"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28.06.2021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rIns="45720"/>
          <a:lstStyle/>
          <a:p>
            <a:fld id="{600CBFCC-E1FF-473E-BF42-70E7405CF173}" type="slidenum">
              <a:rPr lang="tr-TR" smtClean="0"/>
              <a:t>‹N°›</a:t>
            </a:fld>
            <a:endParaRPr lang="tr-TR"/>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28.06.2021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‹N°›</a:t>
            </a:fld>
            <a:endParaRPr lang="tr-TR"/>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28.06.2021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‹N°›</a:t>
            </a:fld>
            <a:endParaRPr lang="tr-TR"/>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28.06.2021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‹N°›</a:t>
            </a:fld>
            <a:endParaRPr lang="tr-TR"/>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7810A5-1A13-4087-8DFA-155E6E5B5D73}" type="datetimeFigureOut">
              <a:rPr lang="tr-TR" smtClean="0"/>
              <a:t>28.06.2021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‹N°›</a:t>
            </a:fld>
            <a:endParaRPr lang="tr-TR"/>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7810A5-1A13-4087-8DFA-155E6E5B5D73}" type="datetimeFigureOut">
              <a:rPr lang="tr-TR" smtClean="0"/>
              <a:t>28.06.2021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‹N°›</a:t>
            </a:fld>
            <a:endParaRPr lang="tr-TR"/>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7810A5-1A13-4087-8DFA-155E6E5B5D73}" type="datetimeFigureOut">
              <a:rPr lang="tr-TR" smtClean="0"/>
              <a:t>28.06.2021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00CBFCC-E1FF-473E-BF42-70E7405CF173}" type="slidenum">
              <a:rPr lang="tr-TR" smtClean="0"/>
              <a:t>‹N°›</a:t>
            </a:fld>
            <a:endParaRPr lang="tr-TR"/>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10A5-1A13-4087-8DFA-155E6E5B5D73}" type="datetimeFigureOut">
              <a:rPr lang="tr-TR" smtClean="0"/>
              <a:t>28.06.2021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0CBFCC-E1FF-473E-BF42-70E7405CF173}" type="slidenum">
              <a:rPr lang="tr-TR" smtClean="0"/>
              <a:t>‹N°›</a:t>
            </a:fld>
            <a:endParaRPr lang="tr-TR"/>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B7810A5-1A13-4087-8DFA-155E6E5B5D73}" type="datetimeFigureOut">
              <a:rPr lang="tr-TR" smtClean="0"/>
              <a:t>28.06.2021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00CBFCC-E1FF-473E-BF42-70E7405CF173}" type="slidenum">
              <a:rPr lang="tr-TR" smtClean="0"/>
              <a:t>‹N°›</a:t>
            </a:fld>
            <a:endParaRPr lang="tr-TR"/>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28.06.2021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‹N°›</a:t>
            </a:fld>
            <a:endParaRPr lang="tr-TR"/>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28.06.2021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‹N°›</a:t>
            </a:fld>
            <a:endParaRPr lang="tr-TR"/>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B7810A5-1A13-4087-8DFA-155E6E5B5D73}" type="datetimeFigureOut">
              <a:rPr lang="tr-TR" smtClean="0"/>
              <a:t>28.06.2021</a:t>
            </a:fld>
            <a:endParaRPr lang="tr-TR"/>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00CBFCC-E1FF-473E-BF42-70E7405CF173}" type="slidenum">
              <a:rPr lang="tr-TR" smtClean="0"/>
              <a:t>‹N°›</a:t>
            </a:fld>
            <a:endParaRPr lang="tr-TR"/>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1418487" y="2968922"/>
            <a:ext cx="5920632" cy="3001804"/>
          </a:xfrm>
        </p:spPr>
        <p:txBody>
          <a:bodyPr>
            <a:normAutofit/>
          </a:bodyPr>
          <a:lstStyle/>
          <a:p>
            <a:pPr algn="l"/>
            <a:endParaRPr lang="tr-TR" sz="2400" dirty="0">
              <a:cs typeface="Arial"/>
            </a:endParaRPr>
          </a:p>
          <a:p>
            <a:pPr algn="ctr"/>
            <a:r>
              <a:rPr lang="tr-TR" sz="5400" dirty="0">
                <a:cs typeface="Arial"/>
              </a:rPr>
              <a:t>Checkpoint</a:t>
            </a:r>
            <a:endParaRPr lang="tr-TR" sz="5400">
              <a:cs typeface="Arial"/>
            </a:endParaRPr>
          </a:p>
        </p:txBody>
      </p:sp>
    </p:spTree>
    <p:extLst>
      <p:ext uri="{BB962C8B-B14F-4D97-AF65-F5344CB8AC3E}">
        <p14:creationId xmlns:p14="http://schemas.microsoft.com/office/powerpoint/2010/main" val="55372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6E3558F-2432-4D85-9B8E-D01170D3786F}"/>
              </a:ext>
            </a:extLst>
          </p:cNvPr>
          <p:cNvSpPr>
            <a:spLocks noGrp="1"/>
          </p:cNvSpPr>
          <p:nvPr>
            <p:ph idx="1"/>
          </p:nvPr>
        </p:nvSpPr>
        <p:spPr>
          <a:xfrm>
            <a:off x="2313524" y="700645"/>
            <a:ext cx="8256615" cy="5349299"/>
          </a:xfrm>
        </p:spPr>
        <p:txBody>
          <a:bodyPr/>
          <a:lstStyle/>
          <a:p>
            <a:pPr marL="0" indent="0">
              <a:lnSpc>
                <a:spcPct val="90000"/>
              </a:lnSpc>
              <a:spcBef>
                <a:spcPct val="0"/>
              </a:spcBef>
              <a:spcAft>
                <a:spcPts val="0"/>
              </a:spcAft>
              <a:buNone/>
            </a:pPr>
            <a:r>
              <a:rPr lang="tr-TR" sz="2800" dirty="0">
                <a:ea typeface="+mn-lt"/>
                <a:cs typeface="+mn-lt"/>
              </a:rPr>
              <a:t>1. World Wide Web</a:t>
            </a:r>
            <a:endParaRPr lang="fr-FR"/>
          </a:p>
          <a:p>
            <a:pPr marL="0" indent="0">
              <a:lnSpc>
                <a:spcPct val="90000"/>
              </a:lnSpc>
              <a:spcBef>
                <a:spcPct val="0"/>
              </a:spcBef>
              <a:spcAft>
                <a:spcPts val="0"/>
              </a:spcAft>
              <a:buNone/>
            </a:pPr>
            <a:endParaRPr lang="tr-TR" sz="2800" dirty="0">
              <a:cs typeface="Arial"/>
            </a:endParaRPr>
          </a:p>
          <a:p>
            <a:pPr marL="0" indent="0">
              <a:lnSpc>
                <a:spcPct val="90000"/>
              </a:lnSpc>
              <a:spcBef>
                <a:spcPct val="0"/>
              </a:spcBef>
              <a:spcAft>
                <a:spcPts val="0"/>
              </a:spcAft>
              <a:buNone/>
            </a:pPr>
            <a:endParaRPr lang="tr-TR" sz="2800" dirty="0">
              <a:cs typeface="Arial"/>
            </a:endParaRPr>
          </a:p>
          <a:p>
            <a:pPr marL="0" indent="0">
              <a:lnSpc>
                <a:spcPct val="90000"/>
              </a:lnSpc>
              <a:spcBef>
                <a:spcPct val="0"/>
              </a:spcBef>
              <a:spcAft>
                <a:spcPts val="0"/>
              </a:spcAft>
              <a:buNone/>
            </a:pPr>
            <a:r>
              <a:rPr lang="tr-TR" sz="2400" dirty="0" err="1">
                <a:cs typeface="Arial"/>
              </a:rPr>
              <a:t>Définition</a:t>
            </a:r>
            <a:r>
              <a:rPr lang="tr-TR" sz="2400" dirty="0">
                <a:cs typeface="Arial"/>
              </a:rPr>
              <a:t> : un </a:t>
            </a:r>
            <a:r>
              <a:rPr lang="tr-TR" sz="2400" dirty="0" err="1">
                <a:cs typeface="Arial"/>
              </a:rPr>
              <a:t>système</a:t>
            </a:r>
            <a:r>
              <a:rPr lang="tr-TR" sz="2400" dirty="0">
                <a:cs typeface="Arial"/>
              </a:rPr>
              <a:t> de </a:t>
            </a:r>
            <a:r>
              <a:rPr lang="tr-TR" sz="2400" dirty="0" err="1">
                <a:cs typeface="Arial"/>
              </a:rPr>
              <a:t>documents</a:t>
            </a:r>
            <a:r>
              <a:rPr lang="tr-TR" sz="2400" dirty="0">
                <a:cs typeface="Arial"/>
              </a:rPr>
              <a:t> </a:t>
            </a:r>
            <a:r>
              <a:rPr lang="tr-TR" sz="2400" dirty="0" err="1">
                <a:cs typeface="Arial"/>
              </a:rPr>
              <a:t>hypertextes</a:t>
            </a:r>
            <a:r>
              <a:rPr lang="tr-TR" sz="2400" dirty="0">
                <a:cs typeface="Arial"/>
              </a:rPr>
              <a:t> (</a:t>
            </a:r>
            <a:r>
              <a:rPr lang="tr-TR" sz="2400" dirty="0" err="1">
                <a:cs typeface="Arial"/>
              </a:rPr>
              <a:t>liés</a:t>
            </a:r>
            <a:r>
              <a:rPr lang="tr-TR" sz="2400" dirty="0">
                <a:cs typeface="Arial"/>
              </a:rPr>
              <a:t> </a:t>
            </a:r>
            <a:r>
              <a:rPr lang="tr-TR" sz="2400" dirty="0" err="1">
                <a:cs typeface="Arial"/>
              </a:rPr>
              <a:t>entre</a:t>
            </a:r>
            <a:r>
              <a:rPr lang="tr-TR" sz="2400" dirty="0">
                <a:cs typeface="Arial"/>
              </a:rPr>
              <a:t> </a:t>
            </a:r>
            <a:r>
              <a:rPr lang="tr-TR" sz="2400" dirty="0" err="1">
                <a:cs typeface="Arial"/>
              </a:rPr>
              <a:t>eux</a:t>
            </a:r>
            <a:r>
              <a:rPr lang="tr-TR" sz="2400" dirty="0">
                <a:cs typeface="Arial"/>
              </a:rPr>
              <a:t>) </a:t>
            </a:r>
            <a:r>
              <a:rPr lang="tr-TR" sz="2400" dirty="0" err="1">
                <a:cs typeface="Arial"/>
              </a:rPr>
              <a:t>fonctionnant</a:t>
            </a:r>
            <a:r>
              <a:rPr lang="tr-TR" sz="2400" dirty="0">
                <a:cs typeface="Arial"/>
              </a:rPr>
              <a:t> sur </a:t>
            </a:r>
            <a:r>
              <a:rPr lang="tr-TR" sz="2400" dirty="0" err="1">
                <a:cs typeface="Arial"/>
              </a:rPr>
              <a:t>l'Internet</a:t>
            </a:r>
            <a:r>
              <a:rPr lang="tr-TR" sz="2400" dirty="0">
                <a:cs typeface="Arial"/>
              </a:rPr>
              <a:t> de </a:t>
            </a:r>
            <a:r>
              <a:rPr lang="tr-TR" sz="2400" dirty="0" err="1">
                <a:cs typeface="Arial"/>
              </a:rPr>
              <a:t>façon</a:t>
            </a:r>
            <a:r>
              <a:rPr lang="tr-TR" sz="2400" dirty="0">
                <a:cs typeface="Arial"/>
              </a:rPr>
              <a:t> </a:t>
            </a:r>
            <a:r>
              <a:rPr lang="tr-TR" sz="2400" dirty="0" err="1">
                <a:cs typeface="Arial"/>
              </a:rPr>
              <a:t>décentralisée</a:t>
            </a:r>
            <a:endParaRPr lang="tr-TR" sz="2400" dirty="0" err="1">
              <a:ea typeface="+mn-lt"/>
              <a:cs typeface="+mn-lt"/>
            </a:endParaRPr>
          </a:p>
          <a:p>
            <a:pPr marL="0" indent="0">
              <a:lnSpc>
                <a:spcPct val="90000"/>
              </a:lnSpc>
              <a:spcBef>
                <a:spcPct val="0"/>
              </a:spcBef>
              <a:spcAft>
                <a:spcPts val="0"/>
              </a:spcAft>
              <a:buNone/>
            </a:pPr>
            <a:endParaRPr lang="tr-TR" sz="2400" dirty="0">
              <a:ea typeface="+mn-lt"/>
              <a:cs typeface="+mn-lt"/>
            </a:endParaRPr>
          </a:p>
          <a:p>
            <a:pPr marL="0" indent="0">
              <a:lnSpc>
                <a:spcPct val="90000"/>
              </a:lnSpc>
              <a:spcBef>
                <a:spcPct val="0"/>
              </a:spcBef>
              <a:spcAft>
                <a:spcPts val="0"/>
              </a:spcAft>
              <a:buNone/>
            </a:pPr>
            <a:r>
              <a:rPr lang="tr-TR" sz="2400" dirty="0" err="1">
                <a:cs typeface="Arial"/>
              </a:rPr>
              <a:t>Constitué</a:t>
            </a:r>
            <a:r>
              <a:rPr lang="tr-TR" sz="2400" dirty="0">
                <a:cs typeface="Arial"/>
              </a:rPr>
              <a:t> de </a:t>
            </a:r>
            <a:r>
              <a:rPr lang="tr-TR" sz="2400" dirty="0" err="1">
                <a:cs typeface="Arial"/>
              </a:rPr>
              <a:t>trois</a:t>
            </a:r>
            <a:r>
              <a:rPr lang="tr-TR" sz="2400" dirty="0">
                <a:cs typeface="Arial"/>
              </a:rPr>
              <a:t> </a:t>
            </a:r>
            <a:r>
              <a:rPr lang="tr-TR" sz="2400" dirty="0" err="1">
                <a:cs typeface="Arial"/>
              </a:rPr>
              <a:t>éléments</a:t>
            </a:r>
            <a:r>
              <a:rPr lang="tr-TR" sz="2400" dirty="0">
                <a:cs typeface="Arial"/>
              </a:rPr>
              <a:t> </a:t>
            </a:r>
            <a:r>
              <a:rPr lang="tr-TR" sz="2400" dirty="0" err="1">
                <a:cs typeface="Arial"/>
              </a:rPr>
              <a:t>fondamentaux</a:t>
            </a:r>
            <a:r>
              <a:rPr lang="tr-TR" sz="2400" dirty="0">
                <a:cs typeface="Arial"/>
              </a:rPr>
              <a:t> :</a:t>
            </a:r>
            <a:endParaRPr lang="tr-TR" sz="2400" dirty="0">
              <a:ea typeface="+mn-lt"/>
              <a:cs typeface="+mn-lt"/>
            </a:endParaRPr>
          </a:p>
          <a:p>
            <a:pPr marL="344170" indent="-344170">
              <a:lnSpc>
                <a:spcPct val="90000"/>
              </a:lnSpc>
              <a:spcBef>
                <a:spcPct val="0"/>
              </a:spcBef>
              <a:spcAft>
                <a:spcPts val="0"/>
              </a:spcAft>
              <a:buFont typeface="Arial,Sans-Serif" panose="05000000000000000000" pitchFamily="2" charset="2"/>
              <a:buChar char="•"/>
            </a:pPr>
            <a:r>
              <a:rPr lang="tr-TR" sz="2400" dirty="0">
                <a:cs typeface="Arial"/>
              </a:rPr>
              <a:t>un </a:t>
            </a:r>
            <a:r>
              <a:rPr lang="tr-TR" sz="2400" dirty="0" err="1">
                <a:cs typeface="Arial"/>
              </a:rPr>
              <a:t>système</a:t>
            </a:r>
            <a:r>
              <a:rPr lang="tr-TR" sz="2400" dirty="0">
                <a:cs typeface="Arial"/>
              </a:rPr>
              <a:t> </a:t>
            </a:r>
            <a:r>
              <a:rPr lang="tr-TR" sz="2400" dirty="0" err="1">
                <a:cs typeface="Arial"/>
              </a:rPr>
              <a:t>d'identificateurs</a:t>
            </a:r>
            <a:r>
              <a:rPr lang="tr-TR" sz="2400" dirty="0">
                <a:cs typeface="Arial"/>
              </a:rPr>
              <a:t> </a:t>
            </a:r>
            <a:r>
              <a:rPr lang="tr-TR" sz="2400" dirty="0" err="1">
                <a:cs typeface="Arial"/>
              </a:rPr>
              <a:t>uniques</a:t>
            </a:r>
            <a:r>
              <a:rPr lang="tr-TR" sz="2400" dirty="0">
                <a:cs typeface="Arial"/>
              </a:rPr>
              <a:t> </a:t>
            </a:r>
            <a:r>
              <a:rPr lang="tr-TR" sz="2400" dirty="0" err="1">
                <a:cs typeface="Arial"/>
              </a:rPr>
              <a:t>pour</a:t>
            </a:r>
            <a:r>
              <a:rPr lang="tr-TR" sz="2400" dirty="0">
                <a:cs typeface="Arial"/>
              </a:rPr>
              <a:t> </a:t>
            </a:r>
            <a:r>
              <a:rPr lang="tr-TR" sz="2400" dirty="0" err="1">
                <a:cs typeface="Arial"/>
              </a:rPr>
              <a:t>les</a:t>
            </a:r>
            <a:r>
              <a:rPr lang="tr-TR" sz="2400" dirty="0">
                <a:cs typeface="Arial"/>
              </a:rPr>
              <a:t> </a:t>
            </a:r>
            <a:r>
              <a:rPr lang="tr-TR" sz="2400" dirty="0" err="1">
                <a:cs typeface="Arial"/>
              </a:rPr>
              <a:t>documents</a:t>
            </a:r>
            <a:r>
              <a:rPr lang="tr-TR" sz="2400" dirty="0">
                <a:cs typeface="Arial"/>
              </a:rPr>
              <a:t> (URL)</a:t>
            </a:r>
            <a:endParaRPr lang="tr-TR" sz="2400" dirty="0">
              <a:ea typeface="+mn-lt"/>
              <a:cs typeface="+mn-lt"/>
            </a:endParaRPr>
          </a:p>
          <a:p>
            <a:pPr marL="344170" indent="-344170">
              <a:lnSpc>
                <a:spcPct val="90000"/>
              </a:lnSpc>
              <a:spcBef>
                <a:spcPct val="0"/>
              </a:spcBef>
              <a:spcAft>
                <a:spcPts val="0"/>
              </a:spcAft>
              <a:buFont typeface="Arial,Sans-Serif" panose="05000000000000000000" pitchFamily="2" charset="2"/>
              <a:buChar char="•"/>
            </a:pPr>
            <a:r>
              <a:rPr lang="tr-TR" sz="2400" dirty="0">
                <a:cs typeface="Arial"/>
              </a:rPr>
              <a:t>un </a:t>
            </a:r>
            <a:r>
              <a:rPr lang="tr-TR" sz="2400" dirty="0" err="1">
                <a:cs typeface="Arial"/>
              </a:rPr>
              <a:t>langage</a:t>
            </a:r>
            <a:r>
              <a:rPr lang="tr-TR" sz="2400" dirty="0">
                <a:cs typeface="Arial"/>
              </a:rPr>
              <a:t> de </a:t>
            </a:r>
            <a:r>
              <a:rPr lang="tr-TR" sz="2400" dirty="0" err="1">
                <a:cs typeface="Arial"/>
              </a:rPr>
              <a:t>balisage</a:t>
            </a:r>
            <a:r>
              <a:rPr lang="tr-TR" sz="2400" dirty="0">
                <a:cs typeface="Arial"/>
              </a:rPr>
              <a:t> </a:t>
            </a:r>
            <a:r>
              <a:rPr lang="tr-TR" sz="2400" dirty="0" err="1">
                <a:cs typeface="Arial"/>
              </a:rPr>
              <a:t>pour</a:t>
            </a:r>
            <a:r>
              <a:rPr lang="tr-TR" sz="2400" dirty="0">
                <a:cs typeface="Arial"/>
              </a:rPr>
              <a:t> </a:t>
            </a:r>
            <a:r>
              <a:rPr lang="tr-TR" sz="2400" dirty="0" err="1">
                <a:cs typeface="Arial"/>
              </a:rPr>
              <a:t>les</a:t>
            </a:r>
            <a:r>
              <a:rPr lang="tr-TR" sz="2400" dirty="0">
                <a:cs typeface="Arial"/>
              </a:rPr>
              <a:t> </a:t>
            </a:r>
            <a:r>
              <a:rPr lang="tr-TR" sz="2400" dirty="0" err="1">
                <a:cs typeface="Arial"/>
              </a:rPr>
              <a:t>documents</a:t>
            </a:r>
            <a:r>
              <a:rPr lang="tr-TR" sz="2400" dirty="0">
                <a:cs typeface="Arial"/>
              </a:rPr>
              <a:t> (HTML)</a:t>
            </a:r>
            <a:endParaRPr lang="tr-TR" sz="2400" dirty="0">
              <a:ea typeface="+mn-lt"/>
              <a:cs typeface="+mn-lt"/>
            </a:endParaRPr>
          </a:p>
          <a:p>
            <a:pPr marL="344170" indent="-344170">
              <a:lnSpc>
                <a:spcPct val="90000"/>
              </a:lnSpc>
              <a:spcBef>
                <a:spcPct val="0"/>
              </a:spcBef>
              <a:spcAft>
                <a:spcPts val="0"/>
              </a:spcAft>
              <a:buFont typeface="Arial,Sans-Serif" panose="05000000000000000000" pitchFamily="2" charset="2"/>
              <a:buChar char="•"/>
            </a:pPr>
            <a:r>
              <a:rPr lang="tr-TR" sz="2400" dirty="0">
                <a:cs typeface="Arial"/>
              </a:rPr>
              <a:t>un </a:t>
            </a:r>
            <a:r>
              <a:rPr lang="tr-TR" sz="2400" dirty="0" err="1">
                <a:cs typeface="Arial"/>
              </a:rPr>
              <a:t>protocole</a:t>
            </a:r>
            <a:r>
              <a:rPr lang="tr-TR" sz="2400" dirty="0">
                <a:cs typeface="Arial"/>
              </a:rPr>
              <a:t> de </a:t>
            </a:r>
            <a:r>
              <a:rPr lang="tr-TR" sz="2400" dirty="0" err="1">
                <a:cs typeface="Arial"/>
              </a:rPr>
              <a:t>transfert</a:t>
            </a:r>
            <a:r>
              <a:rPr lang="tr-TR" sz="2400" dirty="0">
                <a:cs typeface="Arial"/>
              </a:rPr>
              <a:t> de </a:t>
            </a:r>
            <a:r>
              <a:rPr lang="tr-TR" sz="2400" dirty="0" err="1">
                <a:cs typeface="Arial"/>
              </a:rPr>
              <a:t>documents</a:t>
            </a:r>
            <a:r>
              <a:rPr lang="tr-TR" sz="2400" dirty="0">
                <a:cs typeface="Arial"/>
              </a:rPr>
              <a:t> (HTTP)</a:t>
            </a:r>
            <a:endParaRPr lang="fr-FR" sz="2400" dirty="0">
              <a:cs typeface="Arial"/>
            </a:endParaRPr>
          </a:p>
        </p:txBody>
      </p:sp>
    </p:spTree>
    <p:extLst>
      <p:ext uri="{BB962C8B-B14F-4D97-AF65-F5344CB8AC3E}">
        <p14:creationId xmlns:p14="http://schemas.microsoft.com/office/powerpoint/2010/main" val="4034934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14E0E96-8851-4EAF-9794-F7C30A26F8A1}"/>
              </a:ext>
            </a:extLst>
          </p:cNvPr>
          <p:cNvSpPr>
            <a:spLocks noGrp="1"/>
          </p:cNvSpPr>
          <p:nvPr>
            <p:ph idx="1"/>
          </p:nvPr>
        </p:nvSpPr>
        <p:spPr>
          <a:xfrm>
            <a:off x="2284770" y="1333249"/>
            <a:ext cx="9809368" cy="5306167"/>
          </a:xfrm>
        </p:spPr>
        <p:txBody>
          <a:bodyPr vert="horz" lIns="91440" tIns="45720" rIns="91440" bIns="45720" rtlCol="0" anchor="ctr">
            <a:noAutofit/>
          </a:bodyPr>
          <a:lstStyle/>
          <a:p>
            <a:pPr marL="0" indent="0">
              <a:buNone/>
            </a:pPr>
            <a:r>
              <a:rPr lang="fr-FR" dirty="0">
                <a:ea typeface="+mn-lt"/>
                <a:cs typeface="+mn-lt"/>
              </a:rPr>
              <a:t>Plus formellement : le web est une application </a:t>
            </a:r>
            <a:r>
              <a:rPr lang="fr-FR" b="1" i="1" dirty="0">
                <a:ea typeface="+mn-lt"/>
                <a:cs typeface="+mn-lt"/>
              </a:rPr>
              <a:t>client-serveur</a:t>
            </a:r>
            <a:r>
              <a:rPr lang="fr-FR" dirty="0">
                <a:ea typeface="+mn-lt"/>
                <a:cs typeface="+mn-lt"/>
              </a:rPr>
              <a:t>.</a:t>
            </a:r>
            <a:endParaRPr lang="fr-FR">
              <a:cs typeface="Arial" panose="020B0604020202020204"/>
            </a:endParaRPr>
          </a:p>
          <a:p>
            <a:pPr marL="0" indent="0">
              <a:buNone/>
            </a:pPr>
            <a:r>
              <a:rPr lang="fr-FR" dirty="0">
                <a:ea typeface="+mn-lt"/>
                <a:cs typeface="+mn-lt"/>
              </a:rPr>
              <a:t>N'importe quelle machine connectée à Internet peut être un serveur web :</a:t>
            </a:r>
            <a:endParaRPr lang="fr-FR">
              <a:cs typeface="Arial" panose="020B0604020202020204"/>
            </a:endParaRPr>
          </a:p>
          <a:p>
            <a:pPr marL="344170" indent="-344170"/>
            <a:r>
              <a:rPr lang="fr-FR" dirty="0">
                <a:ea typeface="+mn-lt"/>
                <a:cs typeface="+mn-lt"/>
              </a:rPr>
              <a:t>elle écoute sur son port 80</a:t>
            </a:r>
            <a:endParaRPr lang="fr-FR">
              <a:cs typeface="Arial"/>
            </a:endParaRPr>
          </a:p>
          <a:p>
            <a:pPr marL="344170" indent="-344170"/>
            <a:r>
              <a:rPr lang="fr-FR" dirty="0">
                <a:ea typeface="+mn-lt"/>
                <a:cs typeface="+mn-lt"/>
              </a:rPr>
              <a:t>elle interprète les requêtes HTTP reçues</a:t>
            </a:r>
            <a:endParaRPr lang="fr-FR">
              <a:cs typeface="Arial"/>
            </a:endParaRPr>
          </a:p>
          <a:p>
            <a:pPr marL="344170" indent="-344170"/>
            <a:r>
              <a:rPr lang="fr-FR" dirty="0">
                <a:ea typeface="+mn-lt"/>
                <a:cs typeface="+mn-lt"/>
              </a:rPr>
              <a:t>elle renvoie les réponses HTTP, contenant du HTML, au demandeur</a:t>
            </a:r>
            <a:endParaRPr lang="fr-FR">
              <a:cs typeface="Arial"/>
            </a:endParaRPr>
          </a:p>
          <a:p>
            <a:pPr marL="0" indent="0">
              <a:buNone/>
            </a:pPr>
            <a:r>
              <a:rPr lang="fr-FR" dirty="0">
                <a:ea typeface="+mn-lt"/>
                <a:cs typeface="+mn-lt"/>
              </a:rPr>
              <a:t>Un client est un navigateur web (comme Firefox ou Chrome) :</a:t>
            </a:r>
            <a:endParaRPr lang="fr-FR">
              <a:cs typeface="Arial" panose="020B0604020202020204"/>
            </a:endParaRPr>
          </a:p>
          <a:p>
            <a:pPr marL="344170" indent="-344170"/>
            <a:r>
              <a:rPr lang="fr-FR" dirty="0">
                <a:ea typeface="+mn-lt"/>
                <a:cs typeface="+mn-lt"/>
              </a:rPr>
              <a:t>il envoie des requêtes HTTP aux serveurs</a:t>
            </a:r>
            <a:endParaRPr lang="fr-FR">
              <a:cs typeface="Arial"/>
            </a:endParaRPr>
          </a:p>
          <a:p>
            <a:pPr marL="344170" indent="-344170"/>
            <a:r>
              <a:rPr lang="fr-FR" dirty="0">
                <a:ea typeface="+mn-lt"/>
                <a:cs typeface="+mn-lt"/>
              </a:rPr>
              <a:t>il interprète le HTML reçu en réponse et met en forme le document</a:t>
            </a:r>
            <a:endParaRPr lang="fr-FR">
              <a:cs typeface="Arial"/>
            </a:endParaRPr>
          </a:p>
          <a:p>
            <a:pPr marL="0" indent="0">
              <a:buNone/>
            </a:pPr>
            <a:r>
              <a:rPr lang="fr-FR" dirty="0">
                <a:ea typeface="+mn-lt"/>
                <a:cs typeface="+mn-lt"/>
              </a:rPr>
              <a:t>Les pages HTML contiennent des </a:t>
            </a:r>
            <a:r>
              <a:rPr lang="fr-FR" b="1" dirty="0">
                <a:ea typeface="+mn-lt"/>
                <a:cs typeface="+mn-lt"/>
              </a:rPr>
              <a:t>liens unidirectionnels</a:t>
            </a:r>
            <a:r>
              <a:rPr lang="fr-FR" dirty="0">
                <a:ea typeface="+mn-lt"/>
                <a:cs typeface="+mn-lt"/>
              </a:rPr>
              <a:t> vers d'autres pages, pas forcément sur le même serveur, identifiées par une URL</a:t>
            </a:r>
            <a:endParaRPr lang="fr-FR">
              <a:cs typeface="Arial" panose="020B0604020202020204"/>
            </a:endParaRPr>
          </a:p>
          <a:p>
            <a:pPr marL="0" indent="0">
              <a:buNone/>
            </a:pPr>
            <a:r>
              <a:rPr lang="fr-FR" dirty="0">
                <a:ea typeface="+mn-lt"/>
                <a:cs typeface="+mn-lt"/>
              </a:rPr>
              <a:t>Lors d'un clic sur un lien, le navigateur web effectue la requête HTTP correspondant à l'URL</a:t>
            </a:r>
            <a:endParaRPr lang="fr-FR">
              <a:cs typeface="Arial"/>
            </a:endParaRPr>
          </a:p>
          <a:p>
            <a:pPr marL="344170" indent="-344170"/>
            <a:endParaRPr lang="fr-FR" dirty="0">
              <a:cs typeface="Arial"/>
            </a:endParaRPr>
          </a:p>
        </p:txBody>
      </p:sp>
    </p:spTree>
    <p:extLst>
      <p:ext uri="{BB962C8B-B14F-4D97-AF65-F5344CB8AC3E}">
        <p14:creationId xmlns:p14="http://schemas.microsoft.com/office/powerpoint/2010/main" val="2571924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DEA56F-222E-4CF9-A600-59D79347C918}"/>
              </a:ext>
            </a:extLst>
          </p:cNvPr>
          <p:cNvSpPr>
            <a:spLocks noGrp="1"/>
          </p:cNvSpPr>
          <p:nvPr>
            <p:ph type="title"/>
          </p:nvPr>
        </p:nvSpPr>
        <p:spPr>
          <a:xfrm>
            <a:off x="2367393" y="808056"/>
            <a:ext cx="8461538" cy="5491078"/>
          </a:xfrm>
        </p:spPr>
        <p:txBody>
          <a:bodyPr>
            <a:normAutofit/>
          </a:bodyPr>
          <a:lstStyle/>
          <a:p>
            <a:pPr algn="l"/>
            <a:r>
              <a:rPr lang="fr-FR" sz="2800" dirty="0">
                <a:ea typeface="+mj-lt"/>
                <a:cs typeface="+mj-lt"/>
              </a:rPr>
              <a:t>2. Un développeur web est un ingénieur qui possède une grande compétence technique lui permettant de traduire la demande d’un client ou un projet en lignes de code informatique.</a:t>
            </a:r>
            <a:br>
              <a:rPr lang="fr-FR" sz="2800" dirty="0">
                <a:ea typeface="+mj-lt"/>
                <a:cs typeface="+mj-lt"/>
              </a:rPr>
            </a:br>
            <a:r>
              <a:rPr lang="fr-FR" sz="2800" dirty="0">
                <a:cs typeface="Arial"/>
              </a:rPr>
              <a:t>Parmi les qualités d'un bon développeur web, on cite:</a:t>
            </a:r>
            <a:br>
              <a:rPr lang="fr-FR" sz="2800" dirty="0">
                <a:cs typeface="Arial"/>
              </a:rPr>
            </a:br>
            <a:r>
              <a:rPr lang="fr-FR" sz="2800" dirty="0">
                <a:cs typeface="Arial"/>
              </a:rPr>
              <a:t>- </a:t>
            </a:r>
            <a:r>
              <a:rPr lang="fr-FR" sz="2800" dirty="0"/>
              <a:t>La curiosité</a:t>
            </a:r>
            <a:br>
              <a:rPr lang="fr-FR" sz="2800" dirty="0">
                <a:cs typeface="Arial"/>
              </a:rPr>
            </a:br>
            <a:r>
              <a:rPr lang="fr-FR" sz="2800" dirty="0">
                <a:cs typeface="Arial"/>
              </a:rPr>
              <a:t>- L</a:t>
            </a:r>
            <a:r>
              <a:rPr lang="fr-FR" sz="2800" dirty="0"/>
              <a:t>e sens de la logique</a:t>
            </a:r>
            <a:br>
              <a:rPr lang="fr-FR" sz="2800" dirty="0"/>
            </a:br>
            <a:r>
              <a:rPr lang="fr-FR" sz="2800" dirty="0">
                <a:cs typeface="Arial"/>
              </a:rPr>
              <a:t>- Savoir communiquer</a:t>
            </a:r>
            <a:br>
              <a:rPr lang="fr-FR" sz="2800" dirty="0">
                <a:cs typeface="Arial"/>
              </a:rPr>
            </a:br>
            <a:r>
              <a:rPr lang="fr-FR" sz="2800" dirty="0">
                <a:cs typeface="Arial"/>
              </a:rPr>
              <a:t>- L'</a:t>
            </a:r>
            <a:r>
              <a:rPr lang="fr-FR" sz="2800" dirty="0" err="1">
                <a:cs typeface="Arial"/>
              </a:rPr>
              <a:t>ésprit</a:t>
            </a:r>
            <a:r>
              <a:rPr lang="fr-FR" sz="2800" dirty="0">
                <a:cs typeface="Arial"/>
              </a:rPr>
              <a:t> d'équipe</a:t>
            </a:r>
          </a:p>
          <a:p>
            <a:pPr algn="l"/>
            <a:br>
              <a:rPr lang="fr-FR" sz="2800" dirty="0">
                <a:cs typeface="Arial"/>
              </a:rPr>
            </a:br>
            <a:endParaRPr lang="fr-FR" sz="2800">
              <a:cs typeface="Arial"/>
            </a:endParaRPr>
          </a:p>
        </p:txBody>
      </p:sp>
    </p:spTree>
    <p:extLst>
      <p:ext uri="{BB962C8B-B14F-4D97-AF65-F5344CB8AC3E}">
        <p14:creationId xmlns:p14="http://schemas.microsoft.com/office/powerpoint/2010/main" val="1636798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FE5CA3-6258-44F7-83C5-0389A5509ECE}"/>
              </a:ext>
            </a:extLst>
          </p:cNvPr>
          <p:cNvSpPr>
            <a:spLocks noGrp="1"/>
          </p:cNvSpPr>
          <p:nvPr>
            <p:ph type="title"/>
          </p:nvPr>
        </p:nvSpPr>
        <p:spPr>
          <a:xfrm>
            <a:off x="2353016" y="808056"/>
            <a:ext cx="8130859" cy="3665153"/>
          </a:xfrm>
        </p:spPr>
        <p:txBody>
          <a:bodyPr>
            <a:normAutofit fontScale="90000"/>
          </a:bodyPr>
          <a:lstStyle/>
          <a:p>
            <a:pPr algn="l"/>
            <a:r>
              <a:rPr lang="fr-FR" dirty="0">
                <a:ea typeface="+mj-lt"/>
                <a:cs typeface="+mj-lt"/>
              </a:rPr>
              <a:t>3. Le </a:t>
            </a:r>
            <a:r>
              <a:rPr lang="fr-FR" b="1" dirty="0">
                <a:ea typeface="+mj-lt"/>
                <a:cs typeface="+mj-lt"/>
              </a:rPr>
              <a:t>développeur web</a:t>
            </a:r>
            <a:r>
              <a:rPr lang="fr-FR" dirty="0">
                <a:ea typeface="+mj-lt"/>
                <a:cs typeface="+mj-lt"/>
              </a:rPr>
              <a:t> / la développeuse réalise l'ensemble des fonctionnalités techniques d'un site ou d'une application </a:t>
            </a:r>
            <a:r>
              <a:rPr lang="fr-FR" b="1" dirty="0">
                <a:ea typeface="+mj-lt"/>
                <a:cs typeface="+mj-lt"/>
              </a:rPr>
              <a:t>web</a:t>
            </a:r>
            <a:r>
              <a:rPr lang="fr-FR" dirty="0">
                <a:ea typeface="+mj-lt"/>
                <a:cs typeface="+mj-lt"/>
              </a:rPr>
              <a:t>. Technicien ou ingénieur, il ou elle conçoit des sites sur mesure ou adapte des solutions techniques existantes en </a:t>
            </a:r>
            <a:r>
              <a:rPr lang="fr-FR" b="1" dirty="0">
                <a:ea typeface="+mj-lt"/>
                <a:cs typeface="+mj-lt"/>
              </a:rPr>
              <a:t>fonction</a:t>
            </a:r>
            <a:r>
              <a:rPr lang="fr-FR" dirty="0">
                <a:ea typeface="+mj-lt"/>
                <a:cs typeface="+mj-lt"/>
              </a:rPr>
              <a:t> du projet et de la demande du client.</a:t>
            </a:r>
            <a:endParaRPr lang="fr-FR" dirty="0">
              <a:cs typeface="Arial" panose="020B0604020202020204"/>
            </a:endParaRPr>
          </a:p>
        </p:txBody>
      </p:sp>
    </p:spTree>
    <p:extLst>
      <p:ext uri="{BB962C8B-B14F-4D97-AF65-F5344CB8AC3E}">
        <p14:creationId xmlns:p14="http://schemas.microsoft.com/office/powerpoint/2010/main" val="2018250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0</TotalTime>
  <Words>0</Words>
  <Application>Microsoft Office PowerPoint</Application>
  <PresentationFormat>Grand écran</PresentationFormat>
  <Paragraphs>0</Paragraphs>
  <Slides>5</Slides>
  <Notes>0</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Madison</vt:lpstr>
      <vt:lpstr> Checkpoint</vt:lpstr>
      <vt:lpstr>Présentation PowerPoint</vt:lpstr>
      <vt:lpstr>Présentation PowerPoint</vt:lpstr>
      <vt:lpstr>2. Un développeur web est un ingénieur qui possède une grande compétence technique lui permettant de traduire la demande d’un client ou un projet en lignes de code informatique. Parmi les qualités d'un bon développeur web, on cite: - La curiosité - Le sens de la logique - Savoir communiquer - L'ésprit d'équipe  </vt:lpstr>
      <vt:lpstr>3. Le développeur web / la développeuse réalise l'ensemble des fonctionnalités techniques d'un site ou d'une application web. Technicien ou ingénieur, il ou elle conçoit des sites sur mesure ou adapte des solutions techniques existantes en fonction du projet et de la demande du client.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75</cp:revision>
  <dcterms:created xsi:type="dcterms:W3CDTF">2021-06-28T11:12:01Z</dcterms:created>
  <dcterms:modified xsi:type="dcterms:W3CDTF">2021-06-28T11:33:01Z</dcterms:modified>
</cp:coreProperties>
</file>