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2" r:id="rId15"/>
    <p:sldId id="274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51258-14EE-439E-A63D-0E9941498290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C23D-1070-4783-82CD-05B4133CE5C6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6F61F-ADE2-4DE1-9D17-EAC0CE30D37D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6CF1-0DBE-45BB-BCA5-8AA9786EB307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B039-CE80-4E3C-AF79-FF6E7A228ED6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OpenClassrooms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1962-A942-491B-B925-0D51A799BACD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54D9-E442-456B-8250-40D64DE6C7ED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BF6-E280-4EC2-A5CF-0198A18D0644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F096-49B9-4309-9530-75ADE1E5E1A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7541-6ED6-491E-9D6A-2F820A546EDB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F5D5-50E9-4E40-86C1-5A11D4C5D1F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0289-46BD-4E25-B7AE-A53FF023336A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D201-1904-407D-A9F1-DF1299FF90E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227F-F681-4F1F-AF33-F3ED0BAE5BC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7689-F28A-4EE3-B653-346AF21A1F5F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8243-7D20-41E6-8296-732EA9C5D889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6457-3628-4DB0-9D14-9013E9D4E052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1EA-0095-45E4-A3FA-7223B4495534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BCB9-0EE3-4690-8F5E-D84F1888EE76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7359-96CF-48DD-A339-0F15C6966691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00F3-0E46-4BCF-84EF-460A434E7A94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  <a:endParaRPr lang="fr-FR" dirty="0"/>
          </a:p>
          <a:p>
            <a:pPr lvl="2"/>
            <a:r>
              <a:rPr lang="fr-FR" dirty="0"/>
              <a:t>Troisième niveau</a:t>
            </a:r>
            <a:endParaRPr lang="fr-FR" dirty="0"/>
          </a:p>
          <a:p>
            <a:pPr lvl="3"/>
            <a:r>
              <a:rPr lang="fr-FR" dirty="0"/>
              <a:t>Quatrième niveau</a:t>
            </a:r>
            <a:endParaRPr lang="fr-FR" dirty="0"/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12-FD4E-4DAD-A54F-DC2407D5CC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645" y="834390"/>
            <a:ext cx="5964555" cy="5048885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Projet  : </a:t>
            </a:r>
            <a:br>
              <a:rPr lang="fr-FR" u="sng" dirty="0"/>
            </a:br>
            <a:br>
              <a:rPr lang="fr-FR" dirty="0"/>
            </a:br>
            <a:r>
              <a:rPr lang="fr-FR" sz="4445" dirty="0"/>
              <a:t>Prédiction de la consommation d’énergie et des émissions de C02 des bÂtiments non-residentiels de la ville saettle</a:t>
            </a:r>
            <a:endParaRPr lang="fr-FR" sz="4445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6" name="Image 5" descr="Cap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0310" y="347345"/>
            <a:ext cx="5185410" cy="3439795"/>
          </a:xfrm>
          <a:prstGeom prst="rect">
            <a:avLst/>
          </a:prstGeom>
        </p:spPr>
      </p:pic>
      <p:pic>
        <p:nvPicPr>
          <p:cNvPr id="10" name="Image 9" descr="Capture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10" y="3787775"/>
            <a:ext cx="5184775" cy="2992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812165"/>
          </a:xfrm>
        </p:spPr>
        <p:txBody>
          <a:bodyPr/>
          <a:lstStyle/>
          <a:p>
            <a:r>
              <a:rPr lang="fr-FR" dirty="0">
                <a:sym typeface="+mn-ea"/>
              </a:rPr>
              <a:t>Modelisation (2/7)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Espace réservé du contenu 2" descr="comp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21280" y="2282190"/>
            <a:ext cx="7020560" cy="3779520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/>
        </p:nvSpPr>
        <p:spPr>
          <a:xfrm>
            <a:off x="829945" y="1501140"/>
            <a:ext cx="10353675" cy="70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ym typeface="+mn-ea"/>
              </a:rPr>
              <a:t>Comparaison de performances des Modeles sur le 1er target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739775"/>
          </a:xfrm>
        </p:spPr>
        <p:txBody>
          <a:bodyPr/>
          <a:lstStyle/>
          <a:p>
            <a:r>
              <a:rPr lang="fr-FR" dirty="0">
                <a:sym typeface="+mn-ea"/>
              </a:rPr>
              <a:t>Modelisation (3/7)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/>
        </p:nvSpPr>
        <p:spPr>
          <a:xfrm>
            <a:off x="913765" y="1527810"/>
            <a:ext cx="10353675" cy="71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>
                <a:sym typeface="+mn-ea"/>
              </a:rPr>
              <a:t>FEATURES IMPORTANCE 1er target</a:t>
            </a:r>
            <a:endParaRPr lang="fr-FR" sz="2000" dirty="0"/>
          </a:p>
        </p:txBody>
      </p:sp>
      <p:pic>
        <p:nvPicPr>
          <p:cNvPr id="7" name="Espace réservé du contenu 6" descr="imp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635" y="2096135"/>
            <a:ext cx="6049010" cy="3973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601980"/>
          </a:xfrm>
        </p:spPr>
        <p:txBody>
          <a:bodyPr/>
          <a:lstStyle/>
          <a:p>
            <a:r>
              <a:rPr lang="fr-FR" dirty="0">
                <a:sym typeface="+mn-ea"/>
              </a:rPr>
              <a:t>Modelisation (4/7)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8" name="Espace réservé du contenu 7" descr="ENERSCO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7315" y="2726690"/>
            <a:ext cx="9425940" cy="2048510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/>
        </p:nvSpPr>
        <p:spPr>
          <a:xfrm>
            <a:off x="1040765" y="1754505"/>
            <a:ext cx="10353675" cy="74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65" dirty="0">
                <a:sym typeface="+mn-ea"/>
              </a:rPr>
              <a:t>EVALUAtion de l’impact de la feature EnergyStarScore 1er target</a:t>
            </a:r>
            <a:endParaRPr lang="fr-FR" sz="2665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892175"/>
          </a:xfrm>
        </p:spPr>
        <p:txBody>
          <a:bodyPr/>
          <a:p>
            <a:r>
              <a:rPr lang="fr-FR" dirty="0">
                <a:sym typeface="+mn-ea"/>
              </a:rPr>
              <a:t>Modelisation (5/7)</a:t>
            </a:r>
            <a:endParaRPr lang="fr-FR" altLang="en-US"/>
          </a:p>
        </p:txBody>
      </p:sp>
      <p:pic>
        <p:nvPicPr>
          <p:cNvPr id="7" name="Espace réservé du contenu 6" descr="Comp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2625" y="2532380"/>
            <a:ext cx="8275320" cy="286893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/>
        </p:nvSpPr>
        <p:spPr>
          <a:xfrm>
            <a:off x="829945" y="1501140"/>
            <a:ext cx="10353675" cy="70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ym typeface="+mn-ea"/>
              </a:rPr>
              <a:t>Comparaison de performances des Modeles sur le 2ème target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Modelisation (6/7)</a:t>
            </a:r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/>
        </p:nvSpPr>
        <p:spPr>
          <a:xfrm>
            <a:off x="913765" y="1527810"/>
            <a:ext cx="10353675" cy="71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>
                <a:sym typeface="+mn-ea"/>
              </a:rPr>
              <a:t>FEATURES IMPORTANCE 2ème target</a:t>
            </a:r>
            <a:endParaRPr lang="fr-FR" sz="2000" dirty="0"/>
          </a:p>
        </p:txBody>
      </p:sp>
      <p:pic>
        <p:nvPicPr>
          <p:cNvPr id="7" name="Espace réservé du contenu 6" descr="Impor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2096135"/>
            <a:ext cx="6024880" cy="3695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Modelisation (7/7)</a:t>
            </a:r>
            <a:endParaRPr lang="fr-FR" altLang="en-US"/>
          </a:p>
        </p:txBody>
      </p:sp>
      <p:pic>
        <p:nvPicPr>
          <p:cNvPr id="7" name="Espace réservé du contenu 6" descr="ENERSCOR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0080" y="3164205"/>
            <a:ext cx="8203565" cy="18002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/>
        </p:nvSpPr>
        <p:spPr>
          <a:xfrm>
            <a:off x="1040765" y="1935480"/>
            <a:ext cx="10353675" cy="85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65" dirty="0">
                <a:sym typeface="+mn-ea"/>
              </a:rPr>
              <a:t>EVALUAtion de l’impact de la feature EnergyStarScore 2ème target</a:t>
            </a:r>
            <a:endParaRPr lang="fr-FR" sz="2665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3719830"/>
          </a:xfrm>
        </p:spPr>
        <p:txBody>
          <a:bodyPr/>
          <a:p>
            <a:r>
              <a:rPr lang="fr-FR" altLang="en-US"/>
              <a:t>Conclusion</a:t>
            </a:r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3" name="Zone de texte 2"/>
          <p:cNvSpPr txBox="1"/>
          <p:nvPr/>
        </p:nvSpPr>
        <p:spPr>
          <a:xfrm>
            <a:off x="9160510" y="4486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02665" y="1936115"/>
            <a:ext cx="83045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Introduction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Data </a:t>
            </a:r>
            <a:r>
              <a:rPr lang="fr-FR" sz="2800" dirty="0" err="1"/>
              <a:t>processing &amp; </a:t>
            </a:r>
            <a:r>
              <a:rPr lang="fr-FR" sz="2800" dirty="0">
                <a:sym typeface="+mn-ea"/>
              </a:rPr>
              <a:t>Features engeenering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Analyse Exploratoire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Modélisation 1er target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sym typeface="+mn-ea"/>
              </a:rPr>
              <a:t>Modélisation 2ème target</a:t>
            </a:r>
            <a:endParaRPr lang="fr-FR" sz="2800" dirty="0">
              <a:sym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Conclusion</a:t>
            </a:r>
            <a:endParaRPr lang="fr-FR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Epuisement de ressources</a:t>
            </a:r>
            <a:endParaRPr lang="fr-FR" dirty="0"/>
          </a:p>
          <a:p>
            <a:endParaRPr lang="fr-FR" dirty="0"/>
          </a:p>
          <a:p>
            <a:r>
              <a:rPr lang="fr-FR" dirty="0"/>
              <a:t>Changement climatique</a:t>
            </a:r>
            <a:endParaRPr lang="fr-FR" dirty="0"/>
          </a:p>
          <a:p>
            <a:endParaRPr lang="fr-FR" dirty="0"/>
          </a:p>
          <a:p>
            <a:r>
              <a:rPr lang="fr-FR" dirty="0"/>
              <a:t>Avènement de l’IA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6" name="Zone de texte 5"/>
          <p:cNvSpPr txBox="1"/>
          <p:nvPr/>
        </p:nvSpPr>
        <p:spPr>
          <a:xfrm>
            <a:off x="9866630" y="3701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ym typeface="+mn-ea"/>
              </a:rPr>
              <a:t>Data </a:t>
            </a:r>
            <a:r>
              <a:rPr lang="fr-FR" dirty="0" err="1">
                <a:sym typeface="+mn-ea"/>
              </a:rPr>
              <a:t>processing &amp; </a:t>
            </a:r>
            <a:r>
              <a:rPr lang="fr-FR" dirty="0">
                <a:sym typeface="+mn-ea"/>
              </a:rPr>
              <a:t>Features engeenering</a:t>
            </a:r>
            <a:r>
              <a:rPr lang="fr-FR" dirty="0"/>
              <a:t>(1/2)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7576068" cy="823912"/>
          </a:xfrm>
        </p:spPr>
        <p:txBody>
          <a:bodyPr/>
          <a:lstStyle/>
          <a:p>
            <a:pPr algn="ctr"/>
            <a:r>
              <a:rPr lang="fr-FR" dirty="0"/>
              <a:t>Présentation du jeu de donnée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367160" y="3428999"/>
            <a:ext cx="1877687" cy="10542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3376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lignes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367161" y="4998128"/>
            <a:ext cx="1877687" cy="90330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fr-FR" sz="1800" dirty="0"/>
              <a:t>46</a:t>
            </a:r>
            <a:endParaRPr lang="fr-FR" sz="1800" dirty="0"/>
          </a:p>
          <a:p>
            <a:pPr marL="0" indent="0" algn="ctr">
              <a:buNone/>
            </a:pPr>
            <a:r>
              <a:rPr lang="fr-FR" sz="1800" dirty="0"/>
              <a:t>Colonnes</a:t>
            </a:r>
            <a:endParaRPr lang="fr-FR" sz="1800" dirty="0"/>
          </a:p>
        </p:txBody>
      </p:sp>
      <p:sp>
        <p:nvSpPr>
          <p:cNvPr id="11" name="Ellipse 10"/>
          <p:cNvSpPr/>
          <p:nvPr/>
        </p:nvSpPr>
        <p:spPr>
          <a:xfrm>
            <a:off x="3925570" y="3429000"/>
            <a:ext cx="1877695" cy="5302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  <a:endParaRPr lang="fr-FR" sz="1400" dirty="0"/>
          </a:p>
          <a:p>
            <a:pPr algn="ctr"/>
            <a:r>
              <a:rPr lang="fr-FR" sz="1400" dirty="0"/>
              <a:t>int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6809174" y="3160450"/>
            <a:ext cx="4458382" cy="2722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Informations temporelles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géographiques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mesurables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Informations diverses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925570" y="4132580"/>
            <a:ext cx="1877695" cy="5302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1400" dirty="0"/>
              <a:t>22</a:t>
            </a:r>
            <a:endParaRPr lang="fr-FR" sz="1400" dirty="0"/>
          </a:p>
          <a:p>
            <a:pPr algn="ctr"/>
            <a:r>
              <a:rPr lang="fr-FR" sz="1400" dirty="0" err="1"/>
              <a:t>float</a:t>
            </a:r>
            <a:endParaRPr lang="fr-FR" sz="1400" dirty="0"/>
          </a:p>
        </p:txBody>
      </p:sp>
      <p:sp>
        <p:nvSpPr>
          <p:cNvPr id="5" name="Ellipse 4"/>
          <p:cNvSpPr/>
          <p:nvPr/>
        </p:nvSpPr>
        <p:spPr>
          <a:xfrm>
            <a:off x="3925570" y="4897120"/>
            <a:ext cx="1877695" cy="5302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15</a:t>
            </a:r>
            <a:endParaRPr lang="fr-FR" sz="1400" dirty="0"/>
          </a:p>
          <a:p>
            <a:pPr algn="ctr"/>
            <a:r>
              <a:rPr lang="fr-FR" sz="1400" dirty="0"/>
              <a:t>object</a:t>
            </a:r>
            <a:endParaRPr lang="fr-FR" sz="1400" dirty="0"/>
          </a:p>
        </p:txBody>
      </p:sp>
      <p:sp>
        <p:nvSpPr>
          <p:cNvPr id="6" name="Ellipse 5"/>
          <p:cNvSpPr/>
          <p:nvPr/>
        </p:nvSpPr>
        <p:spPr>
          <a:xfrm>
            <a:off x="3925570" y="5585460"/>
            <a:ext cx="1877695" cy="5302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  <a:endParaRPr lang="fr-FR" sz="1400" dirty="0"/>
          </a:p>
          <a:p>
            <a:pPr algn="ctr"/>
            <a:r>
              <a:rPr lang="fr-FR" sz="1400" dirty="0"/>
              <a:t>bool</a:t>
            </a:r>
            <a:endParaRPr lang="fr-F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65" y="2065655"/>
            <a:ext cx="10353675" cy="3817620"/>
          </a:xfrm>
        </p:spPr>
        <p:txBody>
          <a:bodyPr>
            <a:normAutofit fontScale="90000" lnSpcReduction="20000"/>
          </a:bodyPr>
          <a:lstStyle/>
          <a:p>
            <a:r>
              <a:rPr lang="fr-FR" dirty="0"/>
              <a:t>Filtrage des bâtiments non residentiels et conformes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Selection manuelle des features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Création des nouvelles variables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Traitement des NAN, doublons et outliers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Regroupement et réorganisation de certaines colonnes</a:t>
            </a: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Data </a:t>
            </a:r>
            <a:r>
              <a:rPr lang="fr-FR" dirty="0" err="1">
                <a:sym typeface="+mn-ea"/>
              </a:rPr>
              <a:t>processing &amp; </a:t>
            </a:r>
            <a:r>
              <a:rPr lang="fr-FR" dirty="0">
                <a:sym typeface="+mn-ea"/>
              </a:rPr>
              <a:t>Features engeenering</a:t>
            </a:r>
            <a:r>
              <a:rPr lang="fr-FR" dirty="0"/>
              <a:t>(2/2)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23912"/>
          </a:xfrm>
        </p:spPr>
        <p:txBody>
          <a:bodyPr/>
          <a:lstStyle/>
          <a:p>
            <a:r>
              <a:rPr lang="fr-FR" dirty="0"/>
              <a:t>Analyse Exploratoire(1/3)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816" y="1643588"/>
            <a:ext cx="4879199" cy="397428"/>
          </a:xfrm>
        </p:spPr>
        <p:txBody>
          <a:bodyPr>
            <a:normAutofit fontScale="72500"/>
          </a:bodyPr>
          <a:lstStyle/>
          <a:p>
            <a:r>
              <a:rPr lang="fr-FR" dirty="0"/>
              <a:t>Description des variables numériques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66701" y="1643588"/>
            <a:ext cx="4865554" cy="397428"/>
          </a:xfrm>
        </p:spPr>
        <p:txBody>
          <a:bodyPr>
            <a:normAutofit fontScale="82500"/>
          </a:bodyPr>
          <a:lstStyle/>
          <a:p>
            <a:r>
              <a:rPr lang="fr-FR" dirty="0"/>
              <a:t>Carte de corrélation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14" name="Espace réservé du contenu 13" descr="Corr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348095" y="2454275"/>
            <a:ext cx="5041265" cy="3336925"/>
          </a:xfrm>
          <a:prstGeom prst="rect">
            <a:avLst/>
          </a:prstGeom>
        </p:spPr>
      </p:pic>
      <p:pic>
        <p:nvPicPr>
          <p:cNvPr id="13" name="Espace réservé du contenu 12" descr="Describe nu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3765" y="2454910"/>
            <a:ext cx="5107305" cy="327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72971"/>
          </a:xfrm>
        </p:spPr>
        <p:txBody>
          <a:bodyPr/>
          <a:lstStyle/>
          <a:p>
            <a:r>
              <a:rPr lang="fr-FR" dirty="0">
                <a:sym typeface="+mn-ea"/>
              </a:rPr>
              <a:t>Analyse Exploratoire(2/3)</a:t>
            </a:r>
            <a:r>
              <a:rPr lang="fr-FR" dirty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6" name="Espace réservé du contenu 5" descr="Distr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1030" y="1772920"/>
            <a:ext cx="7800340" cy="426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0625"/>
          </a:xfrm>
        </p:spPr>
        <p:txBody>
          <a:bodyPr/>
          <a:lstStyle/>
          <a:p>
            <a:r>
              <a:rPr lang="fr-FR" dirty="0">
                <a:sym typeface="+mn-ea"/>
              </a:rPr>
              <a:t>Analyse Exploratoire(3/3)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13" name="Espace réservé du contenu 12" descr="Anova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2990" y="1735455"/>
            <a:ext cx="4808220" cy="4055745"/>
          </a:xfrm>
          <a:prstGeom prst="rect">
            <a:avLst/>
          </a:prstGeom>
        </p:spPr>
      </p:pic>
      <p:pic>
        <p:nvPicPr>
          <p:cNvPr id="14" name="Espace réservé du contenu 13" descr="Anova2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1734820"/>
            <a:ext cx="5374005" cy="4055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9503"/>
          </a:xfrm>
        </p:spPr>
        <p:txBody>
          <a:bodyPr/>
          <a:lstStyle/>
          <a:p>
            <a:r>
              <a:rPr lang="fr-FR" dirty="0"/>
              <a:t>Modelisation (1/7)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24049" y="1584684"/>
            <a:ext cx="4879199" cy="459571"/>
          </a:xfrm>
        </p:spPr>
        <p:txBody>
          <a:bodyPr>
            <a:noAutofit/>
          </a:bodyPr>
          <a:lstStyle/>
          <a:p>
            <a:r>
              <a:rPr lang="fr-FR" sz="1900" dirty="0"/>
              <a:t>Modèles utilisés</a:t>
            </a:r>
            <a:endParaRPr lang="fr-FR" sz="19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02397" y="1673462"/>
            <a:ext cx="4865554" cy="370794"/>
          </a:xfrm>
        </p:spPr>
        <p:txBody>
          <a:bodyPr>
            <a:normAutofit fontScale="67500" lnSpcReduction="20000"/>
          </a:bodyPr>
          <a:lstStyle/>
          <a:p>
            <a:r>
              <a:rPr lang="fr-FR" dirty="0"/>
              <a:t>Optimisation des hyperparamètres avec ridge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4" name="Espace réservé du contenu 3"/>
          <p:cNvSpPr/>
          <p:nvPr>
            <p:ph sz="half" idx="2"/>
          </p:nvPr>
        </p:nvSpPr>
        <p:spPr>
          <a:xfrm>
            <a:off x="913765" y="2394585"/>
            <a:ext cx="4726940" cy="3363595"/>
          </a:xfrm>
        </p:spPr>
        <p:txBody>
          <a:bodyPr>
            <a:normAutofit lnSpcReduction="20000"/>
          </a:bodyPr>
          <a:p>
            <a:r>
              <a:rPr lang="fr-FR" altLang="en-US"/>
              <a:t>Regression linéaire</a:t>
            </a:r>
            <a:endParaRPr lang="fr-FR" altLang="en-US"/>
          </a:p>
          <a:p>
            <a:r>
              <a:rPr lang="fr-FR" altLang="en-US"/>
              <a:t>KNN</a:t>
            </a:r>
            <a:endParaRPr lang="fr-FR" altLang="en-US"/>
          </a:p>
          <a:p>
            <a:r>
              <a:rPr lang="fr-FR" altLang="en-US"/>
              <a:t>Regression Rigde</a:t>
            </a:r>
            <a:endParaRPr lang="fr-FR" altLang="en-US"/>
          </a:p>
          <a:p>
            <a:r>
              <a:rPr lang="fr-FR" altLang="en-US">
                <a:sym typeface="+mn-ea"/>
              </a:rPr>
              <a:t>Regression Lasso</a:t>
            </a:r>
            <a:endParaRPr lang="fr-FR" altLang="en-US"/>
          </a:p>
          <a:p>
            <a:r>
              <a:rPr lang="fr-FR" altLang="en-US">
                <a:sym typeface="+mn-ea"/>
              </a:rPr>
              <a:t>Regression Elasticnet</a:t>
            </a:r>
            <a:endParaRPr lang="fr-FR" altLang="en-US"/>
          </a:p>
          <a:p>
            <a:r>
              <a:rPr lang="fr-FR" altLang="en-US">
                <a:sym typeface="+mn-ea"/>
              </a:rPr>
              <a:t>Regression Random Forest 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endParaRPr lang="fr-FR" altLang="en-US"/>
          </a:p>
        </p:txBody>
      </p:sp>
      <p:pic>
        <p:nvPicPr>
          <p:cNvPr id="9" name="Espace réservé du contenu 8" descr="Alpha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430010" y="2394585"/>
            <a:ext cx="5005705" cy="2780665"/>
          </a:xfrm>
          <a:prstGeom prst="rect">
            <a:avLst/>
          </a:prstGeom>
        </p:spPr>
      </p:pic>
      <p:pic>
        <p:nvPicPr>
          <p:cNvPr id="11" name="Image 10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10" y="5224145"/>
            <a:ext cx="500634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1743</Words>
  <Application>WPS Presentation</Application>
  <PresentationFormat>Grand écran</PresentationFormat>
  <Paragraphs>185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Bookman Old Style</vt:lpstr>
      <vt:lpstr>Rockwell</vt:lpstr>
      <vt:lpstr>Microsoft YaHei</vt:lpstr>
      <vt:lpstr>Arial Unicode MS</vt:lpstr>
      <vt:lpstr>Calibri</vt:lpstr>
      <vt:lpstr>Damask</vt:lpstr>
      <vt:lpstr>Projet  :   Prédiction de la consommation d’énergie et des émissions de C02 des bÂtiments non-residentiels de la ville saettle</vt:lpstr>
      <vt:lpstr>sommaire</vt:lpstr>
      <vt:lpstr>Introduction</vt:lpstr>
      <vt:lpstr>Data processing &amp; Features engeenering(1/2)</vt:lpstr>
      <vt:lpstr>Data processing &amp; Features engeenering(2/2)</vt:lpstr>
      <vt:lpstr>Analyse Exploratoire(1/3)</vt:lpstr>
      <vt:lpstr>Analyse Exploratoire(2/3) </vt:lpstr>
      <vt:lpstr>Analyse Exploratoire(3/3)</vt:lpstr>
      <vt:lpstr>Modelisation (1/7)</vt:lpstr>
      <vt:lpstr>Modelisation (2/7)</vt:lpstr>
      <vt:lpstr>Modelisation (3/7)</vt:lpstr>
      <vt:lpstr>Modelisation (4/7)</vt:lpstr>
      <vt:lpstr>Modelisation (5/7)</vt:lpstr>
      <vt:lpstr>Modelisation (6/7)</vt:lpstr>
      <vt:lpstr>Modelisation (7/7)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  Nettoyage et exploration DE base de données</dc:title>
  <dc:creator>Mouhaïminou OUEDRAOGO</dc:creator>
  <cp:lastModifiedBy>ouedr</cp:lastModifiedBy>
  <cp:revision>6</cp:revision>
  <dcterms:created xsi:type="dcterms:W3CDTF">2023-10-10T20:28:00Z</dcterms:created>
  <dcterms:modified xsi:type="dcterms:W3CDTF">2023-12-20T11:49:17Z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692D08DD28F9438F886531C6BC2D2F70_13</vt:lpwstr>
  </property>
  <property fmtid="{D5CDD505-2E9C-101B-9397-08002B2CF9AE}" pid="3" name="KSOProductBuildVer">
    <vt:lpwstr>1036-12.2.0.13359</vt:lpwstr>
  </property>
</Properties>
</file>