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51258-14EE-439E-A63D-0E9941498290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5C23D-1070-4783-82CD-05B4133CE5C6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6F61F-ADE2-4DE1-9D17-EAC0CE30D37D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66CF1-0DBE-45BB-BCA5-8AA9786EB307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B039-CE80-4E3C-AF79-FF6E7A228ED6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OpenClassrooms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1962-A942-491B-B925-0D51A799BACD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54D9-E442-456B-8250-40D64DE6C7ED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7BF6-E280-4EC2-A5CF-0198A18D0644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F096-49B9-4309-9530-75ADE1E5E1AE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7541-6ED6-491E-9D6A-2F820A546EDB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F5D5-50E9-4E40-86C1-5A11D4C5D1F0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0289-46BD-4E25-B7AE-A53FF023336A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D201-1904-407D-A9F1-DF1299FF90ED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227F-F681-4F1F-AF33-F3ED0BAE5BC4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7689-F28A-4EE3-B653-346AF21A1F5F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8243-7D20-41E6-8296-732EA9C5D889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6457-3628-4DB0-9D14-9013E9D4E052}" type="datetime1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1EA-0095-45E4-A3FA-7223B4495534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BCB9-0EE3-4690-8F5E-D84F1888EE76}" type="datetime1">
              <a:rPr lang="fr-FR" smtClean="0"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7359-96CF-48DD-A339-0F15C6966691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00F3-0E46-4BCF-84EF-460A434E7A94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  <a:endParaRPr lang="fr-FR" dirty="0"/>
          </a:p>
          <a:p>
            <a:pPr lvl="2"/>
            <a:r>
              <a:rPr lang="fr-FR" dirty="0"/>
              <a:t>Troisième niveau</a:t>
            </a:r>
            <a:endParaRPr lang="fr-FR" dirty="0"/>
          </a:p>
          <a:p>
            <a:pPr lvl="3"/>
            <a:r>
              <a:rPr lang="fr-FR" dirty="0"/>
              <a:t>Quatrième niveau</a:t>
            </a:r>
            <a:endParaRPr lang="fr-FR" dirty="0"/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0712-FD4E-4DAD-A54F-DC2407D5CC39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OpenClassrooms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1639" y="834502"/>
            <a:ext cx="5605016" cy="5048772"/>
          </a:xfrm>
        </p:spPr>
        <p:txBody>
          <a:bodyPr>
            <a:normAutofit/>
          </a:bodyPr>
          <a:lstStyle/>
          <a:p>
            <a:r>
              <a:rPr lang="fr-FR" u="sng" dirty="0"/>
              <a:t>Projet 2 : </a:t>
            </a:r>
            <a:br>
              <a:rPr lang="fr-FR" u="sng" dirty="0"/>
            </a:br>
            <a:br>
              <a:rPr lang="fr-FR" dirty="0"/>
            </a:br>
            <a:r>
              <a:rPr lang="fr-FR" dirty="0"/>
              <a:t>Nettoyage et exploration DE base de données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320901" y="1287262"/>
            <a:ext cx="4275830" cy="459601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86" y="2539014"/>
            <a:ext cx="4325891" cy="33442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970625"/>
          </a:xfrm>
        </p:spPr>
        <p:txBody>
          <a:bodyPr/>
          <a:lstStyle/>
          <a:p>
            <a:r>
              <a:rPr lang="fr-FR" dirty="0"/>
              <a:t>Analyse univariée(2/2)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32926" y="1724134"/>
            <a:ext cx="4879199" cy="521715"/>
          </a:xfrm>
        </p:spPr>
        <p:txBody>
          <a:bodyPr/>
          <a:lstStyle/>
          <a:p>
            <a:r>
              <a:rPr lang="fr-FR" dirty="0"/>
              <a:t>Diagramme circulaire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46" y="2524557"/>
            <a:ext cx="3701988" cy="3358718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59961" y="1644236"/>
            <a:ext cx="4865554" cy="601614"/>
          </a:xfrm>
        </p:spPr>
        <p:txBody>
          <a:bodyPr/>
          <a:lstStyle/>
          <a:p>
            <a:r>
              <a:rPr lang="fr-FR" dirty="0"/>
              <a:t>Diagramme en bâtons</a:t>
            </a:r>
            <a:endParaRPr lang="fr-FR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03" y="2432483"/>
            <a:ext cx="4058851" cy="3358718"/>
          </a:xfr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72971"/>
          </a:xfrm>
        </p:spPr>
        <p:txBody>
          <a:bodyPr/>
          <a:lstStyle/>
          <a:p>
            <a:r>
              <a:rPr lang="fr-FR" dirty="0"/>
              <a:t>Analyse bivariée (1/3)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1" y="1615736"/>
            <a:ext cx="7554897" cy="4175464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979503"/>
          </a:xfrm>
        </p:spPr>
        <p:txBody>
          <a:bodyPr/>
          <a:lstStyle/>
          <a:p>
            <a:r>
              <a:rPr lang="fr-FR" dirty="0"/>
              <a:t>Analyse bivariée (2/3)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24049" y="1584684"/>
            <a:ext cx="4879199" cy="459571"/>
          </a:xfrm>
        </p:spPr>
        <p:txBody>
          <a:bodyPr>
            <a:noAutofit/>
          </a:bodyPr>
          <a:lstStyle/>
          <a:p>
            <a:r>
              <a:rPr lang="fr-FR" sz="1900" dirty="0"/>
              <a:t>Analyse entre 2 variables quantitatives</a:t>
            </a:r>
            <a:endParaRPr lang="fr-FR" sz="1900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63" y="2201642"/>
            <a:ext cx="4136994" cy="3071674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02397" y="1673462"/>
            <a:ext cx="4865554" cy="370794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Analyse entre 2 variables qualitatives</a:t>
            </a:r>
            <a:endParaRPr lang="fr-FR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97" y="2219443"/>
            <a:ext cx="5264096" cy="2965095"/>
          </a:xfr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207363" y="5419244"/>
            <a:ext cx="4136994" cy="36512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PearsonRResult</a:t>
            </a:r>
            <a:r>
              <a:rPr lang="en-US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(statistic=0.6301938936434883, </a:t>
            </a:r>
            <a:r>
              <a:rPr lang="en-US" sz="9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pvalue</a:t>
            </a:r>
            <a:r>
              <a:rPr lang="en-US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=0.0)</a:t>
            </a:r>
            <a:endParaRPr lang="fr-FR" sz="900" dirty="0"/>
          </a:p>
        </p:txBody>
      </p:sp>
      <p:sp>
        <p:nvSpPr>
          <p:cNvPr id="14" name="Rectangle 13"/>
          <p:cNvSpPr/>
          <p:nvPr/>
        </p:nvSpPr>
        <p:spPr>
          <a:xfrm>
            <a:off x="6202397" y="5406834"/>
            <a:ext cx="5329696" cy="3651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212121"/>
                </a:solidFill>
                <a:latin typeface="Courier New" panose="02070309020205020404" pitchFamily="49" charset="0"/>
              </a:rPr>
              <a:t>Chi2ContingencyResult(</a:t>
            </a:r>
            <a:r>
              <a:rPr lang="fr-FR" sz="900" dirty="0" err="1">
                <a:solidFill>
                  <a:srgbClr val="212121"/>
                </a:solidFill>
                <a:latin typeface="Courier New" panose="02070309020205020404" pitchFamily="49" charset="0"/>
              </a:rPr>
              <a:t>statistic</a:t>
            </a:r>
            <a:r>
              <a:rPr lang="fr-FR" sz="900" dirty="0">
                <a:solidFill>
                  <a:srgbClr val="212121"/>
                </a:solidFill>
                <a:latin typeface="Courier New" panose="02070309020205020404" pitchFamily="49" charset="0"/>
              </a:rPr>
              <a:t>=33406.32157979946, </a:t>
            </a:r>
            <a:r>
              <a:rPr lang="fr-FR" sz="900" dirty="0" err="1">
                <a:solidFill>
                  <a:srgbClr val="212121"/>
                </a:solidFill>
                <a:latin typeface="Courier New" panose="02070309020205020404" pitchFamily="49" charset="0"/>
              </a:rPr>
              <a:t>pvalue</a:t>
            </a:r>
            <a:r>
              <a:rPr lang="fr-FR" sz="900" dirty="0">
                <a:solidFill>
                  <a:srgbClr val="212121"/>
                </a:solidFill>
                <a:latin typeface="Courier New" panose="02070309020205020404" pitchFamily="49" charset="0"/>
              </a:rPr>
              <a:t>=0.0, </a:t>
            </a:r>
            <a:r>
              <a:rPr lang="fr-FR" sz="900" dirty="0" err="1">
                <a:solidFill>
                  <a:srgbClr val="212121"/>
                </a:solidFill>
                <a:latin typeface="Courier New" panose="02070309020205020404" pitchFamily="49" charset="0"/>
              </a:rPr>
              <a:t>dof</a:t>
            </a:r>
            <a:r>
              <a:rPr lang="fr-FR" sz="900" dirty="0">
                <a:solidFill>
                  <a:srgbClr val="212121"/>
                </a:solidFill>
                <a:latin typeface="Courier New" panose="02070309020205020404" pitchFamily="49" charset="0"/>
              </a:rPr>
              <a:t>=50</a:t>
            </a:r>
            <a:endParaRPr lang="fr-FR" sz="9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935115"/>
          </a:xfrm>
        </p:spPr>
        <p:txBody>
          <a:bodyPr/>
          <a:lstStyle/>
          <a:p>
            <a:r>
              <a:rPr lang="fr-FR" dirty="0"/>
              <a:t>Analyse bivariée -ANOVA (3/3)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09" y="1764030"/>
            <a:ext cx="7901126" cy="41192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multivariée </a:t>
            </a:r>
            <a:r>
              <a:rPr lang="fr-FR" dirty="0" err="1"/>
              <a:t>acp</a:t>
            </a:r>
            <a:r>
              <a:rPr lang="fr-FR" dirty="0"/>
              <a:t> (1/2)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78" y="1837678"/>
            <a:ext cx="6143347" cy="3854462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multivariée </a:t>
            </a:r>
            <a:r>
              <a:rPr lang="fr-FR" dirty="0" err="1"/>
              <a:t>acp</a:t>
            </a:r>
            <a:r>
              <a:rPr lang="fr-FR" dirty="0"/>
              <a:t>(2/2)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99" y="1695635"/>
            <a:ext cx="5726097" cy="4095565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02571" y="1935921"/>
            <a:ext cx="8114795" cy="389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Objectif du projet</a:t>
            </a:r>
            <a:endParaRPr lang="fr-FR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Data </a:t>
            </a:r>
            <a:r>
              <a:rPr lang="fr-FR" sz="2800" dirty="0" err="1"/>
              <a:t>processing</a:t>
            </a:r>
            <a:r>
              <a:rPr lang="fr-FR" sz="2800" dirty="0"/>
              <a:t> (préparation des données)</a:t>
            </a:r>
            <a:endParaRPr lang="fr-FR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Analyse univariée</a:t>
            </a:r>
            <a:endParaRPr lang="fr-FR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Analyse bivariée</a:t>
            </a:r>
            <a:endParaRPr lang="fr-FR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Analyse multivariée</a:t>
            </a:r>
            <a:endParaRPr lang="fr-FR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Bilan</a:t>
            </a:r>
            <a:endParaRPr lang="fr-FR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Nettoyage et exploration de la base de données de Santé Publique France 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Open Food </a:t>
            </a:r>
            <a:r>
              <a:rPr lang="fr-FR" dirty="0" err="1"/>
              <a:t>Facts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processing</a:t>
            </a:r>
            <a:r>
              <a:rPr lang="fr-FR" dirty="0"/>
              <a:t>(1/5)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7576068" cy="823912"/>
          </a:xfrm>
        </p:spPr>
        <p:txBody>
          <a:bodyPr/>
          <a:lstStyle/>
          <a:p>
            <a:pPr algn="ctr"/>
            <a:r>
              <a:rPr lang="fr-FR" dirty="0"/>
              <a:t>Présentation du jeu de donnée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367160" y="3428999"/>
            <a:ext cx="1877687" cy="10542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320772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lignes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1367161" y="4998128"/>
            <a:ext cx="1877687" cy="90330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fr-FR" sz="1800" dirty="0"/>
              <a:t>162</a:t>
            </a:r>
            <a:endParaRPr lang="fr-FR" sz="1800" dirty="0"/>
          </a:p>
          <a:p>
            <a:pPr marL="0" indent="0" algn="ctr">
              <a:buNone/>
            </a:pPr>
            <a:r>
              <a:rPr lang="fr-FR" sz="1800" dirty="0"/>
              <a:t>Colonnes</a:t>
            </a:r>
            <a:endParaRPr lang="fr-FR" sz="1800" dirty="0"/>
          </a:p>
        </p:txBody>
      </p:sp>
      <p:sp>
        <p:nvSpPr>
          <p:cNvPr id="11" name="Ellipse 10"/>
          <p:cNvSpPr/>
          <p:nvPr/>
        </p:nvSpPr>
        <p:spPr>
          <a:xfrm>
            <a:off x="3925409" y="3404833"/>
            <a:ext cx="1877687" cy="10542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106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 err="1"/>
              <a:t>float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990994" y="4944222"/>
            <a:ext cx="1877687" cy="10542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56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809174" y="3160450"/>
            <a:ext cx="4458382" cy="2722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Information générales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Information additionnelles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Les ingrédients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Données diverses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Apport nutritionnel</a:t>
            </a:r>
            <a:endParaRPr lang="fr-FR" dirty="0"/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1066800"/>
            <a:ext cx="10353761" cy="869121"/>
          </a:xfrm>
        </p:spPr>
        <p:txBody>
          <a:bodyPr/>
          <a:lstStyle/>
          <a:p>
            <a:r>
              <a:rPr lang="fr-FR" dirty="0"/>
              <a:t>Choix de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Suppression des variables à faible de taux de remplissage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Suppression des variables en doublon</a:t>
            </a:r>
            <a:endParaRPr lang="fr-FR" dirty="0"/>
          </a:p>
          <a:p>
            <a:endParaRPr lang="fr-FR" dirty="0"/>
          </a:p>
          <a:p>
            <a:r>
              <a:rPr lang="fr-FR" dirty="0"/>
              <a:t>Choix des variables pertinentes selon la vision métier</a:t>
            </a:r>
            <a:endParaRPr lang="fr-FR" dirty="0"/>
          </a:p>
          <a:p>
            <a:endParaRPr lang="fr-FR" dirty="0"/>
          </a:p>
          <a:p>
            <a:r>
              <a:rPr lang="fr-FR" dirty="0"/>
              <a:t>Réintégration des variables pertinentes mais à faible taux de remplissage</a:t>
            </a:r>
            <a:endParaRPr lang="fr-FR" dirty="0"/>
          </a:p>
          <a:p>
            <a:pPr marL="457200" indent="-457200">
              <a:buAutoNum type="arabicPeriod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6" name="Titre 1"/>
          <p:cNvSpPr txBox="1"/>
          <p:nvPr/>
        </p:nvSpPr>
        <p:spPr>
          <a:xfrm>
            <a:off x="913794" y="175798"/>
            <a:ext cx="10353761" cy="79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Data </a:t>
            </a:r>
            <a:r>
              <a:rPr lang="fr-FR" dirty="0" err="1"/>
              <a:t>processing</a:t>
            </a:r>
            <a:r>
              <a:rPr lang="fr-FR" dirty="0"/>
              <a:t>(2/5)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5" y="1917578"/>
            <a:ext cx="11354539" cy="3160450"/>
          </a:xfrm>
          <a:prstGeom prst="rect">
            <a:avLst/>
          </a:prstGeom>
        </p:spPr>
      </p:pic>
      <p:sp>
        <p:nvSpPr>
          <p:cNvPr id="6" name="Titre 1"/>
          <p:cNvSpPr txBox="1"/>
          <p:nvPr/>
        </p:nvSpPr>
        <p:spPr>
          <a:xfrm>
            <a:off x="913795" y="609601"/>
            <a:ext cx="10353761" cy="7220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Data </a:t>
            </a:r>
            <a:r>
              <a:rPr lang="fr-FR" dirty="0" err="1"/>
              <a:t>processing</a:t>
            </a:r>
            <a:r>
              <a:rPr lang="fr-FR" dirty="0"/>
              <a:t>(3/5)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1325563"/>
          </a:xfrm>
        </p:spPr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processing</a:t>
            </a:r>
            <a:r>
              <a:rPr lang="fr-FR" dirty="0"/>
              <a:t>(4/5)</a:t>
            </a:r>
            <a:endParaRPr lang="fr-FR" dirty="0"/>
          </a:p>
        </p:txBody>
      </p:sp>
      <p:sp>
        <p:nvSpPr>
          <p:cNvPr id="6" name="Titre 1"/>
          <p:cNvSpPr txBox="1"/>
          <p:nvPr/>
        </p:nvSpPr>
        <p:spPr>
          <a:xfrm>
            <a:off x="1049045" y="1667522"/>
            <a:ext cx="103536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Traitement des doublons, </a:t>
            </a:r>
            <a:r>
              <a:rPr lang="fr-FR" dirty="0" err="1"/>
              <a:t>outliers</a:t>
            </a:r>
            <a:r>
              <a:rPr lang="fr-FR" dirty="0"/>
              <a:t> et valeurs aberrantes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296140" y="3116063"/>
            <a:ext cx="9037468" cy="22726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Suppression des lignes doublons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Remplacement  des valeurs aberrantes par des Nan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Remplacement  des </a:t>
            </a:r>
            <a:r>
              <a:rPr lang="fr-FR" dirty="0" err="1"/>
              <a:t>outliers</a:t>
            </a:r>
            <a:r>
              <a:rPr lang="fr-FR" dirty="0"/>
              <a:t> par des Nan</a:t>
            </a: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1154097"/>
            <a:ext cx="10353761" cy="781824"/>
          </a:xfrm>
        </p:spPr>
        <p:txBody>
          <a:bodyPr/>
          <a:lstStyle/>
          <a:p>
            <a:r>
              <a:rPr lang="fr-FR" dirty="0"/>
              <a:t>Traitement des valeurs manquantes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4" y="2096064"/>
            <a:ext cx="10485133" cy="36951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Suppression des lignes contenant des valeurs manquantes(code, </a:t>
            </a:r>
            <a:r>
              <a:rPr lang="fr-FR" dirty="0" err="1"/>
              <a:t>product_name</a:t>
            </a:r>
            <a:r>
              <a:rPr lang="fr-FR" dirty="0"/>
              <a:t>)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Remplacement des valeurs manquantes par 0 (</a:t>
            </a:r>
            <a:r>
              <a:rPr lang="fr-FR" dirty="0" err="1"/>
              <a:t>fiber</a:t>
            </a:r>
            <a:r>
              <a:rPr lang="fr-FR" dirty="0"/>
              <a:t>)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Remplacement des valeurs manquantes par une nouvelle catégorie (</a:t>
            </a:r>
            <a:r>
              <a:rPr lang="fr-FR" dirty="0" err="1"/>
              <a:t>pnns_groups</a:t>
            </a:r>
            <a:r>
              <a:rPr lang="fr-FR" dirty="0"/>
              <a:t>)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Méthode simple imputer par la médiane (</a:t>
            </a:r>
            <a:r>
              <a:rPr lang="fr-FR" dirty="0" err="1"/>
              <a:t>sugars</a:t>
            </a:r>
            <a:r>
              <a:rPr lang="fr-FR" dirty="0"/>
              <a:t>, sodium, </a:t>
            </a:r>
            <a:r>
              <a:rPr lang="fr-FR" dirty="0" err="1"/>
              <a:t>proteins</a:t>
            </a:r>
            <a:r>
              <a:rPr lang="fr-FR" dirty="0"/>
              <a:t>, </a:t>
            </a:r>
            <a:r>
              <a:rPr lang="fr-FR" dirty="0" err="1"/>
              <a:t>nutrition_grade_fr</a:t>
            </a:r>
            <a:r>
              <a:rPr lang="fr-FR" dirty="0"/>
              <a:t>)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Méthode Itérative imputer par la médiane(</a:t>
            </a:r>
            <a:r>
              <a:rPr lang="fr-FR" dirty="0" err="1"/>
              <a:t>energy</a:t>
            </a:r>
            <a:r>
              <a:rPr lang="fr-FR" dirty="0"/>
              <a:t>, </a:t>
            </a:r>
            <a:r>
              <a:rPr lang="fr-FR" dirty="0" err="1"/>
              <a:t>saturated_fat</a:t>
            </a:r>
            <a:r>
              <a:rPr lang="fr-FR" dirty="0"/>
              <a:t>)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Méthode KNN (nutrition-score-fr)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OpenClassrooms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6" name="Titre 1"/>
          <p:cNvSpPr txBox="1"/>
          <p:nvPr/>
        </p:nvSpPr>
        <p:spPr>
          <a:xfrm>
            <a:off x="913795" y="609601"/>
            <a:ext cx="10353761" cy="7220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Data </a:t>
            </a:r>
            <a:r>
              <a:rPr lang="fr-FR" dirty="0" err="1"/>
              <a:t>processing</a:t>
            </a:r>
            <a:r>
              <a:rPr lang="fr-FR" dirty="0"/>
              <a:t>(5/5)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23912"/>
          </a:xfrm>
        </p:spPr>
        <p:txBody>
          <a:bodyPr/>
          <a:lstStyle/>
          <a:p>
            <a:r>
              <a:rPr lang="fr-FR" dirty="0"/>
              <a:t>Analyse univariée(1/2)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32926" y="2250648"/>
            <a:ext cx="4879199" cy="39742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Variables numériques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9" y="2912233"/>
            <a:ext cx="5761608" cy="2520902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796546" y="2250648"/>
            <a:ext cx="4865554" cy="39742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Variables </a:t>
            </a:r>
            <a:r>
              <a:rPr lang="fr-FR" dirty="0" err="1"/>
              <a:t>categorielles</a:t>
            </a:r>
            <a:endParaRPr lang="fr-FR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38" y="2912233"/>
            <a:ext cx="4607834" cy="2423247"/>
          </a:xfr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0</TotalTime>
  <Words>2060</Words>
  <Application>WPS Presentation</Application>
  <PresentationFormat>Grand écran</PresentationFormat>
  <Paragraphs>181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Courier New</vt:lpstr>
      <vt:lpstr>Bookman Old Style</vt:lpstr>
      <vt:lpstr>Rockwell</vt:lpstr>
      <vt:lpstr>Microsoft YaHei</vt:lpstr>
      <vt:lpstr>Arial Unicode MS</vt:lpstr>
      <vt:lpstr>Calibri</vt:lpstr>
      <vt:lpstr>Damask</vt:lpstr>
      <vt:lpstr>Projet 2 :   Nettoyage et exploration DE base de données</vt:lpstr>
      <vt:lpstr>sommaire</vt:lpstr>
      <vt:lpstr>Objectif du projet</vt:lpstr>
      <vt:lpstr>Data processing(1/5)</vt:lpstr>
      <vt:lpstr>Choix de variables</vt:lpstr>
      <vt:lpstr>PowerPoint 演示文稿</vt:lpstr>
      <vt:lpstr>Data processing(4/5)</vt:lpstr>
      <vt:lpstr>Traitement des valeurs manquantes</vt:lpstr>
      <vt:lpstr>Analyse univariée(1/2)</vt:lpstr>
      <vt:lpstr>Analyse univariée(2/2)</vt:lpstr>
      <vt:lpstr>Analyse bivariée (1/3)</vt:lpstr>
      <vt:lpstr>Analyse bivariée (2/3)</vt:lpstr>
      <vt:lpstr>Analyse bivariée -ANOVA (3/3)</vt:lpstr>
      <vt:lpstr>Analyse multivariée acp (1/2)</vt:lpstr>
      <vt:lpstr>Analyse multivariée acp(2/2)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  Nettoyage et exploration DE base de données</dc:title>
  <dc:creator>Mouhaïminou OUEDRAOGO</dc:creator>
  <cp:lastModifiedBy>ouedr</cp:lastModifiedBy>
  <cp:revision>3</cp:revision>
  <dcterms:created xsi:type="dcterms:W3CDTF">2023-10-10T20:28:00Z</dcterms:created>
  <dcterms:modified xsi:type="dcterms:W3CDTF">2023-10-11T00:18:33Z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1B5A5B25AA92476C84A18C29A1487443_13</vt:lpwstr>
  </property>
  <property fmtid="{D5CDD505-2E9C-101B-9397-08002B2CF9AE}" pid="3" name="KSOProductBuildVer">
    <vt:lpwstr>1036-12.2.0.13215</vt:lpwstr>
  </property>
</Properties>
</file>