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307" r:id="rId4"/>
    <p:sldId id="260" r:id="rId5"/>
    <p:sldId id="261" r:id="rId6"/>
    <p:sldId id="262" r:id="rId7"/>
    <p:sldId id="263" r:id="rId8"/>
    <p:sldId id="284" r:id="rId9"/>
    <p:sldId id="265" r:id="rId10"/>
    <p:sldId id="297" r:id="rId11"/>
    <p:sldId id="266" r:id="rId12"/>
    <p:sldId id="267" r:id="rId13"/>
    <p:sldId id="298" r:id="rId14"/>
    <p:sldId id="301" r:id="rId15"/>
    <p:sldId id="302" r:id="rId16"/>
    <p:sldId id="303" r:id="rId17"/>
    <p:sldId id="305" r:id="rId18"/>
    <p:sldId id="306" r:id="rId19"/>
    <p:sldId id="309" r:id="rId20"/>
    <p:sldId id="31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11755" y="4845685"/>
            <a:ext cx="7958455" cy="1064260"/>
          </a:xfrm>
        </p:spPr>
        <p:txBody>
          <a:bodyPr>
            <a:noAutofit/>
          </a:bodyPr>
          <a:lstStyle/>
          <a:p>
            <a:pPr algn="ctr"/>
            <a:r>
              <a:rPr lang="fr-FR" sz="2800" dirty="0"/>
              <a:t>Développez une preuve de concept</a:t>
            </a:r>
            <a:endParaRPr lang="fr-FR" sz="28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11808" y="628649"/>
            <a:ext cx="8031054" cy="4216727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MODELISATION baseline (1/2)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55980" y="2088515"/>
            <a:ext cx="4027805" cy="513715"/>
          </a:xfrm>
        </p:spPr>
        <p:txBody>
          <a:bodyPr>
            <a:noAutofit/>
          </a:bodyPr>
          <a:lstStyle/>
          <a:p>
            <a:pPr algn="ctr"/>
            <a:r>
              <a:rPr lang="fr-FR" sz="1800" dirty="0">
                <a:effectLst/>
              </a:rPr>
              <a:t>Recherche des meilleurs hyperparamètres</a:t>
            </a:r>
            <a:r>
              <a:rPr lang="fr-FR" sz="1800" dirty="0"/>
              <a:t> </a:t>
            </a:r>
            <a:endParaRPr lang="fr-FR" sz="18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608948" y="2088320"/>
            <a:ext cx="5042487" cy="579466"/>
          </a:xfrm>
        </p:spPr>
        <p:txBody>
          <a:bodyPr>
            <a:noAutofit/>
          </a:bodyPr>
          <a:lstStyle/>
          <a:p>
            <a:pPr algn="ctr"/>
            <a:r>
              <a:rPr lang="fr-FR" sz="1800" dirty="0"/>
              <a:t>Entraînement du modèle avec les meilleurs hyperparamètres</a:t>
            </a:r>
            <a:endParaRPr lang="fr-FR" sz="1800" dirty="0"/>
          </a:p>
        </p:txBody>
      </p:sp>
      <p:pic>
        <p:nvPicPr>
          <p:cNvPr id="7" name="Espace réservé du contenu 6" descr="mbl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55345" y="2667635"/>
            <a:ext cx="3933825" cy="3333115"/>
          </a:xfrm>
          <a:prstGeom prst="rect">
            <a:avLst/>
          </a:prstGeom>
        </p:spPr>
      </p:pic>
      <p:pic>
        <p:nvPicPr>
          <p:cNvPr id="8" name="Espace réservé du contenu 7" descr="mbl2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810250" y="3010535"/>
            <a:ext cx="5457190" cy="2781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983530"/>
          </a:xfrm>
        </p:spPr>
        <p:txBody>
          <a:bodyPr/>
          <a:lstStyle/>
          <a:p>
            <a:r>
              <a:rPr lang="fr-FR" dirty="0">
                <a:sym typeface="+mn-ea"/>
              </a:rPr>
              <a:t>MODELISATION baseline (2/2)</a:t>
            </a:r>
            <a:endParaRPr lang="fr-FR" dirty="0"/>
          </a:p>
        </p:txBody>
      </p:sp>
      <p:pic>
        <p:nvPicPr>
          <p:cNvPr id="5" name="Espace réservé du contenu 4" descr="mbl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60600" y="2416175"/>
            <a:ext cx="6878955" cy="3631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fr-FR" dirty="0">
                <a:sym typeface="+mn-ea"/>
              </a:rPr>
              <a:t>Modélisation avec une technique récente (1/3)</a:t>
            </a:r>
            <a:endParaRPr lang="fr-FR" alt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41730" y="2088515"/>
            <a:ext cx="4879340" cy="605155"/>
          </a:xfrm>
        </p:spPr>
        <p:txBody>
          <a:bodyPr/>
          <a:p>
            <a:r>
              <a:rPr lang="fr-FR" altLang="en-US"/>
              <a:t>Tokenisation et encodage</a:t>
            </a:r>
            <a:endParaRPr lang="fr-FR" altLang="en-US"/>
          </a:p>
        </p:txBody>
      </p:sp>
      <p:pic>
        <p:nvPicPr>
          <p:cNvPr id="7" name="Espace réservé du contenu 6" descr="tr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13765" y="2912110"/>
            <a:ext cx="5107305" cy="2878455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p>
            <a:r>
              <a:rPr lang="fr-FR" altLang="en-US"/>
              <a:t>Création des DataLoaders d'entraînement et de test</a:t>
            </a:r>
            <a:endParaRPr lang="fr-FR" altLang="en-US"/>
          </a:p>
        </p:txBody>
      </p:sp>
      <p:pic>
        <p:nvPicPr>
          <p:cNvPr id="8" name="Espace réservé du contenu 7" descr="tr2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465" y="2912110"/>
            <a:ext cx="4664075" cy="28790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dirty="0">
                <a:sym typeface="+mn-ea"/>
              </a:rPr>
              <a:t>Modélisation avec une technique récente (2/3)</a:t>
            </a:r>
            <a:endParaRPr lang="fr-FR" alt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41730" y="2088515"/>
            <a:ext cx="4879340" cy="433705"/>
          </a:xfrm>
        </p:spPr>
        <p:txBody>
          <a:bodyPr/>
          <a:p>
            <a:r>
              <a:rPr lang="fr-FR" altLang="en-US" sz="2000"/>
              <a:t>Définition du Modèle SciBERTCNN</a:t>
            </a:r>
            <a:endParaRPr lang="fr-FR" altLang="en-US" sz="2000"/>
          </a:p>
        </p:txBody>
      </p:sp>
      <p:pic>
        <p:nvPicPr>
          <p:cNvPr id="7" name="Espace réservé du contenu 6" descr="tr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52220" y="2912110"/>
            <a:ext cx="3868420" cy="3268345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58610" y="2088515"/>
            <a:ext cx="4608830" cy="548005"/>
          </a:xfrm>
        </p:spPr>
        <p:txBody>
          <a:bodyPr/>
          <a:p>
            <a:r>
              <a:rPr lang="fr-FR" altLang="en-US" sz="2000"/>
              <a:t>Entraînement du modèle</a:t>
            </a:r>
            <a:endParaRPr lang="fr-FR" altLang="en-US" sz="2000"/>
          </a:p>
        </p:txBody>
      </p:sp>
      <p:pic>
        <p:nvPicPr>
          <p:cNvPr id="8" name="Espace réservé du contenu 7" descr="tr4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657975" y="2912110"/>
            <a:ext cx="3703955" cy="31451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dirty="0">
                <a:sym typeface="+mn-ea"/>
              </a:rPr>
              <a:t>Modélisation avec une technique récente (3/3)</a:t>
            </a:r>
            <a:endParaRPr lang="fr-FR" altLang="en-US"/>
          </a:p>
        </p:txBody>
      </p:sp>
      <p:pic>
        <p:nvPicPr>
          <p:cNvPr id="6" name="Espace réservé du contenu 5" descr="tr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63065" y="2122170"/>
            <a:ext cx="8854440" cy="34709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fr-FR" dirty="0">
                <a:sym typeface="+mn-ea"/>
              </a:rPr>
              <a:t>Note méthodologique</a:t>
            </a:r>
            <a:endParaRPr lang="fr-FR" alt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fr-FR" altLang="en-US"/>
              <a:t>Dataset</a:t>
            </a:r>
            <a:endParaRPr lang="fr-FR" altLang="en-US"/>
          </a:p>
          <a:p>
            <a:r>
              <a:rPr lang="fr-FR" altLang="en-US"/>
              <a:t>concept du scibert-cnn</a:t>
            </a:r>
            <a:endParaRPr lang="fr-FR" altLang="en-US"/>
          </a:p>
          <a:p>
            <a:r>
              <a:rPr lang="fr-FR" altLang="en-US"/>
              <a:t>Principe de fonctionnemen</a:t>
            </a:r>
            <a:endParaRPr lang="fr-FR" altLang="en-US"/>
          </a:p>
          <a:p>
            <a:r>
              <a:rPr lang="fr-FR" altLang="en-US"/>
              <a:t>Méthode de modélisation</a:t>
            </a:r>
            <a:endParaRPr lang="fr-FR" altLang="en-US"/>
          </a:p>
          <a:p>
            <a:r>
              <a:rPr lang="fr-FR" altLang="en-US"/>
              <a:t>métrics d’évaluation</a:t>
            </a:r>
            <a:endParaRPr lang="fr-FR" altLang="en-US"/>
          </a:p>
          <a:p>
            <a:r>
              <a:rPr lang="fr-FR" altLang="en-US"/>
              <a:t>Limites</a:t>
            </a:r>
            <a:endParaRPr lang="fr-F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Dashboard et deploiement cloud (1/2)</a:t>
            </a:r>
            <a:endParaRPr lang="fr-FR" altLang="en-US"/>
          </a:p>
        </p:txBody>
      </p:sp>
      <p:pic>
        <p:nvPicPr>
          <p:cNvPr id="7" name="Espace réservé du contenu 6" descr="dd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31875" y="2088515"/>
            <a:ext cx="4829810" cy="3702685"/>
          </a:xfrm>
          <a:prstGeom prst="rect">
            <a:avLst/>
          </a:prstGeom>
        </p:spPr>
      </p:pic>
      <p:pic>
        <p:nvPicPr>
          <p:cNvPr id="8" name="Espace réservé du contenu 7" descr="dd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6500" y="2088515"/>
            <a:ext cx="4543425" cy="37026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>
                <a:sym typeface="+mn-ea"/>
              </a:rPr>
              <a:t>Dashboard et deploiement cloud (1/2)</a:t>
            </a:r>
            <a:endParaRPr lang="fr-FR" altLang="en-US"/>
          </a:p>
        </p:txBody>
      </p:sp>
      <p:pic>
        <p:nvPicPr>
          <p:cNvPr id="5" name="Espace réservé du contenu 4" descr="dd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13765" y="2096770"/>
            <a:ext cx="5106035" cy="3684905"/>
          </a:xfrm>
          <a:prstGeom prst="rect">
            <a:avLst/>
          </a:prstGeom>
        </p:spPr>
      </p:pic>
      <p:pic>
        <p:nvPicPr>
          <p:cNvPr id="6" name="Espace réservé du contenu 5" descr="dd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3470" y="2096770"/>
            <a:ext cx="5093970" cy="36842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913765" y="609600"/>
            <a:ext cx="10353675" cy="1012825"/>
          </a:xfrm>
        </p:spPr>
        <p:txBody>
          <a:bodyPr>
            <a:normAutofit fontScale="90000"/>
          </a:bodyPr>
          <a:p>
            <a:pPr algn="l"/>
            <a:r>
              <a:rPr lang="fr-FR" altLang="en-US"/>
              <a:t>Local URL: http://localhost:8501</a:t>
            </a:r>
            <a:br>
              <a:rPr lang="fr-FR" altLang="en-US"/>
            </a:br>
            <a:r>
              <a:rPr lang="fr-FR" altLang="en-US"/>
              <a:t>Network URL: http://192.168.1.118:8501</a:t>
            </a:r>
            <a:endParaRPr lang="fr-FR" altLang="en-US"/>
          </a:p>
        </p:txBody>
      </p:sp>
      <p:pic>
        <p:nvPicPr>
          <p:cNvPr id="6" name="Espace réservé du contenu 5" descr="image dock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1475" y="2256790"/>
            <a:ext cx="8162290" cy="4044315"/>
          </a:xfrm>
          <a:prstGeom prst="rect">
            <a:avLst/>
          </a:prstGeom>
        </p:spPr>
      </p:pic>
      <p:sp>
        <p:nvSpPr>
          <p:cNvPr id="8" name="Zone de texte 7"/>
          <p:cNvSpPr txBox="1"/>
          <p:nvPr/>
        </p:nvSpPr>
        <p:spPr>
          <a:xfrm>
            <a:off x="3822065" y="1779905"/>
            <a:ext cx="4064000" cy="610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fr-FR" altLang="en-US" sz="2400"/>
              <a:t>Image Docker</a:t>
            </a:r>
            <a:endParaRPr lang="fr-FR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http://192.168.1.10:8501/</a:t>
            </a:r>
            <a:endParaRPr lang="fr-FR" altLang="en-US"/>
          </a:p>
        </p:txBody>
      </p:sp>
      <p:pic>
        <p:nvPicPr>
          <p:cNvPr id="4" name="Espace réservé du contenu 3" descr="cloud_deploy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01570" y="1935480"/>
            <a:ext cx="7595235" cy="38557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fr-FR" alt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30935" y="1008380"/>
            <a:ext cx="8578850" cy="4138295"/>
          </a:xfrm>
        </p:spPr>
        <p:txBody>
          <a:bodyPr>
            <a:normAutofit/>
          </a:bodyPr>
          <a:lstStyle/>
          <a:p>
            <a:pPr algn="just"/>
            <a:r>
              <a:rPr lang="fr-FR" sz="3200" cap="none" dirty="0"/>
              <a:t>Développer une preuve de concept permettant d’améliorer les performances d’un modèle baseline avec une technique récente via un veille informationnelle</a:t>
            </a:r>
            <a:endParaRPr lang="fr-FR" sz="3200" cap="non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Récolte et présentation des données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u="sng" dirty="0"/>
              <a:t>Récupération des données via Stack Explore Echange :</a:t>
            </a:r>
            <a:endParaRPr lang="fr-FR" u="sng" dirty="0"/>
          </a:p>
          <a:p>
            <a:pPr marL="0" indent="0">
              <a:buNone/>
            </a:pPr>
            <a:r>
              <a:rPr lang="fr-FR" sz="1600" dirty="0"/>
              <a:t>Les données ont été extraites avec une requête SQL via l’outil </a:t>
            </a:r>
            <a:r>
              <a:rPr lang="fr-FR" sz="1600" dirty="0" err="1"/>
              <a:t>StackEchange</a:t>
            </a:r>
            <a:r>
              <a:rPr lang="fr-FR" sz="1600" dirty="0"/>
              <a:t> Data Explore.</a:t>
            </a:r>
            <a:endParaRPr lang="fr-FR" sz="1600" dirty="0"/>
          </a:p>
          <a:p>
            <a:pPr marL="0" indent="0">
              <a:buNone/>
            </a:pPr>
            <a:r>
              <a:rPr lang="fr-FR" sz="1600" dirty="0"/>
              <a:t>Pour assurer une qualité des données, les contraintes ci-dessous ont été établie lors de l’extraction.</a:t>
            </a:r>
            <a:endParaRPr lang="fr-F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1600" dirty="0"/>
              <a:t>Minimum une réponse</a:t>
            </a:r>
            <a:endParaRPr lang="fr-F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1600" dirty="0"/>
              <a:t>Un score supérieur à 5</a:t>
            </a:r>
            <a:endParaRPr lang="fr-F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1600" dirty="0"/>
              <a:t>20 vues</a:t>
            </a:r>
            <a:endParaRPr lang="fr-FR" sz="16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3921" y="2088319"/>
            <a:ext cx="4753635" cy="37028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u="sng" dirty="0"/>
              <a:t>Présentations des données :</a:t>
            </a:r>
            <a:endParaRPr lang="fr-FR" u="sng" dirty="0"/>
          </a:p>
          <a:p>
            <a:pPr marL="0" indent="0">
              <a:buNone/>
            </a:pPr>
            <a:r>
              <a:rPr lang="fr-FR" dirty="0"/>
              <a:t>50000 questions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8 </a:t>
            </a:r>
            <a:r>
              <a:rPr lang="fr-FR" dirty="0" err="1"/>
              <a:t>feautures</a:t>
            </a:r>
            <a:r>
              <a:rPr lang="fr-FR" dirty="0"/>
              <a:t> dont float64(1), int64(4), </a:t>
            </a:r>
            <a:r>
              <a:rPr lang="fr-FR" dirty="0" err="1"/>
              <a:t>object</a:t>
            </a:r>
            <a:r>
              <a:rPr lang="fr-FR" dirty="0"/>
              <a:t>(3)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Features</a:t>
            </a:r>
            <a:r>
              <a:rPr lang="fr-FR" dirty="0"/>
              <a:t> : '</a:t>
            </a:r>
            <a:r>
              <a:rPr lang="fr-FR" dirty="0" err="1"/>
              <a:t>Title</a:t>
            </a:r>
            <a:r>
              <a:rPr lang="fr-FR" dirty="0"/>
              <a:t>', 'Body', 'Tags', 'Id', 'Score', '</a:t>
            </a:r>
            <a:r>
              <a:rPr lang="fr-FR" dirty="0" err="1"/>
              <a:t>ViewCount</a:t>
            </a:r>
            <a:r>
              <a:rPr lang="fr-FR" dirty="0"/>
              <a:t>', '</a:t>
            </a:r>
            <a:r>
              <a:rPr lang="fr-FR" dirty="0" err="1"/>
              <a:t>FavoriteCount</a:t>
            </a:r>
            <a:r>
              <a:rPr lang="fr-FR" dirty="0"/>
              <a:t>’, '</a:t>
            </a:r>
            <a:r>
              <a:rPr lang="fr-FR" dirty="0" err="1"/>
              <a:t>AnswerCount</a:t>
            </a:r>
            <a:r>
              <a:rPr lang="fr-FR" dirty="0"/>
              <a:t>'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exploration (1/4)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2695751" cy="2879576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16"/>
          </p:nvPr>
        </p:nvSpPr>
        <p:spPr>
          <a:xfrm>
            <a:off x="4444879" y="2911624"/>
            <a:ext cx="2464970" cy="2879576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4444" y="2243579"/>
            <a:ext cx="2685102" cy="3547621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346" y="2243579"/>
            <a:ext cx="3971209" cy="354762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746" y="2243579"/>
            <a:ext cx="2685102" cy="35476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exploration (2/4)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913794" y="2121031"/>
            <a:ext cx="3298956" cy="3670169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16"/>
          </p:nvPr>
        </p:nvSpPr>
        <p:spPr>
          <a:xfrm>
            <a:off x="4444878" y="2121030"/>
            <a:ext cx="3299821" cy="367017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17"/>
          </p:nvPr>
        </p:nvSpPr>
        <p:spPr>
          <a:xfrm>
            <a:off x="7976346" y="2121030"/>
            <a:ext cx="3291211" cy="3670170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4443" y="2121030"/>
            <a:ext cx="3288307" cy="367016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267" y="2121029"/>
            <a:ext cx="3288307" cy="367017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476" y="2121029"/>
            <a:ext cx="3299820" cy="3670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913765" y="609600"/>
            <a:ext cx="10353675" cy="1229995"/>
          </a:xfrm>
        </p:spPr>
        <p:txBody>
          <a:bodyPr/>
          <a:p>
            <a:r>
              <a:rPr lang="fr-FR" dirty="0">
                <a:sym typeface="+mn-ea"/>
              </a:rPr>
              <a:t>Data exploration (3/4)</a:t>
            </a:r>
            <a:endParaRPr lang="fr-FR" alt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1141730" y="2088515"/>
            <a:ext cx="4783455" cy="3702685"/>
          </a:xfrm>
        </p:spPr>
        <p:txBody>
          <a:bodyPr>
            <a:normAutofit lnSpcReduction="10000"/>
          </a:bodyPr>
          <a:p>
            <a:pPr algn="just"/>
            <a:r>
              <a:rPr lang="fr-FR" altLang="en-US"/>
              <a:t>Notre varaible cicle est la colonne Tags. Dans cette colonne, on peut y retrouver plusieurs tags par lignes et les tags sont séparés par «|». Nous avons donc supprimer ces balises et comptabiliser individuellement les tags. </a:t>
            </a:r>
            <a:endParaRPr lang="fr-FR" altLang="en-US"/>
          </a:p>
          <a:p>
            <a:r>
              <a:rPr lang="fr-FR" altLang="en-US"/>
              <a:t>Au total, on comptabilise 13736 tags uniques</a:t>
            </a:r>
            <a:endParaRPr lang="fr-FR" altLang="en-US"/>
          </a:p>
        </p:txBody>
      </p:sp>
      <p:pic>
        <p:nvPicPr>
          <p:cNvPr id="9" name="Espace réservé du contenu 8" descr="Tags"/>
          <p:cNvPicPr>
            <a:picLocks noChangeAspect="1"/>
          </p:cNvPicPr>
          <p:nvPr>
            <p:ph sz="quarter" idx="4"/>
          </p:nvPr>
        </p:nvPicPr>
        <p:blipFill>
          <a:blip r:embed="rId1"/>
          <a:stretch>
            <a:fillRect/>
          </a:stretch>
        </p:blipFill>
        <p:spPr>
          <a:xfrm>
            <a:off x="6517005" y="2087880"/>
            <a:ext cx="4404995" cy="3703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7227" y="1514572"/>
            <a:ext cx="5929773" cy="145722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3742440"/>
            <a:ext cx="5934950" cy="2048759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794" y="1514572"/>
            <a:ext cx="5958840" cy="2152455"/>
          </a:xfrm>
          <a:prstGeom prst="rect">
            <a:avLst/>
          </a:prstGeom>
        </p:spPr>
      </p:pic>
      <p:sp>
        <p:nvSpPr>
          <p:cNvPr id="15" name="Titre 1"/>
          <p:cNvSpPr txBox="1"/>
          <p:nvPr/>
        </p:nvSpPr>
        <p:spPr>
          <a:xfrm>
            <a:off x="913794" y="282804"/>
            <a:ext cx="10353762" cy="904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Data exploration (4/4)</a:t>
            </a:r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4" y="3742440"/>
            <a:ext cx="5958840" cy="204875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937" y="1885360"/>
            <a:ext cx="4381500" cy="3582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913765" y="609600"/>
            <a:ext cx="10353675" cy="713105"/>
          </a:xfrm>
        </p:spPr>
        <p:txBody>
          <a:bodyPr>
            <a:normAutofit/>
          </a:bodyPr>
          <a:p>
            <a:r>
              <a:rPr lang="fr-FR" dirty="0">
                <a:sym typeface="+mn-ea"/>
              </a:rPr>
              <a:t>Plan prévisionnel </a:t>
            </a:r>
            <a:r>
              <a:rPr lang="fr-FR" dirty="0">
                <a:sym typeface="+mn-ea"/>
              </a:rPr>
              <a:t>de travail</a:t>
            </a:r>
            <a:endParaRPr lang="fr-FR" alt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fr-FR" altLang="en-US"/>
              <a:t>Présentation dataset</a:t>
            </a:r>
            <a:endParaRPr lang="fr-FR" altLang="en-US"/>
          </a:p>
          <a:p>
            <a:r>
              <a:rPr lang="fr-FR" altLang="en-US"/>
              <a:t>Modèle baseline : logistique classifier</a:t>
            </a:r>
            <a:endParaRPr lang="fr-FR" altLang="en-US"/>
          </a:p>
          <a:p>
            <a:r>
              <a:rPr lang="fr-FR" altLang="en-US"/>
              <a:t>modèle envisagé : scibert-cnn</a:t>
            </a:r>
            <a:endParaRPr lang="fr-FR" altLang="en-US"/>
          </a:p>
          <a:p>
            <a:r>
              <a:rPr lang="fr-FR" altLang="en-US"/>
              <a:t>Bibliographie</a:t>
            </a:r>
            <a:endParaRPr lang="fr-FR" altLang="en-US"/>
          </a:p>
          <a:p>
            <a:r>
              <a:rPr lang="fr-FR" altLang="en-US"/>
              <a:t>Démarche de modélisation</a:t>
            </a:r>
            <a:endParaRPr lang="fr-F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</Template>
  <TotalTime>0</TotalTime>
  <Words>1919</Words>
  <Application>WPS Presentation</Application>
  <PresentationFormat>Grand écran</PresentationFormat>
  <Paragraphs>78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SimSun</vt:lpstr>
      <vt:lpstr>Wingdings</vt:lpstr>
      <vt:lpstr>Bookman Old Style</vt:lpstr>
      <vt:lpstr>Microsoft YaHei</vt:lpstr>
      <vt:lpstr>Arial Unicode MS</vt:lpstr>
      <vt:lpstr>Rockwell</vt:lpstr>
      <vt:lpstr>Calibri</vt:lpstr>
      <vt:lpstr>Damask</vt:lpstr>
      <vt:lpstr>Développez une preuve de concept</vt:lpstr>
      <vt:lpstr>PowerPoint 演示文稿</vt:lpstr>
      <vt:lpstr>Développer une preuve de concept permettant d’améliorer les performances d’un modèle baseline avec une technique récente via un veille informationnelle</vt:lpstr>
      <vt:lpstr>Récolte et présentation des données </vt:lpstr>
      <vt:lpstr>Data exploration (1/4)</vt:lpstr>
      <vt:lpstr>Data exploration (2/4)</vt:lpstr>
      <vt:lpstr>Data exploration (3/4)</vt:lpstr>
      <vt:lpstr>PowerPoint 演示文稿</vt:lpstr>
      <vt:lpstr>Plan prévisionnel de travail</vt:lpstr>
      <vt:lpstr>MODELISATION baseline (1/2)</vt:lpstr>
      <vt:lpstr>MODELISATION baseline (2/2)</vt:lpstr>
      <vt:lpstr>Modélisation avec une technique récente (1/3)</vt:lpstr>
      <vt:lpstr>Modélisation avec une technique récente (2/3)</vt:lpstr>
      <vt:lpstr>Modélisation avec une technique récente (3/3)</vt:lpstr>
      <vt:lpstr>Note méthodologique</vt:lpstr>
      <vt:lpstr>Dashboard et deploiement cloud (1/2)</vt:lpstr>
      <vt:lpstr>Dashboard et deploiement cloud (1/2)</vt:lpstr>
      <vt:lpstr>Local URL: http://localhost:8501 Network URL: http://192.168.1.118:8501</vt:lpstr>
      <vt:lpstr>http://192.168.1.10:8501/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Catégorisez automatiquement des questions du site Stackoverflow</dc:title>
  <dc:creator>Mouhaïminou OUEDRAOGO</dc:creator>
  <cp:lastModifiedBy>ouedr</cp:lastModifiedBy>
  <cp:revision>8</cp:revision>
  <dcterms:created xsi:type="dcterms:W3CDTF">2024-06-01T23:38:00Z</dcterms:created>
  <dcterms:modified xsi:type="dcterms:W3CDTF">2024-08-04T10:07:30Z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99361C3C7D794093B71AED38F914B814_13</vt:lpwstr>
  </property>
  <property fmtid="{D5CDD505-2E9C-101B-9397-08002B2CF9AE}" pid="3" name="KSOProductBuildVer">
    <vt:lpwstr>1036-12.2.0.17153</vt:lpwstr>
  </property>
</Properties>
</file>