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18288000" cy="10287000"/>
  <p:notesSz cx="6858000" cy="9144000"/>
  <p:embeddedFontLst>
    <p:embeddedFont>
      <p:font typeface="Poppins Ultra-Bold" charset="1" panose="00000900000000000000"/>
      <p:regular r:id="rId44"/>
    </p:embeddedFont>
    <p:embeddedFont>
      <p:font typeface="Poppins" charset="1" panose="00000500000000000000"/>
      <p:regular r:id="rId45"/>
    </p:embeddedFont>
    <p:embeddedFont>
      <p:font typeface="Poppins Extra-Light" charset="1" panose="00000300000000000000"/>
      <p:regular r:id="rId46"/>
    </p:embeddedFont>
    <p:embeddedFont>
      <p:font typeface="Poppins Bold" charset="1" panose="00000800000000000000"/>
      <p:regular r:id="rId47"/>
    </p:embeddedFont>
    <p:embeddedFont>
      <p:font typeface="Aileron Ultra-Bold" charset="1" panose="00000A00000000000000"/>
      <p:regular r:id="rId48"/>
    </p:embeddedFont>
    <p:embeddedFont>
      <p:font typeface="Aileron" charset="1" panose="00000500000000000000"/>
      <p:regular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48" Target="fonts/font48.fntdata" Type="http://schemas.openxmlformats.org/officeDocument/2006/relationships/font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jpe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chatgpt.com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E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9277350"/>
            <a:ext cx="9147923" cy="0"/>
          </a:xfrm>
          <a:prstGeom prst="line">
            <a:avLst/>
          </a:prstGeom>
          <a:ln cap="flat" w="19050">
            <a:solidFill>
              <a:srgbClr val="5271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36623" y="1134503"/>
            <a:ext cx="1360950" cy="1360950"/>
          </a:xfrm>
          <a:custGeom>
            <a:avLst/>
            <a:gdLst/>
            <a:ahLst/>
            <a:cxnLst/>
            <a:rect r="r" b="b" t="t" l="l"/>
            <a:pathLst>
              <a:path h="1360950" w="1360950">
                <a:moveTo>
                  <a:pt x="0" y="0"/>
                </a:moveTo>
                <a:lnTo>
                  <a:pt x="1360950" y="0"/>
                </a:lnTo>
                <a:lnTo>
                  <a:pt x="1360950" y="1360950"/>
                </a:lnTo>
                <a:lnTo>
                  <a:pt x="0" y="1360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144000" y="0"/>
            <a:ext cx="9944445" cy="10287000"/>
            <a:chOff x="0" y="0"/>
            <a:chExt cx="777691" cy="804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77691" cy="804480"/>
            </a:xfrm>
            <a:custGeom>
              <a:avLst/>
              <a:gdLst/>
              <a:ahLst/>
              <a:cxnLst/>
              <a:rect r="r" b="b" t="t" l="l"/>
              <a:pathLst>
                <a:path h="804480" w="777691">
                  <a:moveTo>
                    <a:pt x="60724" y="0"/>
                  </a:moveTo>
                  <a:lnTo>
                    <a:pt x="716967" y="0"/>
                  </a:lnTo>
                  <a:cubicBezTo>
                    <a:pt x="750504" y="0"/>
                    <a:pt x="777691" y="27187"/>
                    <a:pt x="777691" y="60724"/>
                  </a:cubicBezTo>
                  <a:lnTo>
                    <a:pt x="777691" y="743756"/>
                  </a:lnTo>
                  <a:cubicBezTo>
                    <a:pt x="777691" y="759861"/>
                    <a:pt x="771293" y="775306"/>
                    <a:pt x="759905" y="786694"/>
                  </a:cubicBezTo>
                  <a:cubicBezTo>
                    <a:pt x="748517" y="798082"/>
                    <a:pt x="733072" y="804480"/>
                    <a:pt x="716967" y="804480"/>
                  </a:cubicBezTo>
                  <a:lnTo>
                    <a:pt x="60724" y="804480"/>
                  </a:lnTo>
                  <a:cubicBezTo>
                    <a:pt x="44619" y="804480"/>
                    <a:pt x="29174" y="798082"/>
                    <a:pt x="17786" y="786694"/>
                  </a:cubicBezTo>
                  <a:cubicBezTo>
                    <a:pt x="6398" y="775306"/>
                    <a:pt x="0" y="759861"/>
                    <a:pt x="0" y="743756"/>
                  </a:cubicBezTo>
                  <a:lnTo>
                    <a:pt x="0" y="60724"/>
                  </a:lnTo>
                  <a:cubicBezTo>
                    <a:pt x="0" y="44619"/>
                    <a:pt x="6398" y="29174"/>
                    <a:pt x="17786" y="17786"/>
                  </a:cubicBezTo>
                  <a:cubicBezTo>
                    <a:pt x="29174" y="6398"/>
                    <a:pt x="44619" y="0"/>
                    <a:pt x="60724" y="0"/>
                  </a:cubicBezTo>
                  <a:close/>
                </a:path>
              </a:pathLst>
            </a:custGeom>
            <a:blipFill>
              <a:blip r:embed="rId4"/>
              <a:stretch>
                <a:fillRect l="-3019" t="0" r="-3019" b="0"/>
              </a:stretch>
            </a:blipFill>
            <a:ln cap="rnd">
              <a:noFill/>
              <a:prstDash val="solid"/>
              <a:round/>
            </a:ln>
          </p:spPr>
        </p:sp>
      </p:grpSp>
      <p:sp>
        <p:nvSpPr>
          <p:cNvPr name="TextBox 6" id="6"/>
          <p:cNvSpPr txBox="true"/>
          <p:nvPr/>
        </p:nvSpPr>
        <p:spPr>
          <a:xfrm rot="0">
            <a:off x="232730" y="3314603"/>
            <a:ext cx="8115300" cy="2569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79"/>
              </a:lnSpc>
              <a:spcBef>
                <a:spcPct val="0"/>
              </a:spcBef>
            </a:pPr>
            <a:r>
              <a:rPr lang="en-US" sz="7199">
                <a:solidFill>
                  <a:srgbClr val="000000"/>
                </a:solidFill>
                <a:latin typeface="Poppins Ultra-Bold"/>
              </a:rPr>
              <a:t>CREDIT CARD ELIGIBILITY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87984" y="1407308"/>
            <a:ext cx="5693712" cy="701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Poppins"/>
              </a:rPr>
              <a:t>ANALYSE DE DONNÉES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8787075"/>
            <a:ext cx="6279919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Poppins Extra-Light"/>
              </a:rPr>
              <a:t>Juin 2024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7522167"/>
            <a:ext cx="7347905" cy="72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Poppins Bold"/>
              </a:rPr>
              <a:t> Professeur : Mme DIOP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414752"/>
            <a:ext cx="20161950" cy="8124226"/>
          </a:xfrm>
          <a:custGeom>
            <a:avLst/>
            <a:gdLst/>
            <a:ahLst/>
            <a:cxnLst/>
            <a:rect r="r" b="b" t="t" l="l"/>
            <a:pathLst>
              <a:path h="8124226" w="20161950">
                <a:moveTo>
                  <a:pt x="0" y="0"/>
                </a:moveTo>
                <a:lnTo>
                  <a:pt x="20161950" y="0"/>
                </a:lnTo>
                <a:lnTo>
                  <a:pt x="20161950" y="8124225"/>
                </a:lnTo>
                <a:lnTo>
                  <a:pt x="0" y="81242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557" t="-60682" r="-13259" b="-1774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67182" y="332494"/>
            <a:ext cx="9250710" cy="542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</a:rPr>
              <a:t>Nombres de valeurs prises pour chaque colonne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2697" y="1155310"/>
            <a:ext cx="18160069" cy="9173880"/>
            <a:chOff x="0" y="0"/>
            <a:chExt cx="3112281" cy="15722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12281" cy="1572224"/>
            </a:xfrm>
            <a:custGeom>
              <a:avLst/>
              <a:gdLst/>
              <a:ahLst/>
              <a:cxnLst/>
              <a:rect r="r" b="b" t="t" l="l"/>
              <a:pathLst>
                <a:path h="1572224" w="3112281">
                  <a:moveTo>
                    <a:pt x="21742" y="0"/>
                  </a:moveTo>
                  <a:lnTo>
                    <a:pt x="3090538" y="0"/>
                  </a:lnTo>
                  <a:cubicBezTo>
                    <a:pt x="3102546" y="0"/>
                    <a:pt x="3112281" y="9734"/>
                    <a:pt x="3112281" y="21742"/>
                  </a:cubicBezTo>
                  <a:lnTo>
                    <a:pt x="3112281" y="1550482"/>
                  </a:lnTo>
                  <a:cubicBezTo>
                    <a:pt x="3112281" y="1562489"/>
                    <a:pt x="3102546" y="1572224"/>
                    <a:pt x="3090538" y="1572224"/>
                  </a:cubicBezTo>
                  <a:lnTo>
                    <a:pt x="21742" y="1572224"/>
                  </a:lnTo>
                  <a:cubicBezTo>
                    <a:pt x="9734" y="1572224"/>
                    <a:pt x="0" y="1562489"/>
                    <a:pt x="0" y="1550482"/>
                  </a:cubicBezTo>
                  <a:lnTo>
                    <a:pt x="0" y="21742"/>
                  </a:lnTo>
                  <a:cubicBezTo>
                    <a:pt x="0" y="9734"/>
                    <a:pt x="9734" y="0"/>
                    <a:pt x="21742" y="0"/>
                  </a:cubicBezTo>
                  <a:close/>
                </a:path>
              </a:pathLst>
            </a:custGeom>
            <a:blipFill>
              <a:blip r:embed="rId2"/>
              <a:stretch>
                <a:fillRect l="-1232" t="-1949" r="0" b="-576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797069" y="224790"/>
            <a:ext cx="7898674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Poppins Ultra-Bold"/>
              </a:rPr>
              <a:t>Prétraitement des données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0567" y="511167"/>
            <a:ext cx="17632049" cy="9217177"/>
          </a:xfrm>
          <a:custGeom>
            <a:avLst/>
            <a:gdLst/>
            <a:ahLst/>
            <a:cxnLst/>
            <a:rect r="r" b="b" t="t" l="l"/>
            <a:pathLst>
              <a:path h="9217177" w="17632049">
                <a:moveTo>
                  <a:pt x="0" y="0"/>
                </a:moveTo>
                <a:lnTo>
                  <a:pt x="17632048" y="0"/>
                </a:lnTo>
                <a:lnTo>
                  <a:pt x="17632048" y="9217177"/>
                </a:lnTo>
                <a:lnTo>
                  <a:pt x="0" y="921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2" t="-4640" r="-202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68" t="0" r="-196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9719" y="1028700"/>
            <a:ext cx="17406419" cy="8168381"/>
          </a:xfrm>
          <a:custGeom>
            <a:avLst/>
            <a:gdLst/>
            <a:ahLst/>
            <a:cxnLst/>
            <a:rect r="r" b="b" t="t" l="l"/>
            <a:pathLst>
              <a:path h="8168381" w="17406419">
                <a:moveTo>
                  <a:pt x="0" y="0"/>
                </a:moveTo>
                <a:lnTo>
                  <a:pt x="17406419" y="0"/>
                </a:lnTo>
                <a:lnTo>
                  <a:pt x="17406419" y="8168381"/>
                </a:lnTo>
                <a:lnTo>
                  <a:pt x="0" y="8168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526" r="0" b="-7339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84216" y="5886133"/>
            <a:ext cx="3525022" cy="2030323"/>
            <a:chOff x="0" y="0"/>
            <a:chExt cx="928401" cy="5347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8401" cy="534735"/>
            </a:xfrm>
            <a:custGeom>
              <a:avLst/>
              <a:gdLst/>
              <a:ahLst/>
              <a:cxnLst/>
              <a:rect r="r" b="b" t="t" l="l"/>
              <a:pathLst>
                <a:path h="534735" w="928401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4FCD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928401" cy="610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 spc="199">
                  <a:solidFill>
                    <a:srgbClr val="FFFFFF"/>
                  </a:solidFill>
                  <a:latin typeface="Aileron Ultra-Bold"/>
                </a:rPr>
                <a:t>1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5246164" y="7299288"/>
            <a:ext cx="644024" cy="617168"/>
            <a:chOff x="0" y="0"/>
            <a:chExt cx="6350000" cy="63398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B6B4">
                <a:alpha val="4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5265214" y="5268965"/>
            <a:ext cx="3525022" cy="2030323"/>
            <a:chOff x="0" y="0"/>
            <a:chExt cx="928401" cy="53473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28401" cy="534735"/>
            </a:xfrm>
            <a:custGeom>
              <a:avLst/>
              <a:gdLst/>
              <a:ahLst/>
              <a:cxnLst/>
              <a:rect r="r" b="b" t="t" l="l"/>
              <a:pathLst>
                <a:path h="534735" w="928401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18B6B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928401" cy="610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 spc="199">
                  <a:solidFill>
                    <a:srgbClr val="FFFFFF"/>
                  </a:solidFill>
                  <a:latin typeface="Aileron Ultra-Bold"/>
                </a:rPr>
                <a:t>2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197946" y="4651797"/>
            <a:ext cx="3525022" cy="2030323"/>
            <a:chOff x="0" y="0"/>
            <a:chExt cx="928401" cy="53473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28401" cy="534735"/>
            </a:xfrm>
            <a:custGeom>
              <a:avLst/>
              <a:gdLst/>
              <a:ahLst/>
              <a:cxnLst/>
              <a:rect r="r" b="b" t="t" l="l"/>
              <a:pathLst>
                <a:path h="534735" w="928401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928401" cy="610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 spc="199">
                  <a:solidFill>
                    <a:srgbClr val="FFFFFF"/>
                  </a:solidFill>
                  <a:latin typeface="Aileron Ultra-Bold"/>
                </a:rPr>
                <a:t>3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104811" y="4039988"/>
            <a:ext cx="3525022" cy="2030323"/>
            <a:chOff x="0" y="0"/>
            <a:chExt cx="928401" cy="53473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28401" cy="534735"/>
            </a:xfrm>
            <a:custGeom>
              <a:avLst/>
              <a:gdLst/>
              <a:ahLst/>
              <a:cxnLst/>
              <a:rect r="r" b="b" t="t" l="l"/>
              <a:pathLst>
                <a:path h="534735" w="928401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928401" cy="610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 spc="199">
                  <a:solidFill>
                    <a:srgbClr val="FFFFFF"/>
                  </a:solidFill>
                  <a:latin typeface="Aileron Ultra-Bold"/>
                </a:rPr>
                <a:t>4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-10800000">
            <a:off x="11076236" y="6064952"/>
            <a:ext cx="618157" cy="617168"/>
            <a:chOff x="0" y="0"/>
            <a:chExt cx="6350000" cy="63398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92D5">
                <a:alpha val="4980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-10800000">
            <a:off x="8162554" y="6682120"/>
            <a:ext cx="618157" cy="617168"/>
            <a:chOff x="0" y="0"/>
            <a:chExt cx="6350000" cy="633984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C9EF">
                <a:alpha val="49804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-10800000">
            <a:off x="13977375" y="5447784"/>
            <a:ext cx="618157" cy="617168"/>
            <a:chOff x="0" y="0"/>
            <a:chExt cx="6350000" cy="633984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538A">
                <a:alpha val="4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2041481" y="4363455"/>
            <a:ext cx="3017314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"/>
              </a:rPr>
              <a:t>Suppression de certains colonnes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909238" y="4140618"/>
            <a:ext cx="1887754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"/>
              </a:rPr>
              <a:t>Imputations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197946" y="3326070"/>
            <a:ext cx="289734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"/>
              </a:rPr>
              <a:t>Plus de NaN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666290" y="2901890"/>
            <a:ext cx="3572354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"/>
              </a:rPr>
              <a:t>Plus de duplicata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2568692" y="1119108"/>
            <a:ext cx="11187724" cy="1039832"/>
            <a:chOff x="0" y="0"/>
            <a:chExt cx="14916965" cy="1386443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807746"/>
              <a:ext cx="14916965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40"/>
                </a:lnSpc>
              </a:pPr>
              <a:r>
                <a:rPr lang="en-US" sz="2600" spc="78">
                  <a:solidFill>
                    <a:srgbClr val="191919"/>
                  </a:solidFill>
                  <a:latin typeface="Aileron"/>
                </a:rPr>
                <a:t>4</a:t>
              </a:r>
              <a:r>
                <a:rPr lang="en-US" sz="2600" spc="78" u="none">
                  <a:solidFill>
                    <a:srgbClr val="191919"/>
                  </a:solidFill>
                  <a:latin typeface="Aileron"/>
                </a:rPr>
                <a:t>-Step Ordering Process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-47625"/>
              <a:ext cx="14916965" cy="7679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16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RESUME PRETRAITEMENT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015541"/>
            <a:ext cx="18288000" cy="5211414"/>
          </a:xfrm>
          <a:custGeom>
            <a:avLst/>
            <a:gdLst/>
            <a:ahLst/>
            <a:cxnLst/>
            <a:rect r="r" b="b" t="t" l="l"/>
            <a:pathLst>
              <a:path h="5211414" w="18288000">
                <a:moveTo>
                  <a:pt x="0" y="0"/>
                </a:moveTo>
                <a:lnTo>
                  <a:pt x="18288000" y="0"/>
                </a:lnTo>
                <a:lnTo>
                  <a:pt x="18288000" y="5211414"/>
                </a:lnTo>
                <a:lnTo>
                  <a:pt x="0" y="52114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23" r="0" b="-79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24424" y="876300"/>
            <a:ext cx="11870375" cy="984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Poppins Bold"/>
              </a:rPr>
              <a:t> </a:t>
            </a:r>
            <a:r>
              <a:rPr lang="en-US" sz="5499">
                <a:solidFill>
                  <a:srgbClr val="000000"/>
                </a:solidFill>
                <a:latin typeface="Poppins Bold"/>
              </a:rPr>
              <a:t>Analyse descriptive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06246"/>
            <a:ext cx="18067007" cy="8874509"/>
          </a:xfrm>
          <a:custGeom>
            <a:avLst/>
            <a:gdLst/>
            <a:ahLst/>
            <a:cxnLst/>
            <a:rect r="r" b="b" t="t" l="l"/>
            <a:pathLst>
              <a:path h="8874509" w="18067007">
                <a:moveTo>
                  <a:pt x="0" y="0"/>
                </a:moveTo>
                <a:lnTo>
                  <a:pt x="18067007" y="0"/>
                </a:lnTo>
                <a:lnTo>
                  <a:pt x="18067007" y="8874508"/>
                </a:lnTo>
                <a:lnTo>
                  <a:pt x="0" y="88745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719" t="-848" r="-6434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33363"/>
            <a:ext cx="17733579" cy="3973811"/>
          </a:xfrm>
          <a:custGeom>
            <a:avLst/>
            <a:gdLst/>
            <a:ahLst/>
            <a:cxnLst/>
            <a:rect r="r" b="b" t="t" l="l"/>
            <a:pathLst>
              <a:path h="3973811" w="17733579">
                <a:moveTo>
                  <a:pt x="0" y="0"/>
                </a:moveTo>
                <a:lnTo>
                  <a:pt x="17733579" y="0"/>
                </a:lnTo>
                <a:lnTo>
                  <a:pt x="17733579" y="3973811"/>
                </a:lnTo>
                <a:lnTo>
                  <a:pt x="0" y="39738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2" t="0" r="-662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0" t="-3232" r="-2083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28585" y="0"/>
            <a:ext cx="11673506" cy="10287000"/>
          </a:xfrm>
          <a:custGeom>
            <a:avLst/>
            <a:gdLst/>
            <a:ahLst/>
            <a:cxnLst/>
            <a:rect r="r" b="b" t="t" l="l"/>
            <a:pathLst>
              <a:path h="10287000" w="11673506">
                <a:moveTo>
                  <a:pt x="0" y="0"/>
                </a:moveTo>
                <a:lnTo>
                  <a:pt x="11673506" y="0"/>
                </a:lnTo>
                <a:lnTo>
                  <a:pt x="116735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56" r="0" b="-456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92975" y="5202362"/>
            <a:ext cx="3672499" cy="2924475"/>
            <a:chOff x="0" y="0"/>
            <a:chExt cx="664881" cy="5294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4881" cy="529456"/>
            </a:xfrm>
            <a:custGeom>
              <a:avLst/>
              <a:gdLst/>
              <a:ahLst/>
              <a:cxnLst/>
              <a:rect r="r" b="b" t="t" l="l"/>
              <a:pathLst>
                <a:path h="529456" w="664881">
                  <a:moveTo>
                    <a:pt x="107512" y="0"/>
                  </a:moveTo>
                  <a:lnTo>
                    <a:pt x="557369" y="0"/>
                  </a:lnTo>
                  <a:cubicBezTo>
                    <a:pt x="616746" y="0"/>
                    <a:pt x="664881" y="48135"/>
                    <a:pt x="664881" y="107512"/>
                  </a:cubicBezTo>
                  <a:lnTo>
                    <a:pt x="664881" y="421944"/>
                  </a:lnTo>
                  <a:cubicBezTo>
                    <a:pt x="664881" y="481321"/>
                    <a:pt x="616746" y="529456"/>
                    <a:pt x="557369" y="529456"/>
                  </a:cubicBezTo>
                  <a:lnTo>
                    <a:pt x="107512" y="529456"/>
                  </a:lnTo>
                  <a:cubicBezTo>
                    <a:pt x="48135" y="529456"/>
                    <a:pt x="0" y="481321"/>
                    <a:pt x="0" y="421944"/>
                  </a:cubicBezTo>
                  <a:lnTo>
                    <a:pt x="0" y="107512"/>
                  </a:lnTo>
                  <a:cubicBezTo>
                    <a:pt x="0" y="48135"/>
                    <a:pt x="48135" y="0"/>
                    <a:pt x="107512" y="0"/>
                  </a:cubicBezTo>
                  <a:close/>
                </a:path>
              </a:pathLst>
            </a:custGeom>
            <a:solidFill>
              <a:srgbClr val="7F96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664881" cy="6437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303972" y="4967637"/>
            <a:ext cx="3672499" cy="3159201"/>
            <a:chOff x="0" y="0"/>
            <a:chExt cx="664881" cy="5719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4881" cy="571952"/>
            </a:xfrm>
            <a:custGeom>
              <a:avLst/>
              <a:gdLst/>
              <a:ahLst/>
              <a:cxnLst/>
              <a:rect r="r" b="b" t="t" l="l"/>
              <a:pathLst>
                <a:path h="571952" w="664881">
                  <a:moveTo>
                    <a:pt x="107512" y="0"/>
                  </a:moveTo>
                  <a:lnTo>
                    <a:pt x="557369" y="0"/>
                  </a:lnTo>
                  <a:cubicBezTo>
                    <a:pt x="616746" y="0"/>
                    <a:pt x="664881" y="48135"/>
                    <a:pt x="664881" y="107512"/>
                  </a:cubicBezTo>
                  <a:lnTo>
                    <a:pt x="664881" y="464440"/>
                  </a:lnTo>
                  <a:cubicBezTo>
                    <a:pt x="664881" y="523817"/>
                    <a:pt x="616746" y="571952"/>
                    <a:pt x="557369" y="571952"/>
                  </a:cubicBezTo>
                  <a:lnTo>
                    <a:pt x="107512" y="571952"/>
                  </a:lnTo>
                  <a:cubicBezTo>
                    <a:pt x="48135" y="571952"/>
                    <a:pt x="0" y="523817"/>
                    <a:pt x="0" y="464440"/>
                  </a:cubicBezTo>
                  <a:lnTo>
                    <a:pt x="0" y="107512"/>
                  </a:lnTo>
                  <a:cubicBezTo>
                    <a:pt x="0" y="48135"/>
                    <a:pt x="48135" y="0"/>
                    <a:pt x="107512" y="0"/>
                  </a:cubicBezTo>
                  <a:close/>
                </a:path>
              </a:pathLst>
            </a:custGeom>
            <a:solidFill>
              <a:srgbClr val="7F96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14300"/>
              <a:ext cx="664881" cy="6862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930906" y="5202362"/>
            <a:ext cx="3666752" cy="2924475"/>
            <a:chOff x="0" y="0"/>
            <a:chExt cx="663840" cy="52945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3840" cy="529456"/>
            </a:xfrm>
            <a:custGeom>
              <a:avLst/>
              <a:gdLst/>
              <a:ahLst/>
              <a:cxnLst/>
              <a:rect r="r" b="b" t="t" l="l"/>
              <a:pathLst>
                <a:path h="529456" w="663840">
                  <a:moveTo>
                    <a:pt x="107681" y="0"/>
                  </a:moveTo>
                  <a:lnTo>
                    <a:pt x="556160" y="0"/>
                  </a:lnTo>
                  <a:cubicBezTo>
                    <a:pt x="615630" y="0"/>
                    <a:pt x="663840" y="48210"/>
                    <a:pt x="663840" y="107681"/>
                  </a:cubicBezTo>
                  <a:lnTo>
                    <a:pt x="663840" y="421776"/>
                  </a:lnTo>
                  <a:cubicBezTo>
                    <a:pt x="663840" y="450334"/>
                    <a:pt x="652495" y="477723"/>
                    <a:pt x="632301" y="497917"/>
                  </a:cubicBezTo>
                  <a:cubicBezTo>
                    <a:pt x="612107" y="518111"/>
                    <a:pt x="584718" y="529456"/>
                    <a:pt x="556160" y="529456"/>
                  </a:cubicBezTo>
                  <a:lnTo>
                    <a:pt x="107681" y="529456"/>
                  </a:lnTo>
                  <a:cubicBezTo>
                    <a:pt x="48210" y="529456"/>
                    <a:pt x="0" y="481246"/>
                    <a:pt x="0" y="421776"/>
                  </a:cubicBezTo>
                  <a:lnTo>
                    <a:pt x="0" y="107681"/>
                  </a:lnTo>
                  <a:cubicBezTo>
                    <a:pt x="0" y="48210"/>
                    <a:pt x="48210" y="0"/>
                    <a:pt x="107681" y="0"/>
                  </a:cubicBezTo>
                  <a:close/>
                </a:path>
              </a:pathLst>
            </a:custGeom>
            <a:solidFill>
              <a:srgbClr val="7F96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14300"/>
              <a:ext cx="663840" cy="6437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71292" y="2238260"/>
            <a:ext cx="3680055" cy="4191614"/>
            <a:chOff x="0" y="0"/>
            <a:chExt cx="406400" cy="46289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6400" cy="462893"/>
            </a:xfrm>
            <a:custGeom>
              <a:avLst/>
              <a:gdLst/>
              <a:ahLst/>
              <a:cxnLst/>
              <a:rect r="r" b="b" t="t" l="l"/>
              <a:pathLst>
                <a:path h="462893" w="406400">
                  <a:moveTo>
                    <a:pt x="98876" y="0"/>
                  </a:moveTo>
                  <a:lnTo>
                    <a:pt x="307524" y="0"/>
                  </a:lnTo>
                  <a:cubicBezTo>
                    <a:pt x="333747" y="0"/>
                    <a:pt x="358897" y="10417"/>
                    <a:pt x="377440" y="28960"/>
                  </a:cubicBezTo>
                  <a:cubicBezTo>
                    <a:pt x="395983" y="47503"/>
                    <a:pt x="406400" y="72653"/>
                    <a:pt x="406400" y="98876"/>
                  </a:cubicBezTo>
                  <a:lnTo>
                    <a:pt x="406400" y="364017"/>
                  </a:lnTo>
                  <a:cubicBezTo>
                    <a:pt x="406400" y="390240"/>
                    <a:pt x="395983" y="415390"/>
                    <a:pt x="377440" y="433933"/>
                  </a:cubicBezTo>
                  <a:cubicBezTo>
                    <a:pt x="358897" y="452476"/>
                    <a:pt x="333747" y="462893"/>
                    <a:pt x="307524" y="462893"/>
                  </a:cubicBezTo>
                  <a:lnTo>
                    <a:pt x="98876" y="462893"/>
                  </a:lnTo>
                  <a:cubicBezTo>
                    <a:pt x="72653" y="462893"/>
                    <a:pt x="47503" y="452476"/>
                    <a:pt x="28960" y="433933"/>
                  </a:cubicBezTo>
                  <a:cubicBezTo>
                    <a:pt x="10417" y="415390"/>
                    <a:pt x="0" y="390240"/>
                    <a:pt x="0" y="364017"/>
                  </a:cubicBezTo>
                  <a:lnTo>
                    <a:pt x="0" y="98876"/>
                  </a:lnTo>
                  <a:cubicBezTo>
                    <a:pt x="0" y="72653"/>
                    <a:pt x="10417" y="47503"/>
                    <a:pt x="28960" y="28960"/>
                  </a:cubicBezTo>
                  <a:cubicBezTo>
                    <a:pt x="47503" y="10417"/>
                    <a:pt x="72653" y="0"/>
                    <a:pt x="98876" y="0"/>
                  </a:cubicBezTo>
                  <a:close/>
                </a:path>
              </a:pathLst>
            </a:custGeom>
            <a:blipFill>
              <a:blip r:embed="rId2"/>
              <a:stretch>
                <a:fillRect l="-3028" t="0" r="-3028" b="0"/>
              </a:stretch>
            </a:blipFill>
            <a:ln cap="rnd">
              <a:noFill/>
              <a:prstDash val="solid"/>
              <a:round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7303972" y="2238260"/>
            <a:ext cx="3680055" cy="4191614"/>
            <a:chOff x="0" y="0"/>
            <a:chExt cx="406400" cy="4628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06400" cy="462893"/>
            </a:xfrm>
            <a:custGeom>
              <a:avLst/>
              <a:gdLst/>
              <a:ahLst/>
              <a:cxnLst/>
              <a:rect r="r" b="b" t="t" l="l"/>
              <a:pathLst>
                <a:path h="462893" w="406400">
                  <a:moveTo>
                    <a:pt x="98876" y="0"/>
                  </a:moveTo>
                  <a:lnTo>
                    <a:pt x="307524" y="0"/>
                  </a:lnTo>
                  <a:cubicBezTo>
                    <a:pt x="333747" y="0"/>
                    <a:pt x="358897" y="10417"/>
                    <a:pt x="377440" y="28960"/>
                  </a:cubicBezTo>
                  <a:cubicBezTo>
                    <a:pt x="395983" y="47503"/>
                    <a:pt x="406400" y="72653"/>
                    <a:pt x="406400" y="98876"/>
                  </a:cubicBezTo>
                  <a:lnTo>
                    <a:pt x="406400" y="364017"/>
                  </a:lnTo>
                  <a:cubicBezTo>
                    <a:pt x="406400" y="390240"/>
                    <a:pt x="395983" y="415390"/>
                    <a:pt x="377440" y="433933"/>
                  </a:cubicBezTo>
                  <a:cubicBezTo>
                    <a:pt x="358897" y="452476"/>
                    <a:pt x="333747" y="462893"/>
                    <a:pt x="307524" y="462893"/>
                  </a:cubicBezTo>
                  <a:lnTo>
                    <a:pt x="98876" y="462893"/>
                  </a:lnTo>
                  <a:cubicBezTo>
                    <a:pt x="72653" y="462893"/>
                    <a:pt x="47503" y="452476"/>
                    <a:pt x="28960" y="433933"/>
                  </a:cubicBezTo>
                  <a:cubicBezTo>
                    <a:pt x="10417" y="415390"/>
                    <a:pt x="0" y="390240"/>
                    <a:pt x="0" y="364017"/>
                  </a:cubicBezTo>
                  <a:lnTo>
                    <a:pt x="0" y="98876"/>
                  </a:lnTo>
                  <a:cubicBezTo>
                    <a:pt x="0" y="72653"/>
                    <a:pt x="10417" y="47503"/>
                    <a:pt x="28960" y="28960"/>
                  </a:cubicBezTo>
                  <a:cubicBezTo>
                    <a:pt x="47503" y="10417"/>
                    <a:pt x="72653" y="0"/>
                    <a:pt x="98876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8530" r="0" b="-8530"/>
              </a:stretch>
            </a:blipFill>
            <a:ln cap="rnd">
              <a:noFill/>
              <a:prstDash val="solid"/>
              <a:round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12917603" y="2238260"/>
            <a:ext cx="3680055" cy="4191614"/>
            <a:chOff x="0" y="0"/>
            <a:chExt cx="406400" cy="4628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462893"/>
            </a:xfrm>
            <a:custGeom>
              <a:avLst/>
              <a:gdLst/>
              <a:ahLst/>
              <a:cxnLst/>
              <a:rect r="r" b="b" t="t" l="l"/>
              <a:pathLst>
                <a:path h="462893" w="406400">
                  <a:moveTo>
                    <a:pt x="98876" y="0"/>
                  </a:moveTo>
                  <a:lnTo>
                    <a:pt x="307524" y="0"/>
                  </a:lnTo>
                  <a:cubicBezTo>
                    <a:pt x="333747" y="0"/>
                    <a:pt x="358897" y="10417"/>
                    <a:pt x="377440" y="28960"/>
                  </a:cubicBezTo>
                  <a:cubicBezTo>
                    <a:pt x="395983" y="47503"/>
                    <a:pt x="406400" y="72653"/>
                    <a:pt x="406400" y="98876"/>
                  </a:cubicBezTo>
                  <a:lnTo>
                    <a:pt x="406400" y="364017"/>
                  </a:lnTo>
                  <a:cubicBezTo>
                    <a:pt x="406400" y="390240"/>
                    <a:pt x="395983" y="415390"/>
                    <a:pt x="377440" y="433933"/>
                  </a:cubicBezTo>
                  <a:cubicBezTo>
                    <a:pt x="358897" y="452476"/>
                    <a:pt x="333747" y="462893"/>
                    <a:pt x="307524" y="462893"/>
                  </a:cubicBezTo>
                  <a:lnTo>
                    <a:pt x="98876" y="462893"/>
                  </a:lnTo>
                  <a:cubicBezTo>
                    <a:pt x="72653" y="462893"/>
                    <a:pt x="47503" y="452476"/>
                    <a:pt x="28960" y="433933"/>
                  </a:cubicBezTo>
                  <a:cubicBezTo>
                    <a:pt x="10417" y="415390"/>
                    <a:pt x="0" y="390240"/>
                    <a:pt x="0" y="364017"/>
                  </a:cubicBezTo>
                  <a:lnTo>
                    <a:pt x="0" y="98876"/>
                  </a:lnTo>
                  <a:cubicBezTo>
                    <a:pt x="0" y="72653"/>
                    <a:pt x="10417" y="47503"/>
                    <a:pt x="28960" y="28960"/>
                  </a:cubicBezTo>
                  <a:cubicBezTo>
                    <a:pt x="47503" y="10417"/>
                    <a:pt x="72653" y="0"/>
                    <a:pt x="98876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8530" r="0" b="-8530"/>
              </a:stretch>
            </a:blipFill>
            <a:ln cap="rnd">
              <a:noFill/>
              <a:prstDash val="solid"/>
              <a:round/>
            </a:ln>
          </p:spPr>
        </p:sp>
      </p:grpSp>
      <p:sp>
        <p:nvSpPr>
          <p:cNvPr name="TextBox 17" id="17"/>
          <p:cNvSpPr txBox="true"/>
          <p:nvPr/>
        </p:nvSpPr>
        <p:spPr>
          <a:xfrm rot="0">
            <a:off x="1028700" y="904875"/>
            <a:ext cx="8115300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Poppins"/>
              </a:rPr>
              <a:t>Presenté par 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92975" y="6846003"/>
            <a:ext cx="3469390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Poppins Bold"/>
              </a:rPr>
              <a:t>Mouhamadou Abdoulaye Sow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405527" y="6846003"/>
            <a:ext cx="3469390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Poppins Bold"/>
              </a:rPr>
              <a:t>Hélène Bernadette Ndong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014822" y="6846003"/>
            <a:ext cx="3469390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Poppins Bold"/>
              </a:rPr>
              <a:t>Ahmadou Bamba Mbow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083098" y="7220653"/>
            <a:ext cx="2034143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 Extra-Light"/>
              </a:rPr>
              <a:t>DRH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41695" y="535443"/>
            <a:ext cx="10503654" cy="9422544"/>
          </a:xfrm>
          <a:custGeom>
            <a:avLst/>
            <a:gdLst/>
            <a:ahLst/>
            <a:cxnLst/>
            <a:rect r="r" b="b" t="t" l="l"/>
            <a:pathLst>
              <a:path h="9422544" w="10503654">
                <a:moveTo>
                  <a:pt x="0" y="0"/>
                </a:moveTo>
                <a:lnTo>
                  <a:pt x="10503653" y="0"/>
                </a:lnTo>
                <a:lnTo>
                  <a:pt x="10503653" y="9422544"/>
                </a:lnTo>
                <a:lnTo>
                  <a:pt x="0" y="94225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50" t="0" r="-121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1735" y="406852"/>
            <a:ext cx="17426265" cy="10394142"/>
          </a:xfrm>
          <a:custGeom>
            <a:avLst/>
            <a:gdLst/>
            <a:ahLst/>
            <a:cxnLst/>
            <a:rect r="r" b="b" t="t" l="l"/>
            <a:pathLst>
              <a:path h="10394142" w="17426265">
                <a:moveTo>
                  <a:pt x="0" y="0"/>
                </a:moveTo>
                <a:lnTo>
                  <a:pt x="17426265" y="0"/>
                </a:lnTo>
                <a:lnTo>
                  <a:pt x="17426265" y="10394142"/>
                </a:lnTo>
                <a:lnTo>
                  <a:pt x="0" y="103941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435" t="-33558" r="-32537" b="-976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098700"/>
            <a:ext cx="18288000" cy="4925574"/>
          </a:xfrm>
          <a:custGeom>
            <a:avLst/>
            <a:gdLst/>
            <a:ahLst/>
            <a:cxnLst/>
            <a:rect r="r" b="b" t="t" l="l"/>
            <a:pathLst>
              <a:path h="4925574" w="18288000">
                <a:moveTo>
                  <a:pt x="0" y="0"/>
                </a:moveTo>
                <a:lnTo>
                  <a:pt x="18288000" y="0"/>
                </a:lnTo>
                <a:lnTo>
                  <a:pt x="18288000" y="4925574"/>
                </a:lnTo>
                <a:lnTo>
                  <a:pt x="0" y="49255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494" t="0" r="-6494" b="-2204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82985" y="0"/>
            <a:ext cx="13988531" cy="10287000"/>
          </a:xfrm>
          <a:prstGeom prst="rect">
            <a:avLst/>
          </a:prstGeom>
          <a:solidFill>
            <a:srgbClr val="F3F3F3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782985" y="546733"/>
            <a:ext cx="13988531" cy="9740267"/>
          </a:xfrm>
          <a:custGeom>
            <a:avLst/>
            <a:gdLst/>
            <a:ahLst/>
            <a:cxnLst/>
            <a:rect r="r" b="b" t="t" l="l"/>
            <a:pathLst>
              <a:path h="9740267" w="13988531">
                <a:moveTo>
                  <a:pt x="0" y="0"/>
                </a:moveTo>
                <a:lnTo>
                  <a:pt x="13988531" y="0"/>
                </a:lnTo>
                <a:lnTo>
                  <a:pt x="13988531" y="9740267"/>
                </a:lnTo>
                <a:lnTo>
                  <a:pt x="0" y="97402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596" t="-26881" r="-33706" b="-827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6596" y="-104775"/>
            <a:ext cx="6006065" cy="651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Poppins Bold"/>
              </a:rPr>
              <a:t>A</a:t>
            </a:r>
            <a:r>
              <a:rPr lang="en-US" sz="3600">
                <a:solidFill>
                  <a:srgbClr val="000000"/>
                </a:solidFill>
                <a:latin typeface="Poppins Bold"/>
              </a:rPr>
              <a:t>nalyse des corrélations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96212" y="650246"/>
            <a:ext cx="10873155" cy="7699119"/>
          </a:xfrm>
          <a:custGeom>
            <a:avLst/>
            <a:gdLst/>
            <a:ahLst/>
            <a:cxnLst/>
            <a:rect r="r" b="b" t="t" l="l"/>
            <a:pathLst>
              <a:path h="7699119" w="10873155">
                <a:moveTo>
                  <a:pt x="0" y="0"/>
                </a:moveTo>
                <a:lnTo>
                  <a:pt x="10873155" y="0"/>
                </a:lnTo>
                <a:lnTo>
                  <a:pt x="10873155" y="7699119"/>
                </a:lnTo>
                <a:lnTo>
                  <a:pt x="0" y="76991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50" t="-95" r="-861" b="0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16711" y="1678864"/>
            <a:ext cx="10977254" cy="8608136"/>
          </a:xfrm>
          <a:custGeom>
            <a:avLst/>
            <a:gdLst/>
            <a:ahLst/>
            <a:cxnLst/>
            <a:rect r="r" b="b" t="t" l="l"/>
            <a:pathLst>
              <a:path h="8608136" w="10977254">
                <a:moveTo>
                  <a:pt x="0" y="0"/>
                </a:moveTo>
                <a:lnTo>
                  <a:pt x="10977254" y="0"/>
                </a:lnTo>
                <a:lnTo>
                  <a:pt x="10977254" y="8608136"/>
                </a:lnTo>
                <a:lnTo>
                  <a:pt x="0" y="8608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64" t="-1323" r="0" b="-202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308644"/>
            <a:ext cx="14778037" cy="1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0"/>
              </a:lnSpc>
              <a:spcBef>
                <a:spcPct val="0"/>
              </a:spcBef>
            </a:pPr>
            <a:r>
              <a:rPr lang="en-US" sz="3579">
                <a:solidFill>
                  <a:srgbClr val="000000"/>
                </a:solidFill>
                <a:latin typeface="Poppins Bold"/>
              </a:rPr>
              <a:t> Analyse factorielle</a:t>
            </a:r>
          </a:p>
          <a:p>
            <a:pPr algn="ctr">
              <a:lnSpc>
                <a:spcPts val="4311"/>
              </a:lnSpc>
              <a:spcBef>
                <a:spcPct val="0"/>
              </a:spcBef>
            </a:pPr>
            <a:r>
              <a:rPr lang="en-US" sz="3079">
                <a:solidFill>
                  <a:srgbClr val="000000"/>
                </a:solidFill>
                <a:latin typeface="Poppins Bold"/>
              </a:rPr>
              <a:t>Analyse factorielle par composantes (PCA)</a:t>
            </a:r>
          </a:p>
          <a:p>
            <a:pPr algn="ctr">
              <a:lnSpc>
                <a:spcPts val="431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78911" y="1402943"/>
            <a:ext cx="9800614" cy="8426265"/>
          </a:xfrm>
          <a:custGeom>
            <a:avLst/>
            <a:gdLst/>
            <a:ahLst/>
            <a:cxnLst/>
            <a:rect r="r" b="b" t="t" l="l"/>
            <a:pathLst>
              <a:path h="8426265" w="9800614">
                <a:moveTo>
                  <a:pt x="0" y="0"/>
                </a:moveTo>
                <a:lnTo>
                  <a:pt x="9800613" y="0"/>
                </a:lnTo>
                <a:lnTo>
                  <a:pt x="9800613" y="8426265"/>
                </a:lnTo>
                <a:lnTo>
                  <a:pt x="0" y="84262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73" t="0" r="-780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485777"/>
            <a:ext cx="16395730" cy="566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Poppins Bold"/>
              </a:rPr>
              <a:t>ANALYSE FACTORIELLE E AVEC FactorAnalyzer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15262" y="447264"/>
            <a:ext cx="13739361" cy="9198730"/>
          </a:xfrm>
          <a:custGeom>
            <a:avLst/>
            <a:gdLst/>
            <a:ahLst/>
            <a:cxnLst/>
            <a:rect r="r" b="b" t="t" l="l"/>
            <a:pathLst>
              <a:path h="9198730" w="13739361">
                <a:moveTo>
                  <a:pt x="0" y="0"/>
                </a:moveTo>
                <a:lnTo>
                  <a:pt x="13739361" y="0"/>
                </a:lnTo>
                <a:lnTo>
                  <a:pt x="13739361" y="9198731"/>
                </a:lnTo>
                <a:lnTo>
                  <a:pt x="0" y="91987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71" t="0" r="-3066" b="0"/>
            </a:stretch>
          </a:blipFill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6668" y="-2292477"/>
            <a:ext cx="16699699" cy="12406056"/>
          </a:xfrm>
          <a:custGeom>
            <a:avLst/>
            <a:gdLst/>
            <a:ahLst/>
            <a:cxnLst/>
            <a:rect r="r" b="b" t="t" l="l"/>
            <a:pathLst>
              <a:path h="12406056" w="16699699">
                <a:moveTo>
                  <a:pt x="0" y="0"/>
                </a:moveTo>
                <a:lnTo>
                  <a:pt x="16699700" y="0"/>
                </a:lnTo>
                <a:lnTo>
                  <a:pt x="16699700" y="12406056"/>
                </a:lnTo>
                <a:lnTo>
                  <a:pt x="0" y="124060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784" t="0" r="-20784" b="-7193"/>
            </a:stretch>
          </a:blipFill>
        </p:spPr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62173" y="-1256112"/>
            <a:ext cx="13457222" cy="12262117"/>
          </a:xfrm>
          <a:custGeom>
            <a:avLst/>
            <a:gdLst/>
            <a:ahLst/>
            <a:cxnLst/>
            <a:rect r="r" b="b" t="t" l="l"/>
            <a:pathLst>
              <a:path h="12262117" w="13457222">
                <a:moveTo>
                  <a:pt x="0" y="0"/>
                </a:moveTo>
                <a:lnTo>
                  <a:pt x="13457222" y="0"/>
                </a:lnTo>
                <a:lnTo>
                  <a:pt x="13457222" y="12262116"/>
                </a:lnTo>
                <a:lnTo>
                  <a:pt x="0" y="122621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994" t="0" r="-30994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3025" y="550378"/>
            <a:ext cx="8115300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Poppins Ultra-Bold"/>
              </a:rPr>
              <a:t>Sommaire</a:t>
            </a:r>
            <a:r>
              <a:rPr lang="en-US" sz="4500">
                <a:solidFill>
                  <a:srgbClr val="5271FF"/>
                </a:solidFill>
                <a:latin typeface="Poppins Ultra-Bold"/>
              </a:rPr>
              <a:t>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71525" y="2169628"/>
            <a:ext cx="1357631" cy="116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099"/>
              </a:lnSpc>
              <a:spcBef>
                <a:spcPct val="0"/>
              </a:spcBef>
            </a:pPr>
            <a:r>
              <a:rPr lang="en-US" sz="6499">
                <a:solidFill>
                  <a:srgbClr val="000000"/>
                </a:solidFill>
                <a:latin typeface="Poppins Ultra-Bold"/>
              </a:rPr>
              <a:t>1</a:t>
            </a:r>
            <a:r>
              <a:rPr lang="en-US" sz="6499">
                <a:solidFill>
                  <a:srgbClr val="5271FF"/>
                </a:solidFill>
                <a:latin typeface="Poppins Ultra-Bold"/>
              </a:rPr>
              <a:t>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71525" y="5398591"/>
            <a:ext cx="1357631" cy="116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099"/>
              </a:lnSpc>
              <a:spcBef>
                <a:spcPct val="0"/>
              </a:spcBef>
            </a:pPr>
            <a:r>
              <a:rPr lang="en-US" sz="6499">
                <a:solidFill>
                  <a:srgbClr val="000000"/>
                </a:solidFill>
                <a:latin typeface="Poppins Ultra-Bold"/>
              </a:rPr>
              <a:t>3</a:t>
            </a:r>
            <a:r>
              <a:rPr lang="en-US" sz="6499">
                <a:solidFill>
                  <a:srgbClr val="5271FF"/>
                </a:solidFill>
                <a:latin typeface="Poppins Ultra-Bold"/>
              </a:rPr>
              <a:t>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2797" y="7052428"/>
            <a:ext cx="1357631" cy="116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099"/>
              </a:lnSpc>
              <a:spcBef>
                <a:spcPct val="0"/>
              </a:spcBef>
            </a:pPr>
            <a:r>
              <a:rPr lang="en-US" sz="6499">
                <a:solidFill>
                  <a:srgbClr val="000000"/>
                </a:solidFill>
                <a:latin typeface="Poppins Ultra-Bold"/>
              </a:rPr>
              <a:t>4</a:t>
            </a:r>
            <a:r>
              <a:rPr lang="en-US" sz="6499">
                <a:solidFill>
                  <a:srgbClr val="5271FF"/>
                </a:solidFill>
                <a:latin typeface="Poppins Ultra-Bold"/>
              </a:rPr>
              <a:t>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466398" y="2236303"/>
            <a:ext cx="1357631" cy="116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099"/>
              </a:lnSpc>
              <a:spcBef>
                <a:spcPct val="0"/>
              </a:spcBef>
            </a:pPr>
            <a:r>
              <a:rPr lang="en-US" sz="6499">
                <a:solidFill>
                  <a:srgbClr val="000000"/>
                </a:solidFill>
                <a:latin typeface="Poppins Ultra-Bold"/>
              </a:rPr>
              <a:t>5</a:t>
            </a:r>
            <a:r>
              <a:rPr lang="en-US" sz="6499">
                <a:solidFill>
                  <a:srgbClr val="5271FF"/>
                </a:solidFill>
                <a:latin typeface="Poppins Ultra-Bold"/>
              </a:rPr>
              <a:t>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66398" y="3649569"/>
            <a:ext cx="1357631" cy="116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099"/>
              </a:lnSpc>
              <a:spcBef>
                <a:spcPct val="0"/>
              </a:spcBef>
            </a:pPr>
            <a:r>
              <a:rPr lang="en-US" sz="6499">
                <a:solidFill>
                  <a:srgbClr val="000000"/>
                </a:solidFill>
                <a:latin typeface="Poppins Ultra-Bold"/>
              </a:rPr>
              <a:t>6</a:t>
            </a:r>
            <a:r>
              <a:rPr lang="en-US" sz="6499">
                <a:solidFill>
                  <a:srgbClr val="5271FF"/>
                </a:solidFill>
                <a:latin typeface="Poppins Ultra-Bold"/>
              </a:rPr>
              <a:t>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34253" y="2474428"/>
            <a:ext cx="3617548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oppins"/>
              </a:rPr>
              <a:t>Introduction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34253" y="7357228"/>
            <a:ext cx="8473872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oppins"/>
              </a:rPr>
              <a:t>Analyses exploratoires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052628" y="2474428"/>
            <a:ext cx="6076908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oppins"/>
              </a:rPr>
              <a:t>Applications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1525" y="3650766"/>
            <a:ext cx="1357631" cy="116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099"/>
              </a:lnSpc>
              <a:spcBef>
                <a:spcPct val="0"/>
              </a:spcBef>
            </a:pPr>
            <a:r>
              <a:rPr lang="en-US" sz="6499">
                <a:solidFill>
                  <a:srgbClr val="000000"/>
                </a:solidFill>
                <a:latin typeface="Poppins Ultra-Bold"/>
              </a:rPr>
              <a:t>2</a:t>
            </a:r>
            <a:r>
              <a:rPr lang="en-US" sz="6499">
                <a:solidFill>
                  <a:srgbClr val="5271FF"/>
                </a:solidFill>
                <a:latin typeface="Poppins Ultra-Bold"/>
              </a:rPr>
              <a:t>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53303" y="3965091"/>
            <a:ext cx="5438468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oppins"/>
              </a:rPr>
              <a:t>Description du dataset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466398" y="5358110"/>
            <a:ext cx="1357631" cy="116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099"/>
              </a:lnSpc>
              <a:spcBef>
                <a:spcPct val="0"/>
              </a:spcBef>
            </a:pPr>
            <a:r>
              <a:rPr lang="en-US" sz="6499">
                <a:solidFill>
                  <a:srgbClr val="000000"/>
                </a:solidFill>
                <a:latin typeface="Poppins Ultra-Bold"/>
              </a:rPr>
              <a:t>7</a:t>
            </a:r>
            <a:r>
              <a:rPr lang="en-US" sz="6499">
                <a:solidFill>
                  <a:srgbClr val="5271FF"/>
                </a:solidFill>
                <a:latin typeface="Poppins Ultra-Bold"/>
              </a:rPr>
              <a:t>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14528" y="5703391"/>
            <a:ext cx="6267408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oppins"/>
              </a:rPr>
              <a:t>Conclusion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34253" y="5703391"/>
            <a:ext cx="6709640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oppins"/>
              </a:rPr>
              <a:t>Prétraitement des données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014528" y="3954369"/>
            <a:ext cx="6076908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oppins"/>
              </a:rPr>
              <a:t>Synthèse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00194" y="2151545"/>
            <a:ext cx="9402843" cy="7314176"/>
          </a:xfrm>
          <a:custGeom>
            <a:avLst/>
            <a:gdLst/>
            <a:ahLst/>
            <a:cxnLst/>
            <a:rect r="r" b="b" t="t" l="l"/>
            <a:pathLst>
              <a:path h="7314176" w="9402843">
                <a:moveTo>
                  <a:pt x="0" y="0"/>
                </a:moveTo>
                <a:lnTo>
                  <a:pt x="9402843" y="0"/>
                </a:lnTo>
                <a:lnTo>
                  <a:pt x="9402843" y="7314176"/>
                </a:lnTo>
                <a:lnTo>
                  <a:pt x="0" y="7314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73" t="-164" r="0" b="-1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45384" y="650558"/>
            <a:ext cx="5608141" cy="651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5271FF"/>
                </a:solidFill>
                <a:latin typeface="Poppins Bold"/>
              </a:rPr>
              <a:t>A</a:t>
            </a:r>
            <a:r>
              <a:rPr lang="en-US" sz="3600">
                <a:solidFill>
                  <a:srgbClr val="5271FF"/>
                </a:solidFill>
                <a:latin typeface="Poppins Bold"/>
              </a:rPr>
              <a:t>nalyse non supervisée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1500" y="2525746"/>
            <a:ext cx="4720590" cy="542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</a:rPr>
              <a:t>Distribution des clusters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43537" y="4281808"/>
            <a:ext cx="2712879" cy="542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</a:rPr>
              <a:t> cluster 0 : 264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42451" y="5722908"/>
            <a:ext cx="2513965" cy="542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</a:rPr>
              <a:t>cluster 1 : 406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77522" y="7475506"/>
            <a:ext cx="2578894" cy="542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</a:rPr>
              <a:t>cluster 2 : 878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4802" y="269647"/>
            <a:ext cx="16134498" cy="9815144"/>
          </a:xfrm>
          <a:custGeom>
            <a:avLst/>
            <a:gdLst/>
            <a:ahLst/>
            <a:cxnLst/>
            <a:rect r="r" b="b" t="t" l="l"/>
            <a:pathLst>
              <a:path h="9815144" w="16134498">
                <a:moveTo>
                  <a:pt x="0" y="0"/>
                </a:moveTo>
                <a:lnTo>
                  <a:pt x="16134498" y="0"/>
                </a:lnTo>
                <a:lnTo>
                  <a:pt x="16134498" y="9815144"/>
                </a:lnTo>
                <a:lnTo>
                  <a:pt x="0" y="98151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65" t="-14371" r="-21906" b="-8212"/>
            </a:stretch>
          </a:blipFill>
        </p:spPr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8086" y="-1227325"/>
            <a:ext cx="15951214" cy="12262117"/>
          </a:xfrm>
          <a:custGeom>
            <a:avLst/>
            <a:gdLst/>
            <a:ahLst/>
            <a:cxnLst/>
            <a:rect r="r" b="b" t="t" l="l"/>
            <a:pathLst>
              <a:path h="12262117" w="15951214">
                <a:moveTo>
                  <a:pt x="0" y="0"/>
                </a:moveTo>
                <a:lnTo>
                  <a:pt x="15951214" y="0"/>
                </a:lnTo>
                <a:lnTo>
                  <a:pt x="15951214" y="12262117"/>
                </a:lnTo>
                <a:lnTo>
                  <a:pt x="0" y="122621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513" t="0" r="-26148" b="0"/>
            </a:stretch>
          </a:blipFill>
        </p:spPr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28700" y="-1232256"/>
            <a:ext cx="18288000" cy="12262117"/>
          </a:xfrm>
          <a:custGeom>
            <a:avLst/>
            <a:gdLst/>
            <a:ahLst/>
            <a:cxnLst/>
            <a:rect r="r" b="b" t="t" l="l"/>
            <a:pathLst>
              <a:path h="12262117" w="18288000">
                <a:moveTo>
                  <a:pt x="0" y="0"/>
                </a:moveTo>
                <a:lnTo>
                  <a:pt x="18288000" y="0"/>
                </a:lnTo>
                <a:lnTo>
                  <a:pt x="18288000" y="12262117"/>
                </a:lnTo>
                <a:lnTo>
                  <a:pt x="0" y="122621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600" t="0" r="-9600" b="0"/>
            </a:stretch>
          </a:blipFill>
        </p:spPr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313688"/>
            <a:ext cx="19007698" cy="11600688"/>
          </a:xfrm>
          <a:custGeom>
            <a:avLst/>
            <a:gdLst/>
            <a:ahLst/>
            <a:cxnLst/>
            <a:rect r="r" b="b" t="t" l="l"/>
            <a:pathLst>
              <a:path h="11600688" w="19007698">
                <a:moveTo>
                  <a:pt x="0" y="0"/>
                </a:moveTo>
                <a:lnTo>
                  <a:pt x="19007698" y="0"/>
                </a:lnTo>
                <a:lnTo>
                  <a:pt x="19007698" y="11600688"/>
                </a:lnTo>
                <a:lnTo>
                  <a:pt x="0" y="11600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364" t="0" r="-1278" b="-5661"/>
            </a:stretch>
          </a:blipFill>
        </p:spPr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98487" y="914400"/>
            <a:ext cx="11482196" cy="677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sz="3700">
                <a:solidFill>
                  <a:srgbClr val="5271FF"/>
                </a:solidFill>
                <a:latin typeface="Poppins Bold"/>
              </a:rPr>
              <a:t>5. exemple d’</a:t>
            </a:r>
            <a:r>
              <a:rPr lang="en-US" sz="3700">
                <a:solidFill>
                  <a:srgbClr val="5271FF"/>
                </a:solidFill>
                <a:latin typeface="Poppins Bold"/>
              </a:rPr>
              <a:t> application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13593" y="2397674"/>
            <a:ext cx="14394114" cy="1386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Poppins"/>
              </a:rPr>
              <a:t>Se baser sur ces données en analyse les facteurs de rejet </a:t>
            </a:r>
          </a:p>
          <a:p>
            <a:pPr algn="l">
              <a:lnSpc>
                <a:spcPts val="546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813593" y="3756662"/>
            <a:ext cx="12798256" cy="1386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Poppins"/>
              </a:rPr>
              <a:t>Développement de modèles de prédiction de rejet avec le machine learning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13593" y="5953125"/>
            <a:ext cx="12359223" cy="701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Poppins"/>
              </a:rPr>
              <a:t>Illustration avec une interface graphique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32392" y="914400"/>
            <a:ext cx="10101580" cy="767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5271FF"/>
                </a:solidFill>
                <a:latin typeface="Poppins Bold"/>
              </a:rPr>
              <a:t>6. S</a:t>
            </a:r>
            <a:r>
              <a:rPr lang="en-US" sz="4300">
                <a:solidFill>
                  <a:srgbClr val="5271FF"/>
                </a:solidFill>
                <a:latin typeface="Poppins Bold"/>
              </a:rPr>
              <a:t>ynthèse , limites et perspectives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484792" y="3334287"/>
            <a:ext cx="8792448" cy="542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</a:rPr>
              <a:t>existence de 3 clusters dans les données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84792" y="6631103"/>
            <a:ext cx="12194952" cy="542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</a:rPr>
              <a:t>utilisation de machine learning et la classification  supervisée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84792" y="5057775"/>
            <a:ext cx="11646161" cy="542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</a:rPr>
              <a:t>la colonne Type_Occupation contient beaucoup de NaN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91093" y="1555412"/>
            <a:ext cx="10880523" cy="6681897"/>
          </a:xfrm>
          <a:custGeom>
            <a:avLst/>
            <a:gdLst/>
            <a:ahLst/>
            <a:cxnLst/>
            <a:rect r="r" b="b" t="t" l="l"/>
            <a:pathLst>
              <a:path h="6681897" w="10880523">
                <a:moveTo>
                  <a:pt x="0" y="0"/>
                </a:moveTo>
                <a:lnTo>
                  <a:pt x="10880523" y="0"/>
                </a:lnTo>
                <a:lnTo>
                  <a:pt x="10880523" y="6681897"/>
                </a:lnTo>
                <a:lnTo>
                  <a:pt x="0" y="6681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473" r="0" b="-153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44727" y="914400"/>
            <a:ext cx="14813767" cy="1529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0"/>
              </a:lnSpc>
            </a:pPr>
            <a:r>
              <a:rPr lang="en-US" sz="4300">
                <a:solidFill>
                  <a:srgbClr val="5271FF"/>
                </a:solidFill>
                <a:latin typeface="Poppins Bold"/>
              </a:rPr>
              <a:t>7. Conclusion</a:t>
            </a:r>
          </a:p>
          <a:p>
            <a:pPr algn="l">
              <a:lnSpc>
                <a:spcPts val="60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484792" y="2454425"/>
            <a:ext cx="347389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484792" y="1260900"/>
            <a:ext cx="2127885" cy="677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Poppins"/>
              </a:rPr>
              <a:t>SOURCES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84792" y="4420137"/>
            <a:ext cx="8792448" cy="542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</a:rPr>
              <a:t>https://gemini.google.com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84792" y="5686427"/>
            <a:ext cx="8792448" cy="542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  <a:hlinkClick r:id="rId2" tooltip="https://chatgpt.com"/>
              </a:rPr>
              <a:t>https://chatgpt.com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84792" y="7086600"/>
            <a:ext cx="8792448" cy="542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</a:rPr>
              <a:t>https://youtube.com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84792" y="8353423"/>
            <a:ext cx="8792448" cy="542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</a:rPr>
              <a:t>https:/cours-machine-learning.com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84792" y="3175344"/>
            <a:ext cx="8792448" cy="542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</a:rPr>
              <a:t>https://kaggle.com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15621" y="2206613"/>
            <a:ext cx="12062843" cy="7051687"/>
          </a:xfrm>
          <a:custGeom>
            <a:avLst/>
            <a:gdLst/>
            <a:ahLst/>
            <a:cxnLst/>
            <a:rect r="r" b="b" t="t" l="l"/>
            <a:pathLst>
              <a:path h="7051687" w="12062843">
                <a:moveTo>
                  <a:pt x="0" y="0"/>
                </a:moveTo>
                <a:lnTo>
                  <a:pt x="12062843" y="0"/>
                </a:lnTo>
                <a:lnTo>
                  <a:pt x="12062843" y="7051687"/>
                </a:lnTo>
                <a:lnTo>
                  <a:pt x="0" y="70516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408" t="-14078" r="0" b="-275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02607" y="581025"/>
            <a:ext cx="5005399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  <a:spcBef>
                <a:spcPct val="0"/>
              </a:spcBef>
            </a:pPr>
            <a:r>
              <a:rPr lang="en-US" sz="4799">
                <a:solidFill>
                  <a:srgbClr val="000000"/>
                </a:solidFill>
                <a:latin typeface="Poppins Ultra-Bold"/>
              </a:rPr>
              <a:t> 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23950" y="498476"/>
            <a:ext cx="1357631" cy="951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420"/>
              </a:lnSpc>
              <a:spcBef>
                <a:spcPct val="0"/>
              </a:spcBef>
            </a:pPr>
            <a:r>
              <a:rPr lang="en-US" sz="5300">
                <a:solidFill>
                  <a:srgbClr val="000000"/>
                </a:solidFill>
                <a:latin typeface="Poppins Ultra-Bold"/>
              </a:rPr>
              <a:t>1</a:t>
            </a:r>
            <a:r>
              <a:rPr lang="en-US" sz="5300">
                <a:solidFill>
                  <a:srgbClr val="5271FF"/>
                </a:solidFill>
                <a:latin typeface="Poppins Ultra-Bold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402853"/>
            <a:ext cx="16230600" cy="2393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"/>
              </a:rPr>
              <a:t>Les données  ont été téléchargées sur le site Kaggle(Credit Card Eligibility).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"/>
              </a:rPr>
              <a:t>Le jeu de données est reparti dans deux fichers csv(creditCard et Credit_card_label) 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"/>
              </a:rPr>
              <a:t>Les deux fichiers ont 1548 lignes ou individus.</a:t>
            </a:r>
          </a:p>
          <a:p>
            <a:pPr algn="l">
              <a:lnSpc>
                <a:spcPts val="1819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57275" y="5181600"/>
            <a:ext cx="16230600" cy="542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</a:rPr>
              <a:t>Le fichier Credit_card_label.csv contient deux informations clés: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23950" y="6270696"/>
            <a:ext cx="16230600" cy="1076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18" indent="-323859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</a:rPr>
              <a:t>ID : La clé de jointure entre les données de la demande et les données de statut de crédit, identique à Ind_ID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23950" y="7901374"/>
            <a:ext cx="16230600" cy="1087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18" indent="-323859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</a:rPr>
              <a:t>Label : 0 signifie que la demande est approuvée et 1 signifie que la demande est rejetée.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57751" y="691528"/>
            <a:ext cx="1357631" cy="116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099"/>
              </a:lnSpc>
              <a:spcBef>
                <a:spcPct val="0"/>
              </a:spcBef>
            </a:pPr>
            <a:r>
              <a:rPr lang="en-US" sz="6499">
                <a:solidFill>
                  <a:srgbClr val="000000"/>
                </a:solidFill>
                <a:latin typeface="Poppins Ultra-Bold"/>
              </a:rPr>
              <a:t>2</a:t>
            </a:r>
            <a:r>
              <a:rPr lang="en-US" sz="6499">
                <a:solidFill>
                  <a:srgbClr val="5271FF"/>
                </a:solidFill>
                <a:latin typeface="Poppins Ultra-Bold"/>
              </a:rPr>
              <a:t>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39529" y="1005853"/>
            <a:ext cx="5438468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oppins"/>
              </a:rPr>
              <a:t>Description du dataset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90650" y="1274447"/>
            <a:ext cx="16230600" cy="542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</a:rPr>
              <a:t>le fichier Credit_card_label.csv contient 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28750" y="2927986"/>
            <a:ext cx="16230600" cy="542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18" indent="-323859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</a:rPr>
              <a:t>Gender : Informations sur le genre F  , M  , O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28750" y="4044314"/>
            <a:ext cx="16230600" cy="542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18" indent="-323859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</a:rPr>
              <a:t>Car_owner : Possède une voiture ou non Y , N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28750" y="5057775"/>
            <a:ext cx="16230600" cy="542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18" indent="-323859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</a:rPr>
              <a:t>Propert_owner : Possède une propriété ou non Y , 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28750" y="6069328"/>
            <a:ext cx="16230600" cy="542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18" indent="-323859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</a:rPr>
              <a:t>Children : Nombre d'enfants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28750" y="7080881"/>
            <a:ext cx="16230600" cy="542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18" indent="-323859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</a:rPr>
              <a:t> Annual_income : Revenu annuel en flottant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38275" y="8092434"/>
            <a:ext cx="16230600" cy="1087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18" indent="-323859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</a:rPr>
              <a:t>Type_Income : Type de revenu (Working , Commercial associate , Pensioner , State servant 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28750" y="2095501"/>
            <a:ext cx="16230600" cy="554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18" indent="-323859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</a:rPr>
              <a:t>Ind_ID : ID du client de 5008827 a 5053790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28750" y="2514602"/>
            <a:ext cx="16230600" cy="1076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18" indent="-323859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</a:rPr>
              <a:t>Marital_status : État civil ( Married , Single / not married , Civil marriage  , Separated , Widow)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28750" y="4055747"/>
            <a:ext cx="16230600" cy="1609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18" indent="-323859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</a:rPr>
              <a:t>Housing_type : Style de vie ou type de logement ( House / apartment </a:t>
            </a:r>
          </a:p>
          <a:p>
            <a:pPr algn="l" marL="647718" indent="-323859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</a:rPr>
              <a:t>With parents ,Municipal apartment ,Rented apartment , Office apartment  , Co-op apartment)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28750" y="6221730"/>
            <a:ext cx="16230600" cy="542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18" indent="-323859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</a:rPr>
              <a:t>Birthday_count : Compte à rebours à partir du jour actuel (0), -1 signifie hier.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28750" y="1183969"/>
            <a:ext cx="16230600" cy="1076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18" indent="-323859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</a:rPr>
              <a:t>Education : Niveau d'éducation ( Secondary / secondary special , Higher education , Incomplete higher  , Lower secondary Academic degree 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28750" y="7233283"/>
            <a:ext cx="16230600" cy="1609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18" indent="-323859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</a:rPr>
              <a:t>Employed_days : Date de début de l'emploi. Utilise un compte à rebours à partir du jour actuel (0). Une valeur positive signifie que l'individu est actuellement sans emploi.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52550" y="419100"/>
            <a:ext cx="16230600" cy="542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18" indent="-323859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</a:rPr>
              <a:t>Mobile_phone : Possède un téléphone mobile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52550" y="1144903"/>
            <a:ext cx="16230600" cy="554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18" indent="-323859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</a:rPr>
              <a:t>Work_phone : Possède un téléphone de travail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62075" y="2004056"/>
            <a:ext cx="16230600" cy="554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18" indent="-323859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</a:rPr>
              <a:t>Phone : Possède un numéro de téléphone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62075" y="2925121"/>
            <a:ext cx="16230600" cy="554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18" indent="-323859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</a:rPr>
              <a:t>EMAIL_ID : Possède une adresse e-mail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52550" y="3755699"/>
            <a:ext cx="16230600" cy="554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18" indent="-323859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</a:rPr>
              <a:t>Type_Occupation : Profession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38275" y="4720442"/>
            <a:ext cx="16230600" cy="554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18" indent="-323859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</a:rPr>
              <a:t>Family_Members : Taille de la famille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28750" y="5684370"/>
            <a:ext cx="16230600" cy="554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18" indent="-323859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</a:rPr>
              <a:t>Phone : Possède un numéro de téléphone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62075" y="6410173"/>
            <a:ext cx="16230600" cy="554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18" indent="-323859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</a:rPr>
              <a:t>EMAIL_ID : Possède une adresse e-mail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28750" y="7374101"/>
            <a:ext cx="16230600" cy="554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18" indent="-323859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</a:rPr>
              <a:t>Type_Occupation : Profession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28750" y="8538730"/>
            <a:ext cx="16230600" cy="554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18" indent="-323859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</a:rPr>
              <a:t>Family_Members : Taille de la famille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08190" y="942975"/>
            <a:ext cx="10829448" cy="542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</a:rPr>
              <a:t>Le head du dataframe apres fusion des deux fichers .csv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504000" y="2410202"/>
            <a:ext cx="17280001" cy="5466595"/>
          </a:xfrm>
          <a:custGeom>
            <a:avLst/>
            <a:gdLst/>
            <a:ahLst/>
            <a:cxnLst/>
            <a:rect r="r" b="b" t="t" l="l"/>
            <a:pathLst>
              <a:path h="5466595" w="17280001">
                <a:moveTo>
                  <a:pt x="0" y="0"/>
                </a:moveTo>
                <a:lnTo>
                  <a:pt x="17280000" y="0"/>
                </a:lnTo>
                <a:lnTo>
                  <a:pt x="17280000" y="5466596"/>
                </a:lnTo>
                <a:lnTo>
                  <a:pt x="0" y="5466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107" t="-113979" r="-6895" b="-11839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DAGHX8Kb3y8</dc:identifier>
  <dcterms:modified xsi:type="dcterms:W3CDTF">2011-08-01T06:04:30Z</dcterms:modified>
  <cp:revision>1</cp:revision>
  <dc:title>Projet NF</dc:title>
</cp:coreProperties>
</file>