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62" r:id="rId8"/>
    <p:sldId id="260" r:id="rId9"/>
    <p:sldId id="282" r:id="rId10"/>
    <p:sldId id="283" r:id="rId11"/>
    <p:sldId id="272" r:id="rId12"/>
    <p:sldId id="273" r:id="rId13"/>
    <p:sldId id="274" r:id="rId14"/>
    <p:sldId id="275" r:id="rId15"/>
    <p:sldId id="284" r:id="rId16"/>
    <p:sldId id="277" r:id="rId17"/>
    <p:sldId id="278" r:id="rId18"/>
    <p:sldId id="279" r:id="rId19"/>
    <p:sldId id="280" r:id="rId20"/>
    <p:sldId id="281"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3622090" y="4434840"/>
            <a:ext cx="7735722" cy="1122202"/>
          </a:xfrm>
        </p:spPr>
        <p:txBody>
          <a:bodyPr/>
          <a:lstStyle/>
          <a:p>
            <a:r>
              <a:rPr lang="fr-FR" b="0" i="0" dirty="0">
                <a:solidFill>
                  <a:srgbClr val="374151"/>
                </a:solidFill>
                <a:effectLst/>
                <a:latin typeface="Söhne"/>
              </a:rPr>
              <a:t>Optimisation des Stratégies d'Investissement avec Algorithme</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fr-FR" dirty="0"/>
              <a:t>M</a:t>
            </a:r>
            <a:r>
              <a:rPr lang="en-US" dirty="0" err="1"/>
              <a:t>ouhamadou</a:t>
            </a:r>
            <a:r>
              <a:rPr lang="en-US" dirty="0"/>
              <a:t> Moctar Gaye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Introduction à l'Algorithme Optimisé</a:t>
            </a:r>
            <a:endParaRPr lang="en-US" dirty="0"/>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2933700" y="2278885"/>
            <a:ext cx="6041624" cy="1203990"/>
          </a:xfrm>
        </p:spPr>
        <p:txBody>
          <a:bodyPr>
            <a:normAutofit/>
          </a:bodyPr>
          <a:lstStyle/>
          <a:p>
            <a:r>
              <a:rPr lang="fr-FR" dirty="0"/>
              <a:t>Face à ces limitations, une solution optimisée devient nécessaire. Nous avons besoin d'une méthode qui peut traiter efficacement un grand nombre d'actions tout en fournissant des résultats rapides.</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67342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Introduction à l'Algorithme Optimisé</a:t>
            </a:r>
            <a:endParaRPr lang="en-US" dirty="0"/>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2933700" y="2515754"/>
            <a:ext cx="6121523" cy="1683384"/>
          </a:xfrm>
        </p:spPr>
        <p:txBody>
          <a:bodyPr>
            <a:normAutofit/>
          </a:bodyPr>
          <a:lstStyle/>
          <a:p>
            <a:r>
              <a:rPr lang="fr-FR" dirty="0"/>
              <a:t>Pour l'optimisation, nous avons choisi une approche basée sur la méthode gloutonne. Cette méthode sélectionne les actions en se basant sur le tri décroissant du bénéfice, ce qui permet de trouver une solution proche de l'optimal en beaucoup moins de temps.</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63615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Introduction à l'Algorithme Optimisé</a:t>
            </a: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7" name="Picture 6" descr="A flowchart of a program&#10;&#10;Description automatically generated">
            <a:extLst>
              <a:ext uri="{FF2B5EF4-FFF2-40B4-BE49-F238E27FC236}">
                <a16:creationId xmlns:a16="http://schemas.microsoft.com/office/drawing/2014/main" id="{47D0BC1B-1190-9B19-42F4-CD1046F9DB3C}"/>
              </a:ext>
            </a:extLst>
          </p:cNvPr>
          <p:cNvPicPr>
            <a:picLocks noChangeAspect="1"/>
          </p:cNvPicPr>
          <p:nvPr/>
        </p:nvPicPr>
        <p:blipFill>
          <a:blip r:embed="rId2"/>
          <a:stretch>
            <a:fillRect/>
          </a:stretch>
        </p:blipFill>
        <p:spPr>
          <a:xfrm>
            <a:off x="5136008" y="2018025"/>
            <a:ext cx="5372101" cy="4338325"/>
          </a:xfrm>
          <a:prstGeom prst="rect">
            <a:avLst/>
          </a:prstGeom>
        </p:spPr>
      </p:pic>
      <p:sp>
        <p:nvSpPr>
          <p:cNvPr id="10" name="TextBox 9">
            <a:extLst>
              <a:ext uri="{FF2B5EF4-FFF2-40B4-BE49-F238E27FC236}">
                <a16:creationId xmlns:a16="http://schemas.microsoft.com/office/drawing/2014/main" id="{D7C7C6D9-9F0F-277A-0249-8A3B9373B34D}"/>
              </a:ext>
            </a:extLst>
          </p:cNvPr>
          <p:cNvSpPr txBox="1"/>
          <p:nvPr/>
        </p:nvSpPr>
        <p:spPr>
          <a:xfrm>
            <a:off x="2849732" y="2217740"/>
            <a:ext cx="2219419" cy="369332"/>
          </a:xfrm>
          <a:prstGeom prst="rect">
            <a:avLst/>
          </a:prstGeom>
          <a:noFill/>
        </p:spPr>
        <p:txBody>
          <a:bodyPr wrap="square" rtlCol="0">
            <a:spAutoFit/>
          </a:bodyPr>
          <a:lstStyle/>
          <a:p>
            <a:r>
              <a:rPr lang="fr-FR" dirty="0"/>
              <a:t>Algorithme optimisé</a:t>
            </a:r>
            <a:endParaRPr lang="en-US" dirty="0"/>
          </a:p>
        </p:txBody>
      </p:sp>
    </p:spTree>
    <p:extLst>
      <p:ext uri="{BB962C8B-B14F-4D97-AF65-F5344CB8AC3E}">
        <p14:creationId xmlns:p14="http://schemas.microsoft.com/office/powerpoint/2010/main" val="3769070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294268" y="3249226"/>
            <a:ext cx="4876652" cy="949911"/>
          </a:xfrm>
        </p:spPr>
        <p:txBody>
          <a:bodyPr/>
          <a:lstStyle/>
          <a:p>
            <a:r>
              <a:rPr lang="fr-FR" dirty="0"/>
              <a:t>Comparaison et Analyse de Performance</a:t>
            </a:r>
            <a:br>
              <a:rPr lang="fr-FR" dirty="0"/>
            </a:br>
            <a:endParaRPr lang="en-US" dirty="0"/>
          </a:p>
        </p:txBody>
      </p:sp>
    </p:spTree>
    <p:extLst>
      <p:ext uri="{BB962C8B-B14F-4D97-AF65-F5344CB8AC3E}">
        <p14:creationId xmlns:p14="http://schemas.microsoft.com/office/powerpoint/2010/main" val="382842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Comparaison de l'Algorithme de Force Brute et Optimisé</a:t>
            </a:r>
            <a:endParaRPr lang="en-US" dirty="0"/>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2933700" y="2515754"/>
            <a:ext cx="6041624" cy="3334630"/>
          </a:xfrm>
        </p:spPr>
        <p:txBody>
          <a:bodyPr>
            <a:normAutofit/>
          </a:bodyPr>
          <a:lstStyle/>
          <a:p>
            <a:r>
              <a:rPr lang="fr-FR" dirty="0"/>
              <a:t>Tandis que la force brute garantit une solution optimale, l'algorithme optimisé offre une meilleure efficacité, particulièrement important pour des ensembles de données volumineux.</a:t>
            </a:r>
          </a:p>
          <a:p>
            <a:endParaRPr lang="fr-FR"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graphicFrame>
        <p:nvGraphicFramePr>
          <p:cNvPr id="4" name="Table 3">
            <a:extLst>
              <a:ext uri="{FF2B5EF4-FFF2-40B4-BE49-F238E27FC236}">
                <a16:creationId xmlns:a16="http://schemas.microsoft.com/office/drawing/2014/main" id="{32AC8B7E-9336-1580-0106-2CD009EDFB21}"/>
              </a:ext>
            </a:extLst>
          </p:cNvPr>
          <p:cNvGraphicFramePr>
            <a:graphicFrameLocks noGrp="1"/>
          </p:cNvGraphicFramePr>
          <p:nvPr>
            <p:extLst>
              <p:ext uri="{D42A27DB-BD31-4B8C-83A1-F6EECF244321}">
                <p14:modId xmlns:p14="http://schemas.microsoft.com/office/powerpoint/2010/main" val="3999155904"/>
              </p:ext>
            </p:extLst>
          </p:nvPr>
        </p:nvGraphicFramePr>
        <p:xfrm>
          <a:off x="2933699" y="3995526"/>
          <a:ext cx="7528142" cy="741680"/>
        </p:xfrm>
        <a:graphic>
          <a:graphicData uri="http://schemas.openxmlformats.org/drawingml/2006/table">
            <a:tbl>
              <a:tblPr firstRow="1" bandRow="1">
                <a:tableStyleId>{5C22544A-7EE6-4342-B048-85BDC9FD1C3A}</a:tableStyleId>
              </a:tblPr>
              <a:tblGrid>
                <a:gridCol w="3764071">
                  <a:extLst>
                    <a:ext uri="{9D8B030D-6E8A-4147-A177-3AD203B41FA5}">
                      <a16:colId xmlns:a16="http://schemas.microsoft.com/office/drawing/2014/main" val="1901144718"/>
                    </a:ext>
                  </a:extLst>
                </a:gridCol>
                <a:gridCol w="3764071">
                  <a:extLst>
                    <a:ext uri="{9D8B030D-6E8A-4147-A177-3AD203B41FA5}">
                      <a16:colId xmlns:a16="http://schemas.microsoft.com/office/drawing/2014/main" val="3223293728"/>
                    </a:ext>
                  </a:extLst>
                </a:gridCol>
              </a:tblGrid>
              <a:tr h="370840">
                <a:tc>
                  <a:txBody>
                    <a:bodyPr/>
                    <a:lstStyle/>
                    <a:p>
                      <a:r>
                        <a:rPr lang="fr-FR" dirty="0">
                          <a:solidFill>
                            <a:schemeClr val="tx1"/>
                          </a:solidFill>
                        </a:rPr>
                        <a:t>Force Brute</a:t>
                      </a:r>
                      <a:endParaRPr lang="en-US" dirty="0">
                        <a:solidFill>
                          <a:schemeClr val="tx1"/>
                        </a:solidFill>
                      </a:endParaRPr>
                    </a:p>
                  </a:txBody>
                  <a:tcPr/>
                </a:tc>
                <a:tc>
                  <a:txBody>
                    <a:bodyPr/>
                    <a:lstStyle/>
                    <a:p>
                      <a:r>
                        <a:rPr lang="fr-FR" dirty="0">
                          <a:solidFill>
                            <a:schemeClr val="tx1"/>
                          </a:solidFill>
                        </a:rPr>
                        <a:t>Algo optimisé(glouton</a:t>
                      </a:r>
                      <a:r>
                        <a:rPr lang="fr-FR" dirty="0">
                          <a:solidFill>
                            <a:schemeClr val="bg1"/>
                          </a:solidFill>
                        </a:rPr>
                        <a:t>)</a:t>
                      </a:r>
                      <a:endParaRPr lang="en-US" dirty="0">
                        <a:solidFill>
                          <a:schemeClr val="bg1"/>
                        </a:solidFill>
                      </a:endParaRPr>
                    </a:p>
                  </a:txBody>
                  <a:tcPr/>
                </a:tc>
                <a:extLst>
                  <a:ext uri="{0D108BD9-81ED-4DB2-BD59-A6C34878D82A}">
                    <a16:rowId xmlns:a16="http://schemas.microsoft.com/office/drawing/2014/main" val="507517682"/>
                  </a:ext>
                </a:extLst>
              </a:tr>
              <a:tr h="370840">
                <a:tc>
                  <a:txBody>
                    <a:bodyPr/>
                    <a:lstStyle/>
                    <a:p>
                      <a:r>
                        <a:rPr lang="fr-FR" dirty="0"/>
                        <a:t>O(2^n)</a:t>
                      </a:r>
                      <a:endParaRPr lang="en-US" dirty="0"/>
                    </a:p>
                  </a:txBody>
                  <a:tcPr/>
                </a:tc>
                <a:tc>
                  <a:txBody>
                    <a:bodyPr/>
                    <a:lstStyle/>
                    <a:p>
                      <a:r>
                        <a:rPr lang="fr-FR" dirty="0"/>
                        <a:t>O(n log n)</a:t>
                      </a:r>
                      <a:endParaRPr lang="en-US" dirty="0"/>
                    </a:p>
                  </a:txBody>
                  <a:tcPr/>
                </a:tc>
                <a:extLst>
                  <a:ext uri="{0D108BD9-81ED-4DB2-BD59-A6C34878D82A}">
                    <a16:rowId xmlns:a16="http://schemas.microsoft.com/office/drawing/2014/main" val="3681767401"/>
                  </a:ext>
                </a:extLst>
              </a:tr>
            </a:tbl>
          </a:graphicData>
        </a:graphic>
      </p:graphicFrame>
      <p:sp>
        <p:nvSpPr>
          <p:cNvPr id="5" name="TextBox 4">
            <a:extLst>
              <a:ext uri="{FF2B5EF4-FFF2-40B4-BE49-F238E27FC236}">
                <a16:creationId xmlns:a16="http://schemas.microsoft.com/office/drawing/2014/main" id="{9E5780A1-C473-FA3F-FE61-6431C4BF9F5A}"/>
              </a:ext>
            </a:extLst>
          </p:cNvPr>
          <p:cNvSpPr txBox="1"/>
          <p:nvPr/>
        </p:nvSpPr>
        <p:spPr>
          <a:xfrm>
            <a:off x="3693111" y="5042517"/>
            <a:ext cx="4121065" cy="369332"/>
          </a:xfrm>
          <a:prstGeom prst="rect">
            <a:avLst/>
          </a:prstGeom>
          <a:noFill/>
        </p:spPr>
        <p:txBody>
          <a:bodyPr wrap="none" rtlCol="0">
            <a:spAutoFit/>
          </a:bodyPr>
          <a:lstStyle/>
          <a:p>
            <a:r>
              <a:rPr lang="fr-FR" dirty="0"/>
              <a:t>Complexité temporelle (notation </a:t>
            </a:r>
            <a:r>
              <a:rPr lang="fr-FR" dirty="0" err="1"/>
              <a:t>Big-O</a:t>
            </a:r>
            <a:r>
              <a:rPr lang="fr-FR" dirty="0"/>
              <a:t>)</a:t>
            </a:r>
            <a:endParaRPr lang="en-US" dirty="0"/>
          </a:p>
        </p:txBody>
      </p:sp>
    </p:spTree>
    <p:extLst>
      <p:ext uri="{BB962C8B-B14F-4D97-AF65-F5344CB8AC3E}">
        <p14:creationId xmlns:p14="http://schemas.microsoft.com/office/powerpoint/2010/main" val="283883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Comparaison </a:t>
            </a:r>
            <a:r>
              <a:rPr lang="fr-FR" b="1" dirty="0">
                <a:latin typeface="Söhne"/>
              </a:rPr>
              <a:t>Avec les choix de </a:t>
            </a:r>
            <a:r>
              <a:rPr lang="fr-FR" b="1" dirty="0" err="1">
                <a:latin typeface="Söhne"/>
              </a:rPr>
              <a:t>sienna</a:t>
            </a: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graphicFrame>
        <p:nvGraphicFramePr>
          <p:cNvPr id="3" name="Table 2">
            <a:extLst>
              <a:ext uri="{FF2B5EF4-FFF2-40B4-BE49-F238E27FC236}">
                <a16:creationId xmlns:a16="http://schemas.microsoft.com/office/drawing/2014/main" id="{8109FE2A-D852-0B75-096B-F3DDB4972A4F}"/>
              </a:ext>
            </a:extLst>
          </p:cNvPr>
          <p:cNvGraphicFramePr>
            <a:graphicFrameLocks noGrp="1"/>
          </p:cNvGraphicFramePr>
          <p:nvPr>
            <p:extLst>
              <p:ext uri="{D42A27DB-BD31-4B8C-83A1-F6EECF244321}">
                <p14:modId xmlns:p14="http://schemas.microsoft.com/office/powerpoint/2010/main" val="1187594938"/>
              </p:ext>
            </p:extLst>
          </p:nvPr>
        </p:nvGraphicFramePr>
        <p:xfrm>
          <a:off x="2933700" y="2217740"/>
          <a:ext cx="6884139" cy="1112520"/>
        </p:xfrm>
        <a:graphic>
          <a:graphicData uri="http://schemas.openxmlformats.org/drawingml/2006/table">
            <a:tbl>
              <a:tblPr firstRow="1" bandRow="1">
                <a:tableStyleId>{5C22544A-7EE6-4342-B048-85BDC9FD1C3A}</a:tableStyleId>
              </a:tblPr>
              <a:tblGrid>
                <a:gridCol w="2294713">
                  <a:extLst>
                    <a:ext uri="{9D8B030D-6E8A-4147-A177-3AD203B41FA5}">
                      <a16:colId xmlns:a16="http://schemas.microsoft.com/office/drawing/2014/main" val="3963439353"/>
                    </a:ext>
                  </a:extLst>
                </a:gridCol>
                <a:gridCol w="2294713">
                  <a:extLst>
                    <a:ext uri="{9D8B030D-6E8A-4147-A177-3AD203B41FA5}">
                      <a16:colId xmlns:a16="http://schemas.microsoft.com/office/drawing/2014/main" val="297409506"/>
                    </a:ext>
                  </a:extLst>
                </a:gridCol>
                <a:gridCol w="2294713">
                  <a:extLst>
                    <a:ext uri="{9D8B030D-6E8A-4147-A177-3AD203B41FA5}">
                      <a16:colId xmlns:a16="http://schemas.microsoft.com/office/drawing/2014/main" val="3999884739"/>
                    </a:ext>
                  </a:extLst>
                </a:gridCol>
              </a:tblGrid>
              <a:tr h="370840">
                <a:tc>
                  <a:txBody>
                    <a:bodyPr/>
                    <a:lstStyle/>
                    <a:p>
                      <a:endParaRPr lang="en-US" dirty="0"/>
                    </a:p>
                  </a:txBody>
                  <a:tcPr/>
                </a:tc>
                <a:tc>
                  <a:txBody>
                    <a:bodyPr/>
                    <a:lstStyle/>
                    <a:p>
                      <a:r>
                        <a:rPr lang="fr-FR" dirty="0">
                          <a:solidFill>
                            <a:schemeClr val="tx1"/>
                          </a:solidFill>
                        </a:rPr>
                        <a:t>Choix de </a:t>
                      </a:r>
                      <a:r>
                        <a:rPr lang="fr-FR" dirty="0" err="1">
                          <a:solidFill>
                            <a:schemeClr val="tx1"/>
                          </a:solidFill>
                        </a:rPr>
                        <a:t>Sienna</a:t>
                      </a:r>
                      <a:endParaRPr lang="en-US" dirty="0">
                        <a:solidFill>
                          <a:schemeClr val="tx1"/>
                        </a:solidFill>
                      </a:endParaRPr>
                    </a:p>
                  </a:txBody>
                  <a:tcPr/>
                </a:tc>
                <a:tc>
                  <a:txBody>
                    <a:bodyPr/>
                    <a:lstStyle/>
                    <a:p>
                      <a:r>
                        <a:rPr lang="fr-FR" dirty="0">
                          <a:solidFill>
                            <a:schemeClr val="tx1"/>
                          </a:solidFill>
                        </a:rPr>
                        <a:t>Algo </a:t>
                      </a:r>
                      <a:r>
                        <a:rPr lang="fr-FR" dirty="0" err="1">
                          <a:solidFill>
                            <a:schemeClr val="tx1"/>
                          </a:solidFill>
                        </a:rPr>
                        <a:t>optimidé</a:t>
                      </a:r>
                      <a:endParaRPr lang="en-US" dirty="0">
                        <a:solidFill>
                          <a:schemeClr val="tx1"/>
                        </a:solidFill>
                      </a:endParaRPr>
                    </a:p>
                  </a:txBody>
                  <a:tcPr/>
                </a:tc>
                <a:extLst>
                  <a:ext uri="{0D108BD9-81ED-4DB2-BD59-A6C34878D82A}">
                    <a16:rowId xmlns:a16="http://schemas.microsoft.com/office/drawing/2014/main" val="763712718"/>
                  </a:ext>
                </a:extLst>
              </a:tr>
              <a:tr h="370840">
                <a:tc>
                  <a:txBody>
                    <a:bodyPr/>
                    <a:lstStyle/>
                    <a:p>
                      <a:r>
                        <a:rPr lang="fr-FR" dirty="0"/>
                        <a:t>Total </a:t>
                      </a:r>
                      <a:r>
                        <a:rPr lang="fr-FR" dirty="0" err="1"/>
                        <a:t>cost</a:t>
                      </a:r>
                      <a:endParaRPr lang="en-US" dirty="0"/>
                    </a:p>
                  </a:txBody>
                  <a:tcPr/>
                </a:tc>
                <a:tc>
                  <a:txBody>
                    <a:bodyPr/>
                    <a:lstStyle/>
                    <a:p>
                      <a:r>
                        <a:rPr lang="en-US" dirty="0"/>
                        <a:t>489.24€</a:t>
                      </a:r>
                    </a:p>
                  </a:txBody>
                  <a:tcPr/>
                </a:tc>
                <a:tc>
                  <a:txBody>
                    <a:bodyPr/>
                    <a:lstStyle/>
                    <a:p>
                      <a:r>
                        <a:rPr lang="en-US" dirty="0"/>
                        <a:t> 499.98€</a:t>
                      </a:r>
                    </a:p>
                  </a:txBody>
                  <a:tcPr/>
                </a:tc>
                <a:extLst>
                  <a:ext uri="{0D108BD9-81ED-4DB2-BD59-A6C34878D82A}">
                    <a16:rowId xmlns:a16="http://schemas.microsoft.com/office/drawing/2014/main" val="2916871293"/>
                  </a:ext>
                </a:extLst>
              </a:tr>
              <a:tr h="370840">
                <a:tc>
                  <a:txBody>
                    <a:bodyPr/>
                    <a:lstStyle/>
                    <a:p>
                      <a:r>
                        <a:rPr lang="fr-FR" dirty="0"/>
                        <a:t>Total profit</a:t>
                      </a:r>
                      <a:endParaRPr lang="en-US" dirty="0"/>
                    </a:p>
                  </a:txBody>
                  <a:tcPr/>
                </a:tc>
                <a:tc>
                  <a:txBody>
                    <a:bodyPr/>
                    <a:lstStyle/>
                    <a:p>
                      <a:r>
                        <a:rPr lang="en-US" dirty="0"/>
                        <a:t>193.78€</a:t>
                      </a:r>
                    </a:p>
                  </a:txBody>
                  <a:tcPr/>
                </a:tc>
                <a:tc>
                  <a:txBody>
                    <a:bodyPr/>
                    <a:lstStyle/>
                    <a:p>
                      <a:r>
                        <a:rPr lang="en-US" dirty="0"/>
                        <a:t>823.92€</a:t>
                      </a:r>
                    </a:p>
                  </a:txBody>
                  <a:tcPr/>
                </a:tc>
                <a:extLst>
                  <a:ext uri="{0D108BD9-81ED-4DB2-BD59-A6C34878D82A}">
                    <a16:rowId xmlns:a16="http://schemas.microsoft.com/office/drawing/2014/main" val="3700672567"/>
                  </a:ext>
                </a:extLst>
              </a:tr>
            </a:tbl>
          </a:graphicData>
        </a:graphic>
      </p:graphicFrame>
      <p:graphicFrame>
        <p:nvGraphicFramePr>
          <p:cNvPr id="7" name="Table 6">
            <a:extLst>
              <a:ext uri="{FF2B5EF4-FFF2-40B4-BE49-F238E27FC236}">
                <a16:creationId xmlns:a16="http://schemas.microsoft.com/office/drawing/2014/main" id="{4B6AD54F-AF91-E0DE-27D3-E585426A11C8}"/>
              </a:ext>
            </a:extLst>
          </p:cNvPr>
          <p:cNvGraphicFramePr>
            <a:graphicFrameLocks noGrp="1"/>
          </p:cNvGraphicFramePr>
          <p:nvPr>
            <p:extLst>
              <p:ext uri="{D42A27DB-BD31-4B8C-83A1-F6EECF244321}">
                <p14:modId xmlns:p14="http://schemas.microsoft.com/office/powerpoint/2010/main" val="2691149573"/>
              </p:ext>
            </p:extLst>
          </p:nvPr>
        </p:nvGraphicFramePr>
        <p:xfrm>
          <a:off x="2933699" y="4474147"/>
          <a:ext cx="6884139" cy="1112520"/>
        </p:xfrm>
        <a:graphic>
          <a:graphicData uri="http://schemas.openxmlformats.org/drawingml/2006/table">
            <a:tbl>
              <a:tblPr firstRow="1" bandRow="1">
                <a:tableStyleId>{5C22544A-7EE6-4342-B048-85BDC9FD1C3A}</a:tableStyleId>
              </a:tblPr>
              <a:tblGrid>
                <a:gridCol w="2294713">
                  <a:extLst>
                    <a:ext uri="{9D8B030D-6E8A-4147-A177-3AD203B41FA5}">
                      <a16:colId xmlns:a16="http://schemas.microsoft.com/office/drawing/2014/main" val="3963439353"/>
                    </a:ext>
                  </a:extLst>
                </a:gridCol>
                <a:gridCol w="2294713">
                  <a:extLst>
                    <a:ext uri="{9D8B030D-6E8A-4147-A177-3AD203B41FA5}">
                      <a16:colId xmlns:a16="http://schemas.microsoft.com/office/drawing/2014/main" val="297409506"/>
                    </a:ext>
                  </a:extLst>
                </a:gridCol>
                <a:gridCol w="2294713">
                  <a:extLst>
                    <a:ext uri="{9D8B030D-6E8A-4147-A177-3AD203B41FA5}">
                      <a16:colId xmlns:a16="http://schemas.microsoft.com/office/drawing/2014/main" val="3999884739"/>
                    </a:ext>
                  </a:extLst>
                </a:gridCol>
              </a:tblGrid>
              <a:tr h="370840">
                <a:tc>
                  <a:txBody>
                    <a:bodyPr/>
                    <a:lstStyle/>
                    <a:p>
                      <a:endParaRPr lang="en-US" dirty="0"/>
                    </a:p>
                  </a:txBody>
                  <a:tcPr/>
                </a:tc>
                <a:tc>
                  <a:txBody>
                    <a:bodyPr/>
                    <a:lstStyle/>
                    <a:p>
                      <a:r>
                        <a:rPr lang="fr-FR" dirty="0">
                          <a:solidFill>
                            <a:schemeClr val="tx1"/>
                          </a:solidFill>
                        </a:rPr>
                        <a:t>Choix de </a:t>
                      </a:r>
                      <a:r>
                        <a:rPr lang="fr-FR" dirty="0" err="1">
                          <a:solidFill>
                            <a:schemeClr val="tx1"/>
                          </a:solidFill>
                        </a:rPr>
                        <a:t>Sienna</a:t>
                      </a:r>
                      <a:endParaRPr lang="en-US" dirty="0">
                        <a:solidFill>
                          <a:schemeClr val="tx1"/>
                        </a:solidFill>
                      </a:endParaRPr>
                    </a:p>
                  </a:txBody>
                  <a:tcPr/>
                </a:tc>
                <a:tc>
                  <a:txBody>
                    <a:bodyPr/>
                    <a:lstStyle/>
                    <a:p>
                      <a:r>
                        <a:rPr lang="fr-FR" dirty="0">
                          <a:solidFill>
                            <a:schemeClr val="tx1"/>
                          </a:solidFill>
                        </a:rPr>
                        <a:t>Algo </a:t>
                      </a:r>
                      <a:r>
                        <a:rPr lang="fr-FR" dirty="0" err="1">
                          <a:solidFill>
                            <a:schemeClr val="tx1"/>
                          </a:solidFill>
                        </a:rPr>
                        <a:t>optimidé</a:t>
                      </a:r>
                      <a:endParaRPr lang="en-US" dirty="0">
                        <a:solidFill>
                          <a:schemeClr val="tx1"/>
                        </a:solidFill>
                      </a:endParaRPr>
                    </a:p>
                  </a:txBody>
                  <a:tcPr/>
                </a:tc>
                <a:extLst>
                  <a:ext uri="{0D108BD9-81ED-4DB2-BD59-A6C34878D82A}">
                    <a16:rowId xmlns:a16="http://schemas.microsoft.com/office/drawing/2014/main" val="763712718"/>
                  </a:ext>
                </a:extLst>
              </a:tr>
              <a:tr h="370840">
                <a:tc>
                  <a:txBody>
                    <a:bodyPr/>
                    <a:lstStyle/>
                    <a:p>
                      <a:r>
                        <a:rPr lang="fr-FR" dirty="0"/>
                        <a:t>Total </a:t>
                      </a:r>
                      <a:r>
                        <a:rPr lang="fr-FR" dirty="0" err="1"/>
                        <a:t>cost</a:t>
                      </a:r>
                      <a:endParaRPr lang="en-US" dirty="0"/>
                    </a:p>
                  </a:txBody>
                  <a:tcPr/>
                </a:tc>
                <a:tc>
                  <a:txBody>
                    <a:bodyPr/>
                    <a:lstStyle/>
                    <a:p>
                      <a:r>
                        <a:rPr lang="en-US" dirty="0"/>
                        <a:t>498.76€</a:t>
                      </a:r>
                    </a:p>
                  </a:txBody>
                  <a:tcPr/>
                </a:tc>
                <a:tc>
                  <a:txBody>
                    <a:bodyPr/>
                    <a:lstStyle/>
                    <a:p>
                      <a:r>
                        <a:rPr lang="en-US" dirty="0"/>
                        <a:t>499.94€</a:t>
                      </a:r>
                    </a:p>
                  </a:txBody>
                  <a:tcPr/>
                </a:tc>
                <a:extLst>
                  <a:ext uri="{0D108BD9-81ED-4DB2-BD59-A6C34878D82A}">
                    <a16:rowId xmlns:a16="http://schemas.microsoft.com/office/drawing/2014/main" val="2916871293"/>
                  </a:ext>
                </a:extLst>
              </a:tr>
              <a:tr h="370840">
                <a:tc>
                  <a:txBody>
                    <a:bodyPr/>
                    <a:lstStyle/>
                    <a:p>
                      <a:r>
                        <a:rPr lang="fr-FR" dirty="0"/>
                        <a:t>Total profit</a:t>
                      </a:r>
                      <a:endParaRPr lang="en-US" dirty="0"/>
                    </a:p>
                  </a:txBody>
                  <a:tcPr/>
                </a:tc>
                <a:tc>
                  <a:txBody>
                    <a:bodyPr/>
                    <a:lstStyle/>
                    <a:p>
                      <a:r>
                        <a:rPr lang="en-US" dirty="0"/>
                        <a:t>196.61€</a:t>
                      </a:r>
                    </a:p>
                  </a:txBody>
                  <a:tcPr/>
                </a:tc>
                <a:tc>
                  <a:txBody>
                    <a:bodyPr/>
                    <a:lstStyle/>
                    <a:p>
                      <a:r>
                        <a:rPr lang="en-US" dirty="0"/>
                        <a:t>969.93€</a:t>
                      </a:r>
                    </a:p>
                  </a:txBody>
                  <a:tcPr/>
                </a:tc>
                <a:extLst>
                  <a:ext uri="{0D108BD9-81ED-4DB2-BD59-A6C34878D82A}">
                    <a16:rowId xmlns:a16="http://schemas.microsoft.com/office/drawing/2014/main" val="3700672567"/>
                  </a:ext>
                </a:extLst>
              </a:tr>
            </a:tbl>
          </a:graphicData>
        </a:graphic>
      </p:graphicFrame>
      <p:sp>
        <p:nvSpPr>
          <p:cNvPr id="10" name="TextBox 9">
            <a:extLst>
              <a:ext uri="{FF2B5EF4-FFF2-40B4-BE49-F238E27FC236}">
                <a16:creationId xmlns:a16="http://schemas.microsoft.com/office/drawing/2014/main" id="{725EDC04-B38C-3686-0B5A-2E62FEA2CA05}"/>
              </a:ext>
            </a:extLst>
          </p:cNvPr>
          <p:cNvSpPr txBox="1"/>
          <p:nvPr/>
        </p:nvSpPr>
        <p:spPr>
          <a:xfrm>
            <a:off x="4749553" y="3408491"/>
            <a:ext cx="2594043" cy="369332"/>
          </a:xfrm>
          <a:prstGeom prst="rect">
            <a:avLst/>
          </a:prstGeom>
          <a:noFill/>
        </p:spPr>
        <p:txBody>
          <a:bodyPr wrap="none" rtlCol="0">
            <a:spAutoFit/>
          </a:bodyPr>
          <a:lstStyle/>
          <a:p>
            <a:r>
              <a:rPr lang="fr-FR" dirty="0"/>
              <a:t>En utilisant le Dataset_1</a:t>
            </a:r>
            <a:endParaRPr lang="en-US" dirty="0"/>
          </a:p>
        </p:txBody>
      </p:sp>
      <p:sp>
        <p:nvSpPr>
          <p:cNvPr id="11" name="TextBox 10">
            <a:extLst>
              <a:ext uri="{FF2B5EF4-FFF2-40B4-BE49-F238E27FC236}">
                <a16:creationId xmlns:a16="http://schemas.microsoft.com/office/drawing/2014/main" id="{21F2B19B-817D-F6DF-DF38-EB9FFE577203}"/>
              </a:ext>
            </a:extLst>
          </p:cNvPr>
          <p:cNvSpPr txBox="1"/>
          <p:nvPr/>
        </p:nvSpPr>
        <p:spPr>
          <a:xfrm>
            <a:off x="4749552" y="5682287"/>
            <a:ext cx="2594043" cy="369332"/>
          </a:xfrm>
          <a:prstGeom prst="rect">
            <a:avLst/>
          </a:prstGeom>
          <a:noFill/>
        </p:spPr>
        <p:txBody>
          <a:bodyPr wrap="none" rtlCol="0">
            <a:spAutoFit/>
          </a:bodyPr>
          <a:lstStyle/>
          <a:p>
            <a:r>
              <a:rPr lang="fr-FR" dirty="0"/>
              <a:t>En utilisant le Dataset_2</a:t>
            </a:r>
            <a:endParaRPr lang="en-US" dirty="0"/>
          </a:p>
        </p:txBody>
      </p:sp>
    </p:spTree>
    <p:extLst>
      <p:ext uri="{BB962C8B-B14F-4D97-AF65-F5344CB8AC3E}">
        <p14:creationId xmlns:p14="http://schemas.microsoft.com/office/powerpoint/2010/main" val="174988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294268" y="3249226"/>
            <a:ext cx="4876652" cy="949911"/>
          </a:xfrm>
        </p:spPr>
        <p:txBody>
          <a:bodyPr/>
          <a:lstStyle/>
          <a:p>
            <a:r>
              <a:rPr lang="fr-FR" dirty="0"/>
              <a:t>Conclusion</a:t>
            </a:r>
            <a:br>
              <a:rPr lang="fr-FR" dirty="0"/>
            </a:br>
            <a:br>
              <a:rPr lang="fr-FR" dirty="0"/>
            </a:br>
            <a:endParaRPr lang="en-US" dirty="0"/>
          </a:p>
        </p:txBody>
      </p:sp>
    </p:spTree>
    <p:extLst>
      <p:ext uri="{BB962C8B-B14F-4D97-AF65-F5344CB8AC3E}">
        <p14:creationId xmlns:p14="http://schemas.microsoft.com/office/powerpoint/2010/main" val="353053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Conclusions</a:t>
            </a:r>
            <a:endParaRPr lang="en-US" dirty="0"/>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2933700" y="2515754"/>
            <a:ext cx="6041624" cy="2393597"/>
          </a:xfrm>
        </p:spPr>
        <p:txBody>
          <a:bodyPr>
            <a:normAutofit/>
          </a:bodyPr>
          <a:lstStyle/>
          <a:p>
            <a:endParaRPr lang="fr-FR" dirty="0"/>
          </a:p>
          <a:p>
            <a:r>
              <a:rPr lang="fr-FR" dirty="0"/>
              <a:t>L'algorithme optimisé nous permet de gérer efficacement des ensembles de données plus importants, offrant ainsi de meilleures stratégies d'investissement à nos clients. Cela représente un pas en avant significatif dans notre capacité à répondre rapidement aux besoins du marché.</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547750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Merci</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Mouhamadou Gaye</a:t>
            </a:r>
          </a:p>
          <a:p>
            <a:r>
              <a:rPr lang="en-US" dirty="0"/>
              <a:t>moctargaye94@gmail.com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err="1"/>
              <a:t>Algorithme</a:t>
            </a:r>
            <a:r>
              <a:rPr lang="en-US" dirty="0"/>
              <a:t> de force brute</a:t>
            </a:r>
          </a:p>
          <a:p>
            <a:r>
              <a:rPr lang="en-US" dirty="0"/>
              <a:t>Solution </a:t>
            </a:r>
            <a:r>
              <a:rPr lang="en-US" dirty="0" err="1"/>
              <a:t>optimisée</a:t>
            </a:r>
            <a:endParaRPr lang="en-US" dirty="0"/>
          </a:p>
          <a:p>
            <a:r>
              <a:rPr lang="en-US" dirty="0" err="1"/>
              <a:t>Comparaison</a:t>
            </a:r>
            <a:endParaRPr lang="en-US" dirty="0"/>
          </a:p>
          <a:p>
            <a:r>
              <a:rPr lang="en-US" dirty="0"/>
              <a:t>Conclusions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r>
              <a:rPr lang="fr-FR" dirty="0"/>
              <a:t>Bienvenue à la présentation sur l'optimisation des stratégies d'investissement chez </a:t>
            </a:r>
            <a:r>
              <a:rPr lang="fr-FR" dirty="0" err="1"/>
              <a:t>AlgoInvest&amp;Trade</a:t>
            </a:r>
            <a:r>
              <a:rPr lang="fr-FR" dirty="0"/>
              <a:t>. Notre objectif aujourd'hui est de discuter comment nous utilisons les algorithmes pour maximiser les profits des investissements de nos clients avec un budget limité. Cette approche technique nous permet de rester compétitifs dans un marché financier en constante évolution.</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761608" y="2148840"/>
            <a:ext cx="5409312" cy="2050298"/>
          </a:xfrm>
        </p:spPr>
        <p:txBody>
          <a:bodyPr/>
          <a:lstStyle/>
          <a:p>
            <a:r>
              <a:rPr lang="fr-FR" b="1" i="0" dirty="0">
                <a:effectLst/>
                <a:latin typeface="Söhne"/>
              </a:rPr>
              <a:t>Analyse de l'Algorithme de Force Brute</a:t>
            </a:r>
            <a:br>
              <a:rPr lang="fr-FR" b="1" i="0" dirty="0">
                <a:effectLst/>
                <a:latin typeface="Söhne"/>
              </a:rPr>
            </a:br>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Présentation de l'Algorithme de Force Brute</a:t>
            </a:r>
            <a:endParaRPr lang="en-US" dirty="0"/>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2933700" y="2515754"/>
            <a:ext cx="4763240" cy="2189411"/>
          </a:xfrm>
        </p:spPr>
        <p:txBody>
          <a:bodyPr>
            <a:normAutofit/>
          </a:bodyPr>
          <a:lstStyle/>
          <a:p>
            <a:r>
              <a:rPr lang="fr-FR" dirty="0"/>
              <a:t>L'algorithme de force brute explore toutes les combinaisons possibles d'actions pour identifier la combinaison la plus rentable. Bien que cette méthode garantisse la meilleure solution possible, elle est très gourmande en ressources et devient impraticable avec l'augmentation du nombre d'actions.</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fr-FR" b="1" i="0" dirty="0">
                <a:effectLst/>
                <a:latin typeface="Söhne"/>
              </a:rPr>
              <a:t>Présentation de l'Algorithme de Force Brute</a:t>
            </a:r>
            <a:endParaRPr lang="en-US" dirty="0"/>
          </a:p>
        </p:txBody>
      </p:sp>
      <p:pic>
        <p:nvPicPr>
          <p:cNvPr id="4" name="Content Placeholder 3" descr="A diagram of a flowchart&#10;&#10;Description automatically generated">
            <a:extLst>
              <a:ext uri="{FF2B5EF4-FFF2-40B4-BE49-F238E27FC236}">
                <a16:creationId xmlns:a16="http://schemas.microsoft.com/office/drawing/2014/main" id="{E2E15ECA-9D64-49A7-A748-A08402EBB7B7}"/>
              </a:ext>
            </a:extLst>
          </p:cNvPr>
          <p:cNvPicPr>
            <a:picLocks noGrp="1" noChangeAspect="1"/>
          </p:cNvPicPr>
          <p:nvPr>
            <p:ph sz="quarter" idx="4"/>
          </p:nvPr>
        </p:nvPicPr>
        <p:blipFill>
          <a:blip r:embed="rId2"/>
          <a:stretch>
            <a:fillRect/>
          </a:stretch>
        </p:blipFill>
        <p:spPr>
          <a:xfrm>
            <a:off x="3200400" y="1929457"/>
            <a:ext cx="5962650" cy="4740995"/>
          </a:xfrm>
        </p:spPr>
      </p:pic>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61158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247341"/>
          </a:xfrm>
        </p:spPr>
        <p:txBody>
          <a:bodyPr/>
          <a:lstStyle/>
          <a:p>
            <a:r>
              <a:rPr lang="fr-FR" b="1" i="0" dirty="0">
                <a:effectLst/>
                <a:latin typeface="Söhne"/>
              </a:rPr>
              <a:t>Performance de l'Algorithme de Force Brute</a:t>
            </a:r>
            <a:endParaRPr lang="en-US" dirty="0"/>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2933699" y="2515754"/>
            <a:ext cx="4683341" cy="2189411"/>
          </a:xfrm>
        </p:spPr>
        <p:txBody>
          <a:bodyPr>
            <a:normAutofit/>
          </a:bodyPr>
          <a:lstStyle/>
          <a:p>
            <a:r>
              <a:rPr lang="fr-FR" dirty="0"/>
              <a:t>En termes de performance, l'algorithme de force brute a une complexité temporelle exponentielle. Cela signifie que le temps d'exécution augmente de façon exponentielle avec chaque action ajoutée, rendant l'approche impraticable pour de grands ensembles de données.</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1854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247341"/>
          </a:xfrm>
        </p:spPr>
        <p:txBody>
          <a:bodyPr/>
          <a:lstStyle/>
          <a:p>
            <a:r>
              <a:rPr lang="fr-FR" b="1" i="0" dirty="0">
                <a:effectLst/>
                <a:latin typeface="Söhne"/>
              </a:rPr>
              <a:t>Performance de l'Algorithme de Force Brute</a:t>
            </a: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 name="Picture 3">
            <a:extLst>
              <a:ext uri="{FF2B5EF4-FFF2-40B4-BE49-F238E27FC236}">
                <a16:creationId xmlns:a16="http://schemas.microsoft.com/office/drawing/2014/main" id="{8939A875-75D4-7D89-72EC-1308DACD733A}"/>
              </a:ext>
            </a:extLst>
          </p:cNvPr>
          <p:cNvPicPr>
            <a:picLocks noChangeAspect="1"/>
          </p:cNvPicPr>
          <p:nvPr/>
        </p:nvPicPr>
        <p:blipFill>
          <a:blip r:embed="rId2"/>
          <a:stretch>
            <a:fillRect/>
          </a:stretch>
        </p:blipFill>
        <p:spPr>
          <a:xfrm>
            <a:off x="5936383" y="2278582"/>
            <a:ext cx="4895850" cy="3687241"/>
          </a:xfrm>
          <a:prstGeom prst="rect">
            <a:avLst/>
          </a:prstGeom>
        </p:spPr>
      </p:pic>
      <p:sp>
        <p:nvSpPr>
          <p:cNvPr id="5" name="TextBox 4">
            <a:extLst>
              <a:ext uri="{FF2B5EF4-FFF2-40B4-BE49-F238E27FC236}">
                <a16:creationId xmlns:a16="http://schemas.microsoft.com/office/drawing/2014/main" id="{4B6AC179-1398-8AF9-F891-CA2DC3B08677}"/>
              </a:ext>
            </a:extLst>
          </p:cNvPr>
          <p:cNvSpPr txBox="1"/>
          <p:nvPr/>
        </p:nvSpPr>
        <p:spPr>
          <a:xfrm>
            <a:off x="2933700" y="3429000"/>
            <a:ext cx="3162300" cy="646331"/>
          </a:xfrm>
          <a:prstGeom prst="rect">
            <a:avLst/>
          </a:prstGeom>
          <a:noFill/>
        </p:spPr>
        <p:txBody>
          <a:bodyPr wrap="square" rtlCol="0">
            <a:spAutoFit/>
          </a:bodyPr>
          <a:lstStyle/>
          <a:p>
            <a:r>
              <a:rPr lang="fr-FR" dirty="0"/>
              <a:t>Augmentation exponentielle du temps d'exécution</a:t>
            </a:r>
            <a:endParaRPr lang="en-US" dirty="0"/>
          </a:p>
        </p:txBody>
      </p:sp>
    </p:spTree>
    <p:extLst>
      <p:ext uri="{BB962C8B-B14F-4D97-AF65-F5344CB8AC3E}">
        <p14:creationId xmlns:p14="http://schemas.microsoft.com/office/powerpoint/2010/main" val="21684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294268" y="3249226"/>
            <a:ext cx="4876652" cy="949911"/>
          </a:xfrm>
        </p:spPr>
        <p:txBody>
          <a:bodyPr/>
          <a:lstStyle/>
          <a:p>
            <a:r>
              <a:rPr lang="fr-FR" b="1" i="0" dirty="0">
                <a:effectLst/>
                <a:latin typeface="Söhne"/>
              </a:rPr>
              <a:t>Solution Optimisée</a:t>
            </a:r>
            <a:endParaRPr lang="en-US" dirty="0"/>
          </a:p>
        </p:txBody>
      </p:sp>
    </p:spTree>
    <p:extLst>
      <p:ext uri="{BB962C8B-B14F-4D97-AF65-F5344CB8AC3E}">
        <p14:creationId xmlns:p14="http://schemas.microsoft.com/office/powerpoint/2010/main" val="133352216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{C50603A8-F1EB-4178-85D7-F34EB7CE0EE7}tf67328976_win32</Template>
  <TotalTime>18221</TotalTime>
  <Words>498</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Söhne</vt:lpstr>
      <vt:lpstr>Tenorite</vt:lpstr>
      <vt:lpstr>Office Theme</vt:lpstr>
      <vt:lpstr>Optimisation des Stratégies d'Investissement avec Algorithme</vt:lpstr>
      <vt:lpstr>AGENDA</vt:lpstr>
      <vt:lpstr>INTRODUCTION</vt:lpstr>
      <vt:lpstr>Analyse de l'Algorithme de Force Brute </vt:lpstr>
      <vt:lpstr>Présentation de l'Algorithme de Force Brute</vt:lpstr>
      <vt:lpstr>Présentation de l'Algorithme de Force Brute</vt:lpstr>
      <vt:lpstr>Performance de l'Algorithme de Force Brute</vt:lpstr>
      <vt:lpstr>Performance de l'Algorithme de Force Brute</vt:lpstr>
      <vt:lpstr>Solution Optimisée</vt:lpstr>
      <vt:lpstr>Introduction à l'Algorithme Optimisé</vt:lpstr>
      <vt:lpstr>Introduction à l'Algorithme Optimisé</vt:lpstr>
      <vt:lpstr>Introduction à l'Algorithme Optimisé</vt:lpstr>
      <vt:lpstr>Comparaison et Analyse de Performance </vt:lpstr>
      <vt:lpstr>Comparaison de l'Algorithme de Force Brute et Optimisé</vt:lpstr>
      <vt:lpstr>Comparaison Avec les choix de sienna</vt:lpstr>
      <vt:lpstr>Conclusion  </vt:lpstr>
      <vt:lpstr>Conclusions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des Stratégies d'Investissement avec Algorithme</dc:title>
  <dc:creator>Mouhamadou Moctar Gaye</dc:creator>
  <cp:lastModifiedBy>Mouhamadou Moctar Gaye</cp:lastModifiedBy>
  <cp:revision>3</cp:revision>
  <dcterms:created xsi:type="dcterms:W3CDTF">2024-01-08T18:21:35Z</dcterms:created>
  <dcterms:modified xsi:type="dcterms:W3CDTF">2024-01-22T12:35:38Z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