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20" y="672"/>
      </p:cViewPr>
      <p:guideLst/>
    </p:cSldViewPr>
  </p:slideViewPr>
  <p:notesTextViewPr>
    <p:cViewPr>
      <p:scale>
        <a:sx n="1" d="1"/>
        <a:sy n="1" d="1"/>
      </p:scale>
      <p:origin x="0" y="-39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E1E09-2AF3-4948-9D09-FBA3FDE3AA32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85B76-2EC8-4BA5-BBD8-FBF299F676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47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/>
              <a:t>La politique de toute organisation de santé inclut une dimension relative au S.I., souvent présentée comme une transformation numérique.</a:t>
            </a:r>
          </a:p>
          <a:p>
            <a:r>
              <a:rPr lang="fr-FR" sz="1200" dirty="0"/>
              <a:t>En tant que politique, elle gagne à faire l'objet d'une programmation d'ensemble, induisant des pistes de développement qui sont cohérentes, et qui permettent de dégager des priorités opérationnelles.</a:t>
            </a:r>
          </a:p>
          <a:p>
            <a:r>
              <a:rPr lang="fr-FR" sz="1200" dirty="0"/>
              <a:t>Cette politique, si elle se construit au sein du périmètre de l'organisation, ne peut s'affranchir des apports et exigences de l'environnement.</a:t>
            </a:r>
          </a:p>
          <a:p>
            <a:r>
              <a:rPr lang="fr-FR" sz="1200" dirty="0"/>
              <a:t>Elle induit aussi le développement de compétences au sein de la DSI (ou à défaut, des besoins d'externalisation).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85B76-2EC8-4BA5-BBD8-FBF299F676A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39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13146-0BA2-760B-3142-FBF4B3502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2BD8DA2-7C7D-159F-62A2-BE25D34F8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4BB5DF-36DF-5D20-BD37-A4A97A84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9067DD-C00F-EF1A-853F-C86D20BD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B222A0-020D-9F7B-A9B1-908830B8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19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707D6-330A-221A-CA21-138546B7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D345BB-9B65-7CA1-2A45-87883C7FE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9EE43C-7754-EB56-AD81-3DC29B69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7D75A5-915A-EB92-15E2-AB3140D1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11F753-4B7F-F37C-F720-BD161F86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38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34FADCD-DBF0-C747-3C2E-DA1E03260D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E21A4F-D564-9196-131C-75D337A1C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4A76AC-B936-BEA6-C73E-91DB655A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1F1AAF-0DD4-B7F2-6BE5-44F24E21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C51F3D-5608-96E8-342C-55EFB83E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29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689D78-332D-A38D-E2B8-B288E4B18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1640F5-834F-46C0-7F3F-B541E748E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AA6D7C-3059-DADF-2940-9ED8BC36B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B4C278-68F3-8DDF-9125-F637A3A3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71B521-66CD-79B3-DC46-8A70368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77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BC97A8-95A4-7B24-AC3B-C6E6801C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009ADE-8555-21B1-881C-5D61BB50D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78B119-6925-9764-811E-90F0ABF4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1BE11D-74DC-CAF1-12D2-5D794EB0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8C931A-A7BD-6875-DFFB-8EF1D78F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02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C81A25-EF1A-50D2-591B-F4483269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D9EDCF-D5B9-AD1A-C42F-48FF888BA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70AE2E-B1A4-8E0C-928A-A19719362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A4A220-CEC0-10E1-6C2D-C25773E3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7E9EE9-A59F-CB57-66E9-DFC3335A2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08715E-2B8C-A46B-E6EC-5182CDCE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37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B6AC0B-2959-BA09-DD24-422DC524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CC57EB-D112-D185-F769-7D4366704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6AC4D7-A8BB-39C4-A702-FB48B7489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56F1412-C8E8-EA33-0327-154A6B61C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108DA69-CEDA-D85F-3726-5428802E9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5F1D74F-2151-9A57-FD44-508BEBDD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090FC1-8FC9-53A0-74AF-62BB4657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077B4B-1DC2-A0A1-E7DA-C19AEA96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88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73B809-FF0C-C850-20A7-514E0050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E5E6D19-C631-F838-E13A-8BE571BB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AAEC31-7E22-292E-BDF9-85DAA0207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CB82E7-A14C-D67E-9D16-5124338A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34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71074E7-5D5E-36D3-6CDC-751E4D51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267AA06-88E2-933B-8229-B87E98AF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E22DC3-C915-2675-396E-B1A0E322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7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2C6B30-DDC1-B912-CDFA-F0892EEEF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D6CB13-A1D5-D91E-C9F1-75C7A3CA5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FEF7C4-8CDC-8E80-8B82-5D850ABF7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7017E8-68E6-E87F-7524-BAA1E11D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83741C-66AC-DB07-A52B-AEAFD2A8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238857-0E46-A982-883C-D34099CD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45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B068D8-24F0-6423-DEAF-3457C26E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7AC9EDA-2D76-696D-5969-F6641EC69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EEA621-9603-BAB5-3151-4950ECAEF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06CAA4-9875-5957-599F-6F2AD77E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487A37-151D-31AF-3613-BE1AD2B1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F7CAE3-BB2D-94D9-07B2-1A64EE81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92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B2776A8-EF60-A885-49D6-1A805316E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182B81-6B0C-15D7-D03E-AC5305674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92AD13-06E3-E12C-5FBC-2A767866C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090F80-5ACA-E22F-88F4-D18DCF9CE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60643B-DC10-564B-E18D-EB152A732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87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svg"/><Relationship Id="rId18" Type="http://schemas.openxmlformats.org/officeDocument/2006/relationships/image" Target="../media/image13.png"/><Relationship Id="rId3" Type="http://schemas.openxmlformats.org/officeDocument/2006/relationships/audio" Target="../media/media1.wav"/><Relationship Id="rId7" Type="http://schemas.openxmlformats.org/officeDocument/2006/relationships/image" Target="../media/image2.svg"/><Relationship Id="rId12" Type="http://schemas.openxmlformats.org/officeDocument/2006/relationships/image" Target="../media/image7.png"/><Relationship Id="rId17" Type="http://schemas.openxmlformats.org/officeDocument/2006/relationships/image" Target="../media/image12.svg"/><Relationship Id="rId2" Type="http://schemas.microsoft.com/office/2007/relationships/media" Target="../media/media1.wav"/><Relationship Id="rId16" Type="http://schemas.openxmlformats.org/officeDocument/2006/relationships/image" Target="../media/image11.png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11" Type="http://schemas.openxmlformats.org/officeDocument/2006/relationships/image" Target="../media/image6.svg"/><Relationship Id="rId5" Type="http://schemas.openxmlformats.org/officeDocument/2006/relationships/notesSlide" Target="../notesSlides/notesSlide1.xml"/><Relationship Id="rId15" Type="http://schemas.openxmlformats.org/officeDocument/2006/relationships/image" Target="../media/image10.svg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sv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que 21" descr="Dossier ouvert">
            <a:extLst>
              <a:ext uri="{FF2B5EF4-FFF2-40B4-BE49-F238E27FC236}">
                <a16:creationId xmlns:a16="http://schemas.microsoft.com/office/drawing/2014/main" id="{BDAB86D7-A1ED-53DB-EFEE-81679F0B88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65294" y="5065867"/>
            <a:ext cx="1101925" cy="1101925"/>
          </a:xfrm>
          <a:prstGeom prst="rect">
            <a:avLst/>
          </a:prstGeom>
        </p:spPr>
      </p:pic>
      <p:pic>
        <p:nvPicPr>
          <p:cNvPr id="8" name="Graphique 7" descr="Mille">
            <a:extLst>
              <a:ext uri="{FF2B5EF4-FFF2-40B4-BE49-F238E27FC236}">
                <a16:creationId xmlns:a16="http://schemas.microsoft.com/office/drawing/2014/main" id="{8B382ECF-ACED-9F3F-FC04-04309F9855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0464" y="948572"/>
            <a:ext cx="914400" cy="914400"/>
          </a:xfrm>
          <a:prstGeom prst="rect">
            <a:avLst/>
          </a:prstGeom>
        </p:spPr>
      </p:pic>
      <p:pic>
        <p:nvPicPr>
          <p:cNvPr id="20" name="Graphique 19" descr="Ampoule et engrenage">
            <a:extLst>
              <a:ext uri="{FF2B5EF4-FFF2-40B4-BE49-F238E27FC236}">
                <a16:creationId xmlns:a16="http://schemas.microsoft.com/office/drawing/2014/main" id="{FA21BD20-8AC4-9DEC-07F6-5069BB9E2B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67219" y="4437867"/>
            <a:ext cx="640195" cy="640195"/>
          </a:xfrm>
          <a:prstGeom prst="rect">
            <a:avLst/>
          </a:prstGeom>
        </p:spPr>
      </p:pic>
      <p:grpSp>
        <p:nvGrpSpPr>
          <p:cNvPr id="29" name="Groupe 28">
            <a:extLst>
              <a:ext uri="{FF2B5EF4-FFF2-40B4-BE49-F238E27FC236}">
                <a16:creationId xmlns:a16="http://schemas.microsoft.com/office/drawing/2014/main" id="{4084031E-1934-F479-5918-21118963827B}"/>
              </a:ext>
            </a:extLst>
          </p:cNvPr>
          <p:cNvGrpSpPr/>
          <p:nvPr/>
        </p:nvGrpSpPr>
        <p:grpSpPr>
          <a:xfrm>
            <a:off x="3449255" y="2121126"/>
            <a:ext cx="1320765" cy="1609843"/>
            <a:chOff x="2748291" y="3266445"/>
            <a:chExt cx="1320765" cy="1609843"/>
          </a:xfrm>
        </p:grpSpPr>
        <p:pic>
          <p:nvPicPr>
            <p:cNvPr id="26" name="Graphique 25" descr="Ligne fléchée : tout droit">
              <a:extLst>
                <a:ext uri="{FF2B5EF4-FFF2-40B4-BE49-F238E27FC236}">
                  <a16:creationId xmlns:a16="http://schemas.microsoft.com/office/drawing/2014/main" id="{8E1972D7-4C06-5AA4-C218-F2DCDD484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3154656" y="3658443"/>
              <a:ext cx="914400" cy="914400"/>
            </a:xfrm>
            <a:prstGeom prst="rect">
              <a:avLst/>
            </a:prstGeom>
          </p:spPr>
        </p:pic>
        <p:pic>
          <p:nvPicPr>
            <p:cNvPr id="27" name="Graphique 26" descr="Ligne fléchée : tout droit">
              <a:extLst>
                <a:ext uri="{FF2B5EF4-FFF2-40B4-BE49-F238E27FC236}">
                  <a16:creationId xmlns:a16="http://schemas.microsoft.com/office/drawing/2014/main" id="{9FF764E2-7F05-6721-9307-B3683C6B0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5400000">
              <a:off x="2748291" y="3266445"/>
              <a:ext cx="914400" cy="914400"/>
            </a:xfrm>
            <a:prstGeom prst="rect">
              <a:avLst/>
            </a:prstGeom>
          </p:spPr>
        </p:pic>
        <p:pic>
          <p:nvPicPr>
            <p:cNvPr id="28" name="Graphique 27" descr="Ligne fléchée : tout droit">
              <a:extLst>
                <a:ext uri="{FF2B5EF4-FFF2-40B4-BE49-F238E27FC236}">
                  <a16:creationId xmlns:a16="http://schemas.microsoft.com/office/drawing/2014/main" id="{1DAB2083-AB80-0C1D-708F-2470AE2F5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3877482">
              <a:off x="2995932" y="3961888"/>
              <a:ext cx="914400" cy="914400"/>
            </a:xfrm>
            <a:prstGeom prst="rect">
              <a:avLst/>
            </a:prstGeom>
          </p:spPr>
        </p:pic>
      </p:grpSp>
      <p:sp>
        <p:nvSpPr>
          <p:cNvPr id="34" name="Flèche : angle droit à deux pointes 33">
            <a:extLst>
              <a:ext uri="{FF2B5EF4-FFF2-40B4-BE49-F238E27FC236}">
                <a16:creationId xmlns:a16="http://schemas.microsoft.com/office/drawing/2014/main" id="{44125327-D520-A431-28FD-B1ED691A2FA5}"/>
              </a:ext>
            </a:extLst>
          </p:cNvPr>
          <p:cNvSpPr/>
          <p:nvPr/>
        </p:nvSpPr>
        <p:spPr>
          <a:xfrm rot="10800000">
            <a:off x="9241060" y="4757965"/>
            <a:ext cx="526159" cy="484983"/>
          </a:xfrm>
          <a:prstGeom prst="leftUpArrow">
            <a:avLst>
              <a:gd name="adj1" fmla="val 14638"/>
              <a:gd name="adj2" fmla="val 20337"/>
              <a:gd name="adj3" fmla="val 2707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Graphique 35" descr="Livre fermé">
            <a:extLst>
              <a:ext uri="{FF2B5EF4-FFF2-40B4-BE49-F238E27FC236}">
                <a16:creationId xmlns:a16="http://schemas.microsoft.com/office/drawing/2014/main" id="{7884856A-89B9-EEED-4256-9BF1CF6E0E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10963" y="3591579"/>
            <a:ext cx="914400" cy="9144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FA96138C-D88D-3A2E-0E9E-3FF54C34F97C}"/>
              </a:ext>
            </a:extLst>
          </p:cNvPr>
          <p:cNvSpPr/>
          <p:nvPr/>
        </p:nvSpPr>
        <p:spPr>
          <a:xfrm>
            <a:off x="48836" y="593081"/>
            <a:ext cx="133882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Objectif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F1CEDA-84C0-F0BB-4ED8-0D4CB36B98F0}"/>
              </a:ext>
            </a:extLst>
          </p:cNvPr>
          <p:cNvSpPr/>
          <p:nvPr/>
        </p:nvSpPr>
        <p:spPr>
          <a:xfrm>
            <a:off x="3567061" y="766569"/>
            <a:ext cx="66236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C.R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9D59C81-3B4D-2685-8207-18A4C0910F18}"/>
              </a:ext>
            </a:extLst>
          </p:cNvPr>
          <p:cNvSpPr/>
          <p:nvPr/>
        </p:nvSpPr>
        <p:spPr>
          <a:xfrm>
            <a:off x="5498525" y="4419567"/>
            <a:ext cx="27392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Schéma directeur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128ADF-D0AD-010A-FBB9-E305E771AEC7}"/>
              </a:ext>
            </a:extLst>
          </p:cNvPr>
          <p:cNvSpPr/>
          <p:nvPr/>
        </p:nvSpPr>
        <p:spPr>
          <a:xfrm>
            <a:off x="7869076" y="6039401"/>
            <a:ext cx="32701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Portefeuille de projet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4A75F9-EEE4-7E9B-583D-94EB84495A45}"/>
              </a:ext>
            </a:extLst>
          </p:cNvPr>
          <p:cNvSpPr/>
          <p:nvPr/>
        </p:nvSpPr>
        <p:spPr>
          <a:xfrm>
            <a:off x="2420080" y="2808231"/>
            <a:ext cx="147816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Stratégie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828E25C5-8BDD-9F10-6F51-16FAB0B0178B}"/>
              </a:ext>
            </a:extLst>
          </p:cNvPr>
          <p:cNvCxnSpPr>
            <a:stCxn id="38" idx="2"/>
          </p:cNvCxnSpPr>
          <p:nvPr/>
        </p:nvCxnSpPr>
        <p:spPr>
          <a:xfrm flipH="1">
            <a:off x="3898241" y="1289789"/>
            <a:ext cx="1" cy="76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Graphique 8" descr="Ligne fléchée : courbe dans le sens des aiguilles d’une montre">
            <a:extLst>
              <a:ext uri="{FF2B5EF4-FFF2-40B4-BE49-F238E27FC236}">
                <a16:creationId xmlns:a16="http://schemas.microsoft.com/office/drawing/2014/main" id="{1DFBF183-809F-6A77-E014-02F357A349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6200000" flipV="1">
            <a:off x="1309219" y="1862973"/>
            <a:ext cx="1063075" cy="1063075"/>
          </a:xfrm>
          <a:prstGeom prst="rect">
            <a:avLst/>
          </a:prstGeom>
        </p:spPr>
      </p:pic>
      <p:pic>
        <p:nvPicPr>
          <p:cNvPr id="10" name="Graphique 9" descr="Ligne fléchée : courbe dans le sens des aiguilles d’une montre">
            <a:extLst>
              <a:ext uri="{FF2B5EF4-FFF2-40B4-BE49-F238E27FC236}">
                <a16:creationId xmlns:a16="http://schemas.microsoft.com/office/drawing/2014/main" id="{444188A0-A6C7-AE9E-D3E9-534EAEC66BA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6200000" flipV="1">
            <a:off x="4435450" y="3591580"/>
            <a:ext cx="1063075" cy="1063075"/>
          </a:xfrm>
          <a:prstGeom prst="rect">
            <a:avLst/>
          </a:prstGeom>
        </p:spPr>
      </p:pic>
      <p:pic>
        <p:nvPicPr>
          <p:cNvPr id="11" name="Graphique 10" descr="Ligne fléchée : courbe dans le sens des aiguilles d’une montre">
            <a:extLst>
              <a:ext uri="{FF2B5EF4-FFF2-40B4-BE49-F238E27FC236}">
                <a16:creationId xmlns:a16="http://schemas.microsoft.com/office/drawing/2014/main" id="{901867B6-55C2-F481-68BF-75D2E787A07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6200000" flipV="1">
            <a:off x="7174726" y="4942787"/>
            <a:ext cx="1063075" cy="1063075"/>
          </a:xfrm>
          <a:prstGeom prst="rect">
            <a:avLst/>
          </a:prstGeom>
        </p:spPr>
      </p:pic>
      <p:pic>
        <p:nvPicPr>
          <p:cNvPr id="2" name="Soundly Voice Designer, Alain 36">
            <a:hlinkClick r:id="" action="ppaction://media"/>
            <a:extLst>
              <a:ext uri="{FF2B5EF4-FFF2-40B4-BE49-F238E27FC236}">
                <a16:creationId xmlns:a16="http://schemas.microsoft.com/office/drawing/2014/main" id="{00ACCF11-5FB2-B21A-5542-216102D8754D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9755187" y="593081"/>
            <a:ext cx="487363" cy="4873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06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761"/>
    </mc:Choice>
    <mc:Fallback>
      <p:transition spd="slow" advTm="327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34" grpId="0" animBg="1"/>
      <p:bldP spid="37" grpId="0"/>
      <p:bldP spid="38" grpId="0"/>
      <p:bldP spid="39" grpId="0"/>
      <p:bldP spid="40" grpId="0"/>
      <p:bldP spid="3" grpId="0"/>
    </p:bldLst>
  </p:timing>
  <p:extLst>
    <p:ext uri="{E180D4A7-C9FB-4DFB-919C-405C955672EB}">
      <p14:showEvtLst xmlns:p14="http://schemas.microsoft.com/office/powerpoint/2010/main">
        <p14:playEvt time="57" objId="2"/>
        <p14:stopEvt time="31102" objId="2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5.5|7.1|9.6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111</Words>
  <Application>Microsoft Office PowerPoint</Application>
  <PresentationFormat>Grand écran</PresentationFormat>
  <Paragraphs>10</Paragraphs>
  <Slides>1</Slides>
  <Notes>1</Notes>
  <HiddenSlides>0</HiddenSlides>
  <MMClips>1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Mouhamed Diop</dc:creator>
  <cp:lastModifiedBy>Mouhamed Diop</cp:lastModifiedBy>
  <cp:revision>5</cp:revision>
  <dcterms:created xsi:type="dcterms:W3CDTF">2023-05-31T05:41:02Z</dcterms:created>
  <dcterms:modified xsi:type="dcterms:W3CDTF">2023-06-06T07:39:30Z</dcterms:modified>
</cp:coreProperties>
</file>