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3"/>
    <p:restoredTop sz="72162"/>
  </p:normalViewPr>
  <p:slideViewPr>
    <p:cSldViewPr snapToGrid="0">
      <p:cViewPr varScale="1">
        <p:scale>
          <a:sx n="97" d="100"/>
          <a:sy n="97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73B0-AC34-3848-BCCD-44863F127F4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41AA-68BF-4846-8F5D-00870517E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1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Prenons comme exemple le système bancaire. Il est composé de nombreux éléments:</a:t>
            </a:r>
          </a:p>
          <a:p>
            <a:r>
              <a:rPr lang="fr-FR" dirty="0"/>
              <a:t>Les banques, les clients, les régulateurs (comme les banques centrales).</a:t>
            </a:r>
          </a:p>
          <a:p>
            <a:r>
              <a:rPr lang="fr-FR" dirty="0"/>
              <a:t>On pourrait en citer beaucoup d'autres: marchés financiers, systèmes de paiement, etc.</a:t>
            </a:r>
          </a:p>
          <a:p>
            <a:r>
              <a:rPr lang="fr-FR" dirty="0"/>
              <a:t>Ces éléments sont interdépendants entre eux. Par exemple, les régulateurs surveillent les activités des banques pour s'assurer qu'elles respectent un certain nombre de normes de sécurité financière.</a:t>
            </a:r>
          </a:p>
          <a:p>
            <a:r>
              <a:rPr lang="fr-FR" dirty="0"/>
              <a:t>L'environnement est constitué de différents facteurs politiques et sociaux comme la réglementation, la concurrence d'autres acteurs financiers (comme les plateformes de prêt en ligne), la conjoncture économique, etc.</a:t>
            </a:r>
          </a:p>
          <a:p>
            <a:r>
              <a:rPr lang="fr-FR" dirty="0"/>
              <a:t>Le système bancaire offre une variété de services comme l'octroi de crédit,  les services de paiements (par chèque,  CB, etc.), du conseil en gestion  de patrimoine, et ainsi de suite</a:t>
            </a:r>
          </a:p>
          <a:p>
            <a:r>
              <a:rPr lang="fr-FR" dirty="0"/>
              <a:t>Enfin le SB a différentes finalités. Par exemple mobiliser l'épargne et canaliser l'investissement productif pour contribuer à la croissance économique. On peut aussi citer son rôle dans la stabilisation de l'économie.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043CD-94BF-AE49-87D1-EFB94E529F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6F43C-557A-B83A-D9C1-A6E1337D7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2ABFB0-38E9-1839-CFD9-5F2F7A9D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9F0030-D809-1779-3037-E9F3B38D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E735A-AC8D-C8D6-F800-2573A71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E3C49-6468-A06A-795D-B87A3C39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1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05CF6-13BB-0BA3-684D-652C69FA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8473E2-65FF-26E0-4614-C83F4AF2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AA747-B0B9-C6F1-0B0D-6DA1311C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469B4-F64D-A3CB-FAD1-B6D0594C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F135A-11D8-0E19-6FCB-E134FB92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5D3F3F-6257-3B85-32B5-729D820A3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8286AB-2C29-5323-B881-2BC47DF5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ABD3E-3545-AE70-0FE5-3D630478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7A54C-3ACB-D06A-9482-58A46E6B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7A14D-429E-33F1-4F4B-C3BAF0EF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8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EA884-83A4-C5AA-1769-937B2FD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40C09-9610-C0D1-9E24-E43B821A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7F902-9FF6-8897-5084-8A9D01F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3600B-2F2A-0D9C-D895-F574BA29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C6D47-A340-A2CA-36E3-6511CED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B0804-5ED1-FA8D-8C87-FAB100E0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0E70E-4E4A-D7C0-83D3-75902A40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03ABE-3481-F558-AEE2-5AEEEF3C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CE9B5-DF9B-13BE-841E-4A11864C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04916-E92F-A496-0156-81AA05B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9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6A25-0DD6-3DF5-A8CF-624F95C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569D6-F2CC-05B1-34FB-9006F199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5CA7CD-68AE-A902-847B-A1A8AD02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E3B4B-6E92-6682-65F3-7B671B7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469D8F-30A5-0524-75B4-31D90630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7B2E2-3196-519E-016B-702B0A8B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BC4D4-F509-B65D-A476-BD67DD96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EEA6F-2441-3482-A713-F0AC56F8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8CA4B-4323-25EC-C092-CD4F7F04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50C3DC-59FC-23EA-3440-D1ED7F1F9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0B8E62-20BB-30C0-C21E-D608CC0C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14DF80-2705-BDF3-C512-21FFE536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9B819-D038-C62D-5D19-4ECC1A2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E07DEB-0170-CFEF-8382-9D3B5287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9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B7823-8BE6-9911-BEE9-74776473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C88D69-B687-C802-1FC3-FE2CFE9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38F145-16AE-E65A-4B1D-FF1ED22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629F6D-13EC-10F0-3632-F611493A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BC6399-C193-0FCB-99AA-54037502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12C8AF-408C-2FE8-5723-B6F10DA4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280816-80D1-0040-634E-1F27CA6C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4894E-CCAB-1A57-3DE2-00B86854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973E2-9663-712C-019E-9DCAA136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88486C-0842-3DA5-9323-8B9B0E49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46A783-58F7-5241-B1E4-F1D353F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8A2C4-F24B-552B-D5A8-62C5217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4D56F-8A0D-FF8D-BF29-AF2C3D8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74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7039D-1FF8-7B15-106C-D7D14BA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892BCE-6061-3187-91B9-66F3AFB5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5E954E-E691-D66C-70EC-DBBBFC9E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49E94-D17C-4D34-893A-16ED413A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282CB4-8C78-7B15-F7A2-91BA4257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BD4EB-D52E-939A-2F2E-044D84F6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7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3263F8-67C6-3E4C-3518-3F0E674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800FD-AAA5-B8FA-EABA-4765408A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E2E86-77E9-8E13-23BF-E58D027AA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8328-ADDE-2245-95C8-AAAA91109AF7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52944D-326A-CA3B-1DE8-8DA18F53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DD634-8B86-1E3B-B14E-53F92695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58E7-483B-B346-8111-DED7FC72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2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1.svg"/><Relationship Id="rId3" Type="http://schemas.openxmlformats.org/officeDocument/2006/relationships/audio" Target="../media/media1.m4a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microsoft.com/office/2007/relationships/media" Target="../media/media1.m4a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4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sv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7.sv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8E130D72-B496-F931-4025-107F5F11A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671" y="2097092"/>
            <a:ext cx="2461002" cy="242639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3FB2669-70E0-EE62-8686-4022CD482BCF}"/>
              </a:ext>
            </a:extLst>
          </p:cNvPr>
          <p:cNvSpPr/>
          <p:nvPr/>
        </p:nvSpPr>
        <p:spPr>
          <a:xfrm>
            <a:off x="875311" y="742837"/>
            <a:ext cx="6078632" cy="53429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0852BB-81B8-72E2-9E8A-D69E1B1AF93B}"/>
              </a:ext>
            </a:extLst>
          </p:cNvPr>
          <p:cNvSpPr/>
          <p:nvPr/>
        </p:nvSpPr>
        <p:spPr>
          <a:xfrm>
            <a:off x="1753120" y="1671150"/>
            <a:ext cx="4323014" cy="3369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81A0D79F-5E49-051D-BBC0-2CBD2455F72B}"/>
              </a:ext>
            </a:extLst>
          </p:cNvPr>
          <p:cNvSpPr/>
          <p:nvPr/>
        </p:nvSpPr>
        <p:spPr>
          <a:xfrm>
            <a:off x="8088139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ECA6D12-4E27-BF88-4769-14538D6DE49E}"/>
              </a:ext>
            </a:extLst>
          </p:cNvPr>
          <p:cNvSpPr/>
          <p:nvPr/>
        </p:nvSpPr>
        <p:spPr>
          <a:xfrm>
            <a:off x="2248469" y="3239948"/>
            <a:ext cx="697986" cy="6843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0D29D18-502A-BE4C-8503-7C7AD55358F6}"/>
              </a:ext>
            </a:extLst>
          </p:cNvPr>
          <p:cNvSpPr/>
          <p:nvPr/>
        </p:nvSpPr>
        <p:spPr>
          <a:xfrm>
            <a:off x="3765125" y="2260525"/>
            <a:ext cx="697986" cy="6843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F55139CA-285D-DC02-C39A-F5E4E03DA05C}"/>
              </a:ext>
            </a:extLst>
          </p:cNvPr>
          <p:cNvSpPr/>
          <p:nvPr/>
        </p:nvSpPr>
        <p:spPr>
          <a:xfrm>
            <a:off x="5430895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5B64B7A-E897-ADBF-1CE9-888723AE00B3}"/>
              </a:ext>
            </a:extLst>
          </p:cNvPr>
          <p:cNvGrpSpPr/>
          <p:nvPr/>
        </p:nvGrpSpPr>
        <p:grpSpPr>
          <a:xfrm>
            <a:off x="2946455" y="2944906"/>
            <a:ext cx="1540535" cy="1273329"/>
            <a:chOff x="2946455" y="2944906"/>
            <a:chExt cx="1540535" cy="1273329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0C33895-CE12-8DE9-0668-FEA5D676221D}"/>
                </a:ext>
              </a:extLst>
            </p:cNvPr>
            <p:cNvCxnSpPr>
              <a:stCxn id="16" idx="5"/>
              <a:endCxn id="17" idx="3"/>
            </p:cNvCxnSpPr>
            <p:nvPr/>
          </p:nvCxnSpPr>
          <p:spPr>
            <a:xfrm flipV="1">
              <a:off x="2946455" y="2944906"/>
              <a:ext cx="1091673" cy="551685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66E2DB3-E663-4741-9888-809BC230A34D}"/>
                </a:ext>
              </a:extLst>
            </p:cNvPr>
            <p:cNvCxnSpPr>
              <a:cxnSpLocks/>
              <a:stCxn id="18" idx="1"/>
              <a:endCxn id="17" idx="3"/>
            </p:cNvCxnSpPr>
            <p:nvPr/>
          </p:nvCxnSpPr>
          <p:spPr>
            <a:xfrm flipH="1" flipV="1">
              <a:off x="4028570" y="2944906"/>
              <a:ext cx="458420" cy="1016685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18645BF-1021-3F44-8580-B31835159693}"/>
                </a:ext>
              </a:extLst>
            </p:cNvPr>
            <p:cNvCxnSpPr>
              <a:stCxn id="18" idx="2"/>
              <a:endCxn id="16" idx="5"/>
            </p:cNvCxnSpPr>
            <p:nvPr/>
          </p:nvCxnSpPr>
          <p:spPr>
            <a:xfrm flipH="1" flipV="1">
              <a:off x="2946455" y="3496591"/>
              <a:ext cx="1277090" cy="72164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AF5BC06-1A89-758C-D683-EB366F98C11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4028570" y="2944906"/>
            <a:ext cx="458420" cy="101668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AAC09D2-8A92-59EC-0643-6D79536F71C9}"/>
              </a:ext>
            </a:extLst>
          </p:cNvPr>
          <p:cNvGrpSpPr/>
          <p:nvPr/>
        </p:nvGrpSpPr>
        <p:grpSpPr>
          <a:xfrm>
            <a:off x="1616618" y="1743964"/>
            <a:ext cx="4289675" cy="2730913"/>
            <a:chOff x="1616618" y="1743964"/>
            <a:chExt cx="4289675" cy="2730913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E69A0EC-7DFA-D7E7-8853-51859DF394BC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4921531" y="4047139"/>
              <a:ext cx="984762" cy="42773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E7FA938-B174-1AEB-0060-DBA460F01F80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>
              <a:off x="4463111" y="1743964"/>
              <a:ext cx="844842" cy="77320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EAA4D20-04EF-39B6-BD19-9014D5ED90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616618" y="3667686"/>
              <a:ext cx="631851" cy="222559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be 17">
            <a:extLst>
              <a:ext uri="{FF2B5EF4-FFF2-40B4-BE49-F238E27FC236}">
                <a16:creationId xmlns:a16="http://schemas.microsoft.com/office/drawing/2014/main" id="{21C2A6AE-A071-2C49-B886-F4B56941BC0B}"/>
              </a:ext>
            </a:extLst>
          </p:cNvPr>
          <p:cNvSpPr/>
          <p:nvPr/>
        </p:nvSpPr>
        <p:spPr>
          <a:xfrm>
            <a:off x="4223545" y="3790496"/>
            <a:ext cx="697986" cy="6843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pic>
        <p:nvPicPr>
          <p:cNvPr id="2" name="Graphique 81" descr="Banque">
            <a:extLst>
              <a:ext uri="{FF2B5EF4-FFF2-40B4-BE49-F238E27FC236}">
                <a16:creationId xmlns:a16="http://schemas.microsoft.com/office/drawing/2014/main" id="{26EA3C53-6157-C7C6-4881-53DDCEB60C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5316" y="3293123"/>
            <a:ext cx="697986" cy="697986"/>
          </a:xfrm>
          <a:prstGeom prst="rect">
            <a:avLst/>
          </a:prstGeom>
        </p:spPr>
      </p:pic>
      <p:pic>
        <p:nvPicPr>
          <p:cNvPr id="3" name="Graphique 1" descr="Tirelire">
            <a:extLst>
              <a:ext uri="{FF2B5EF4-FFF2-40B4-BE49-F238E27FC236}">
                <a16:creationId xmlns:a16="http://schemas.microsoft.com/office/drawing/2014/main" id="{41A8AC5C-2FEB-2FCC-2AAE-85D3AFA1D1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615" y="4658099"/>
            <a:ext cx="801454" cy="801454"/>
          </a:xfrm>
          <a:prstGeom prst="rect">
            <a:avLst/>
          </a:prstGeom>
        </p:spPr>
      </p:pic>
      <p:pic>
        <p:nvPicPr>
          <p:cNvPr id="4" name="Graphique 50" descr="Coffre-fort">
            <a:extLst>
              <a:ext uri="{FF2B5EF4-FFF2-40B4-BE49-F238E27FC236}">
                <a16:creationId xmlns:a16="http://schemas.microsoft.com/office/drawing/2014/main" id="{2F0C5718-7BED-DC15-775C-03C920519C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31508" y="1708677"/>
            <a:ext cx="752289" cy="752289"/>
          </a:xfrm>
          <a:prstGeom prst="rect">
            <a:avLst/>
          </a:prstGeom>
        </p:spPr>
      </p:pic>
      <p:pic>
        <p:nvPicPr>
          <p:cNvPr id="5" name="Graphique 84" descr="Argent">
            <a:extLst>
              <a:ext uri="{FF2B5EF4-FFF2-40B4-BE49-F238E27FC236}">
                <a16:creationId xmlns:a16="http://schemas.microsoft.com/office/drawing/2014/main" id="{77D561D2-DCF1-BCD3-FA9D-072B7C60A91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06754" y="1671150"/>
            <a:ext cx="697986" cy="697986"/>
          </a:xfrm>
          <a:prstGeom prst="rect">
            <a:avLst/>
          </a:prstGeom>
        </p:spPr>
      </p:pic>
      <p:pic>
        <p:nvPicPr>
          <p:cNvPr id="7" name="Graphique 88" descr="Monde">
            <a:extLst>
              <a:ext uri="{FF2B5EF4-FFF2-40B4-BE49-F238E27FC236}">
                <a16:creationId xmlns:a16="http://schemas.microsoft.com/office/drawing/2014/main" id="{9C835C6E-E553-9511-C9A6-8FCB586BFEA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83797" y="5094016"/>
            <a:ext cx="730229" cy="730229"/>
          </a:xfrm>
          <a:prstGeom prst="rect">
            <a:avLst/>
          </a:prstGeom>
        </p:spPr>
      </p:pic>
      <p:pic>
        <p:nvPicPr>
          <p:cNvPr id="8" name="Graphique 86" descr="Livres">
            <a:extLst>
              <a:ext uri="{FF2B5EF4-FFF2-40B4-BE49-F238E27FC236}">
                <a16:creationId xmlns:a16="http://schemas.microsoft.com/office/drawing/2014/main" id="{A180EAF0-ECDC-23B7-4753-2C2B66F518C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09515" y="1841206"/>
            <a:ext cx="627961" cy="627961"/>
          </a:xfrm>
          <a:prstGeom prst="rect">
            <a:avLst/>
          </a:prstGeom>
        </p:spPr>
      </p:pic>
      <p:pic>
        <p:nvPicPr>
          <p:cNvPr id="9" name="Graphique 92" descr="Balance de la justice">
            <a:extLst>
              <a:ext uri="{FF2B5EF4-FFF2-40B4-BE49-F238E27FC236}">
                <a16:creationId xmlns:a16="http://schemas.microsoft.com/office/drawing/2014/main" id="{899CCE4F-B8F1-77F9-C78E-0CB0FC416D1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4189" y="4523486"/>
            <a:ext cx="813966" cy="813966"/>
          </a:xfrm>
          <a:prstGeom prst="rect">
            <a:avLst/>
          </a:prstGeom>
        </p:spPr>
      </p:pic>
      <p:pic>
        <p:nvPicPr>
          <p:cNvPr id="13" name="Graphique 12" descr="Utilisateur">
            <a:extLst>
              <a:ext uri="{FF2B5EF4-FFF2-40B4-BE49-F238E27FC236}">
                <a16:creationId xmlns:a16="http://schemas.microsoft.com/office/drawing/2014/main" id="{572A3371-A593-0FB0-3C76-C2D085ABE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96783" y="2674099"/>
            <a:ext cx="788408" cy="788408"/>
          </a:xfrm>
          <a:prstGeom prst="rect">
            <a:avLst/>
          </a:prstGeom>
        </p:spPr>
      </p:pic>
      <p:pic>
        <p:nvPicPr>
          <p:cNvPr id="22" name="Graphique 21" descr="Carte bancaire">
            <a:extLst>
              <a:ext uri="{FF2B5EF4-FFF2-40B4-BE49-F238E27FC236}">
                <a16:creationId xmlns:a16="http://schemas.microsoft.com/office/drawing/2014/main" id="{C16B8774-F8B3-7EBE-C116-DA685640E5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16114" y="2944906"/>
            <a:ext cx="598949" cy="598949"/>
          </a:xfrm>
          <a:prstGeom prst="rect">
            <a:avLst/>
          </a:prstGeom>
        </p:spPr>
      </p:pic>
      <p:pic>
        <p:nvPicPr>
          <p:cNvPr id="24" name="Graphique 23" descr="Pièces">
            <a:extLst>
              <a:ext uri="{FF2B5EF4-FFF2-40B4-BE49-F238E27FC236}">
                <a16:creationId xmlns:a16="http://schemas.microsoft.com/office/drawing/2014/main" id="{9EB7B2CB-1B90-7186-428A-23ADE422A1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73619" y="1948710"/>
            <a:ext cx="699641" cy="699641"/>
          </a:xfrm>
          <a:prstGeom prst="rect">
            <a:avLst/>
          </a:prstGeom>
        </p:spPr>
      </p:pic>
      <p:pic>
        <p:nvPicPr>
          <p:cNvPr id="27" name="Graphique 26" descr="Scène en banlieue">
            <a:extLst>
              <a:ext uri="{FF2B5EF4-FFF2-40B4-BE49-F238E27FC236}">
                <a16:creationId xmlns:a16="http://schemas.microsoft.com/office/drawing/2014/main" id="{5A43320A-AE6A-2B30-2C56-7EA72EB552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92463" y="3695901"/>
            <a:ext cx="646252" cy="646252"/>
          </a:xfrm>
          <a:prstGeom prst="rect">
            <a:avLst/>
          </a:prstGeom>
        </p:spPr>
      </p:pic>
      <p:pic>
        <p:nvPicPr>
          <p:cNvPr id="59" name="Audio 58">
            <a:hlinkClick r:id="" action="ppaction://media"/>
            <a:extLst>
              <a:ext uri="{FF2B5EF4-FFF2-40B4-BE49-F238E27FC236}">
                <a16:creationId xmlns:a16="http://schemas.microsoft.com/office/drawing/2014/main" id="{7415609E-BA84-D206-EC57-A0DC6A1B307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9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648"/>
    </mc:Choice>
    <mc:Fallback>
      <p:transition spd="slow" advTm="67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|1.3|11.6|7.4|2.8|1.2|5.6|1.4|7.9|0.9|2.8|11.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</Words>
  <Application>Microsoft Macintosh PowerPoint</Application>
  <PresentationFormat>Grand écran</PresentationFormat>
  <Paragraphs>8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4</cp:revision>
  <dcterms:created xsi:type="dcterms:W3CDTF">2023-04-27T12:57:08Z</dcterms:created>
  <dcterms:modified xsi:type="dcterms:W3CDTF">2023-04-27T13:44:09Z</dcterms:modified>
</cp:coreProperties>
</file>