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BBC5"/>
    <a:srgbClr val="3ED0FF"/>
    <a:srgbClr val="77D167"/>
    <a:srgbClr val="9670A7"/>
    <a:srgbClr val="67D0FF"/>
    <a:srgbClr val="B2D0FF"/>
    <a:srgbClr val="F8D0A3"/>
    <a:srgbClr val="CDD167"/>
    <a:srgbClr val="A2A838"/>
    <a:srgbClr val="0E3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782"/>
    <p:restoredTop sz="96405"/>
  </p:normalViewPr>
  <p:slideViewPr>
    <p:cSldViewPr snapToGrid="0">
      <p:cViewPr varScale="1">
        <p:scale>
          <a:sx n="162" d="100"/>
          <a:sy n="162" d="100"/>
        </p:scale>
        <p:origin x="1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6299F5-F2AB-7033-111B-B4B76C173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D269A6-1EDB-4273-0E6F-7869B99FD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B8289F-8263-EEE1-1F18-3A3374C6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9DBF-F362-3449-81A1-7AD104BABC2D}" type="datetimeFigureOut">
              <a:rPr lang="fr-FR" smtClean="0"/>
              <a:t>17/05/2023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6CDA6B-050C-BD48-8180-AF2B34028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B1B35B-F5A3-B879-9513-08C162B26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B10F-84B2-CB46-BC64-956EFB03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7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20C23E-0206-31FC-DFDF-D57A5073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486079-11C6-14CA-EFD6-5D9A87952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748169-647E-E9CC-9E64-5FD510A4D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9DBF-F362-3449-81A1-7AD104BABC2D}" type="datetimeFigureOut">
              <a:rPr lang="fr-FR" smtClean="0"/>
              <a:t>17/05/2023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74E778-6975-D34E-7C9F-E33AA77B0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AB3240-2A48-6709-D6A0-BE22EE41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B10F-84B2-CB46-BC64-956EFB03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78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F3CFB04-F4D5-D29E-D641-242BB7588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304C4E-234A-70D6-2189-25463AB44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785101-48E3-F601-CEF5-92E5BA8C7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9DBF-F362-3449-81A1-7AD104BABC2D}" type="datetimeFigureOut">
              <a:rPr lang="fr-FR" smtClean="0"/>
              <a:t>17/05/2023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AD4930-E642-E9B5-0C4C-77F87EE45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E4C273-F89F-DF41-88DA-65D9FDF1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B10F-84B2-CB46-BC64-956EFB03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80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C7036D-ABC5-554A-AC03-1C6AA2AA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E86469-9525-5414-71C8-E45CA73A3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A449AE-702F-0017-28C1-BF978EC3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9DBF-F362-3449-81A1-7AD104BABC2D}" type="datetimeFigureOut">
              <a:rPr lang="fr-FR" smtClean="0"/>
              <a:t>17/05/2023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3B0B8B-A86C-5BEF-D88E-28614585D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E2053B-7072-9B07-BB9C-00C8DD57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B10F-84B2-CB46-BC64-956EFB03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12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EA3D52-5332-3235-C401-1CC0CF10E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B5C0D4-07A7-02EB-6F09-A779D26C3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08B673-6940-BFA5-18C2-89069531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9DBF-F362-3449-81A1-7AD104BABC2D}" type="datetimeFigureOut">
              <a:rPr lang="fr-FR" smtClean="0"/>
              <a:t>17/05/2023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8535F2-6BCD-70EB-A29B-A7C404078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A3556A-77AD-E4AA-7E74-C7A83CCC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B10F-84B2-CB46-BC64-956EFB03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11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C9EACB-861C-CDCD-DA01-48C9EB97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4AE031-1924-B1A9-A5A9-D8B4D09CC2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21AB0FC-45D5-FCE2-32B0-4E4B16499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156EDB-9BDE-4900-12F3-F7E00CA8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9DBF-F362-3449-81A1-7AD104BABC2D}" type="datetimeFigureOut">
              <a:rPr lang="fr-FR" smtClean="0"/>
              <a:t>17/05/2023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FB6CE6-FC51-9F63-F0B9-9042E49C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E2E98B-89CE-D898-74C9-008AE3CD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B10F-84B2-CB46-BC64-956EFB03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09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2925BC-8B25-057A-CB1F-C24F8B7D2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D7F62E-AE77-AE8B-11BA-46B1FCC28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EB2E4F-0C48-F9BC-0854-8B1A4EA5C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C725D1F-CEEE-7F71-0E02-2437DD895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8C67780-0CBC-34A7-4C90-005F872A7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D15914-4479-666F-86B8-480195A6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9DBF-F362-3449-81A1-7AD104BABC2D}" type="datetimeFigureOut">
              <a:rPr lang="fr-FR" smtClean="0"/>
              <a:t>17/05/2023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EFF601B-A665-045A-12AE-14E2E721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FDD585-EF98-2CF6-7AC0-4984E8F1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B10F-84B2-CB46-BC64-956EFB03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9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6A6A6C-63BD-5F5A-728A-7BE510892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EE58B3F-7F08-A0DD-E305-BE91049BE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9DBF-F362-3449-81A1-7AD104BABC2D}" type="datetimeFigureOut">
              <a:rPr lang="fr-FR" smtClean="0"/>
              <a:t>17/05/2023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1CB6490-2CDA-63C0-6BE8-02E107DE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AA92E9F-36AA-D5AA-01FD-7CEC0770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B10F-84B2-CB46-BC64-956EFB03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62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C992C47-B583-2939-B25D-DE2F4FFFD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9DBF-F362-3449-81A1-7AD104BABC2D}" type="datetimeFigureOut">
              <a:rPr lang="fr-FR" smtClean="0"/>
              <a:t>17/05/2023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D147B69-4F67-2F36-9791-53FD0C95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15B333-7398-90D1-3E7F-DED2B429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B10F-84B2-CB46-BC64-956EFB03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91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C57141-4A46-1507-B7C7-290EF488E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3672E5-8549-FBA6-7AF0-10E693641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6C4D48-1415-07B1-136C-33103D8CD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56441C-7351-6609-6C8C-D3BA13744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9DBF-F362-3449-81A1-7AD104BABC2D}" type="datetimeFigureOut">
              <a:rPr lang="fr-FR" smtClean="0"/>
              <a:t>17/05/2023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333A81-4CED-709A-B5FD-6FAAE16E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3FF51F-6868-9B20-2CB6-998896E6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B10F-84B2-CB46-BC64-956EFB03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19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85CB8B-D04E-33DA-C689-00C796845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C296624-5F62-BDF9-67C8-DC5601307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AE7682-826C-4EB8-C211-93751AFE9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A4983B-CF36-613F-DCA7-56F32BAD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9DBF-F362-3449-81A1-7AD104BABC2D}" type="datetimeFigureOut">
              <a:rPr lang="fr-FR" smtClean="0"/>
              <a:t>17/05/2023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C2195D-2697-A3FE-57EB-1DF52BB6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7581E2-3791-E037-C4E7-6680FC7A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B10F-84B2-CB46-BC64-956EFB03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43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EAA1AC-9491-128C-B6FC-DD024DDE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872BE4-D2BB-97B9-BA32-6430BEB83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400014-A2DE-4096-0EC4-0DB93736A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F9DBF-F362-3449-81A1-7AD104BABC2D}" type="datetimeFigureOut">
              <a:rPr lang="fr-FR" smtClean="0"/>
              <a:t>17/05/2023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FFD5DF-2BAD-8F46-C85F-87ED5850B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36AF52-8CFF-6692-8A73-91159B57B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6B10F-84B2-CB46-BC64-956EFB03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3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png"/><Relationship Id="rId38" Type="http://schemas.openxmlformats.org/officeDocument/2006/relationships/image" Target="../media/image37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jpeg"/><Relationship Id="rId37" Type="http://schemas.openxmlformats.org/officeDocument/2006/relationships/image" Target="../media/image36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44BE73F0-5596-18D7-753B-0C01BC878362}"/>
              </a:ext>
            </a:extLst>
          </p:cNvPr>
          <p:cNvSpPr/>
          <p:nvPr/>
        </p:nvSpPr>
        <p:spPr>
          <a:xfrm>
            <a:off x="8060951" y="5007489"/>
            <a:ext cx="2807546" cy="168148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>
              <a:tabLst>
                <a:tab pos="324000" algn="l"/>
              </a:tabLst>
            </a:pPr>
            <a:r>
              <a:rPr lang="fr-FR" sz="600" b="1" dirty="0"/>
              <a:t>ANSM	</a:t>
            </a:r>
            <a:r>
              <a:rPr lang="fr-FR" sz="600" dirty="0"/>
              <a:t>Agence Nationale de Sécurité du Médicament et des produits de santé</a:t>
            </a:r>
            <a:endParaRPr lang="fr-FR" sz="600" b="1" dirty="0"/>
          </a:p>
          <a:p>
            <a:pPr>
              <a:tabLst>
                <a:tab pos="324000" algn="l"/>
              </a:tabLst>
            </a:pPr>
            <a:r>
              <a:rPr lang="fr-FR" sz="600" b="1" dirty="0"/>
              <a:t>ARIIS	</a:t>
            </a:r>
            <a:r>
              <a:rPr lang="fr-FR" sz="600" dirty="0"/>
              <a:t>Alliance pour la Recherche et l'Innovation des Industries de Santé</a:t>
            </a:r>
            <a:endParaRPr lang="fr-FR" sz="600" b="1" dirty="0"/>
          </a:p>
          <a:p>
            <a:pPr>
              <a:tabLst>
                <a:tab pos="324000" algn="l"/>
              </a:tabLst>
            </a:pPr>
            <a:r>
              <a:rPr lang="fr-FR" sz="600" b="1" dirty="0"/>
              <a:t>ARS	</a:t>
            </a:r>
            <a:r>
              <a:rPr lang="fr-FR" sz="600" dirty="0"/>
              <a:t>Agence Régionale de Santé</a:t>
            </a:r>
          </a:p>
          <a:p>
            <a:pPr>
              <a:tabLst>
                <a:tab pos="324000" algn="l"/>
              </a:tabLst>
            </a:pPr>
            <a:r>
              <a:rPr lang="fr-FR" sz="600" b="1" dirty="0"/>
              <a:t>BCMD	</a:t>
            </a:r>
            <a:r>
              <a:rPr lang="fr-FR" sz="600" dirty="0"/>
              <a:t>Base des Causes Médicales de Décès</a:t>
            </a:r>
          </a:p>
          <a:p>
            <a:pPr>
              <a:tabLst>
                <a:tab pos="324000" algn="l"/>
              </a:tabLst>
            </a:pPr>
            <a:r>
              <a:rPr lang="fr-FR" sz="600" b="1" dirty="0"/>
              <a:t>CEA	</a:t>
            </a:r>
            <a:r>
              <a:rPr lang="fr-FR" sz="600" dirty="0"/>
              <a:t>Commissariat à l'Energie Atomique </a:t>
            </a:r>
          </a:p>
          <a:p>
            <a:pPr>
              <a:tabLst>
                <a:tab pos="324000" algn="l"/>
              </a:tabLst>
            </a:pPr>
            <a:r>
              <a:rPr lang="fr-FR" sz="600" b="1" dirty="0"/>
              <a:t>CNIL</a:t>
            </a:r>
            <a:r>
              <a:rPr lang="fr-FR" sz="600" dirty="0"/>
              <a:t>	Commission Nationale de l'Informatique et des Libertés</a:t>
            </a:r>
          </a:p>
          <a:p>
            <a:pPr>
              <a:tabLst>
                <a:tab pos="324000" algn="l"/>
              </a:tabLst>
            </a:pPr>
            <a:r>
              <a:rPr lang="fr-FR" sz="600" b="1" dirty="0"/>
              <a:t>CSIS</a:t>
            </a:r>
            <a:r>
              <a:rPr lang="fr-FR" sz="600" dirty="0"/>
              <a:t>	Conseil Stratégique des Industries de Santé</a:t>
            </a:r>
          </a:p>
          <a:p>
            <a:pPr>
              <a:tabLst>
                <a:tab pos="324000" algn="l"/>
              </a:tabLst>
            </a:pPr>
            <a:r>
              <a:rPr lang="fr-FR" sz="600" b="1" dirty="0"/>
              <a:t>DIM</a:t>
            </a:r>
            <a:r>
              <a:rPr lang="fr-FR" sz="600" dirty="0"/>
              <a:t>	Direction de l'Information Médicale</a:t>
            </a:r>
          </a:p>
          <a:p>
            <a:pPr>
              <a:tabLst>
                <a:tab pos="324000" algn="l"/>
              </a:tabLst>
            </a:pPr>
            <a:r>
              <a:rPr lang="fr-FR" sz="600" b="1" dirty="0"/>
              <a:t>DGOS</a:t>
            </a:r>
            <a:r>
              <a:rPr lang="fr-FR" sz="600" dirty="0"/>
              <a:t>	Direction Générale de l'Offre de Soin</a:t>
            </a:r>
          </a:p>
          <a:p>
            <a:pPr>
              <a:tabLst>
                <a:tab pos="324000" algn="l"/>
              </a:tabLst>
            </a:pPr>
            <a:r>
              <a:rPr lang="fr-FR" sz="600" b="1" dirty="0"/>
              <a:t>DRCI</a:t>
            </a:r>
            <a:r>
              <a:rPr lang="fr-FR" sz="600" dirty="0"/>
              <a:t>	Délégation à la Recherche Clinique et à l'Innovation</a:t>
            </a:r>
          </a:p>
          <a:p>
            <a:pPr>
              <a:tabLst>
                <a:tab pos="324000" algn="l"/>
              </a:tabLst>
            </a:pPr>
            <a:r>
              <a:rPr lang="fr-FR" sz="600" b="1" dirty="0"/>
              <a:t>HAS</a:t>
            </a:r>
            <a:r>
              <a:rPr lang="fr-FR" sz="600" dirty="0"/>
              <a:t>	Haute Autorité de Santé</a:t>
            </a:r>
          </a:p>
          <a:p>
            <a:pPr>
              <a:tabLst>
                <a:tab pos="324000" algn="l"/>
              </a:tabLst>
            </a:pPr>
            <a:r>
              <a:rPr lang="fr-FR" sz="600" b="1" dirty="0"/>
              <a:t>INRIA</a:t>
            </a:r>
            <a:r>
              <a:rPr lang="fr-FR" sz="600" dirty="0"/>
              <a:t>	Institut National de Recherche en Informatique et en Automatique</a:t>
            </a:r>
          </a:p>
          <a:p>
            <a:pPr>
              <a:tabLst>
                <a:tab pos="324000" algn="l"/>
              </a:tabLst>
            </a:pPr>
            <a:r>
              <a:rPr lang="fr-FR" sz="600" b="1" dirty="0"/>
              <a:t>PMSI</a:t>
            </a:r>
            <a:r>
              <a:rPr lang="fr-FR" sz="600" dirty="0"/>
              <a:t>	Programme de Médicalisation des Systèmes d'Information</a:t>
            </a:r>
          </a:p>
          <a:p>
            <a:pPr>
              <a:tabLst>
                <a:tab pos="324000" algn="l"/>
              </a:tabLst>
            </a:pPr>
            <a:r>
              <a:rPr lang="fr-FR" sz="600" b="1" dirty="0"/>
              <a:t>SNDS</a:t>
            </a:r>
            <a:r>
              <a:rPr lang="fr-FR" sz="600" dirty="0"/>
              <a:t>	Système National des Données de Santé</a:t>
            </a:r>
          </a:p>
          <a:p>
            <a:pPr>
              <a:tabLst>
                <a:tab pos="324000" algn="l"/>
              </a:tabLst>
            </a:pPr>
            <a:r>
              <a:rPr lang="fr-FR" sz="600" b="1" dirty="0"/>
              <a:t>SNIIRAM</a:t>
            </a:r>
            <a:r>
              <a:rPr lang="fr-FR" sz="600" dirty="0"/>
              <a:t>	Système National d’Information Inter-Régimes de l’Assurance Maladie</a:t>
            </a:r>
          </a:p>
        </p:txBody>
      </p:sp>
      <p:grpSp>
        <p:nvGrpSpPr>
          <p:cNvPr id="1690" name="Groupe 1689">
            <a:extLst>
              <a:ext uri="{FF2B5EF4-FFF2-40B4-BE49-F238E27FC236}">
                <a16:creationId xmlns:a16="http://schemas.microsoft.com/office/drawing/2014/main" id="{9C3D5B6A-1F15-B1DD-2F33-ED40D16E063A}"/>
              </a:ext>
            </a:extLst>
          </p:cNvPr>
          <p:cNvGrpSpPr/>
          <p:nvPr/>
        </p:nvGrpSpPr>
        <p:grpSpPr>
          <a:xfrm>
            <a:off x="1164756" y="243074"/>
            <a:ext cx="9643756" cy="5371509"/>
            <a:chOff x="1293710" y="1028521"/>
            <a:chExt cx="9643756" cy="5371509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21391513-6CAD-CE48-4BF6-1BED464246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8617" y="4464955"/>
              <a:ext cx="612000" cy="579074"/>
            </a:xfrm>
            <a:prstGeom prst="ellipse">
              <a:avLst/>
            </a:prstGeom>
            <a:solidFill>
              <a:srgbClr val="67D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fr-FR" sz="600" dirty="0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5D4766C1-1B07-A6F0-1351-FBD5D34279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85207" y="4569756"/>
              <a:ext cx="867890" cy="821197"/>
            </a:xfrm>
            <a:prstGeom prst="ellipse">
              <a:avLst/>
            </a:prstGeom>
            <a:solidFill>
              <a:srgbClr val="77D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fr-FR" sz="600" dirty="0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7D0E76B8-C094-4857-02A0-3C017F378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22119" y="1805032"/>
              <a:ext cx="522517" cy="494407"/>
            </a:xfrm>
            <a:prstGeom prst="ellipse">
              <a:avLst/>
            </a:prstGeom>
            <a:solidFill>
              <a:srgbClr val="67D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Urgentistes</a:t>
              </a:r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A211826A-250D-7AB4-A0D5-9D0D673DA9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02024" y="1860074"/>
              <a:ext cx="454696" cy="430234"/>
            </a:xfrm>
            <a:prstGeom prst="ellipse">
              <a:avLst/>
            </a:prstGeom>
            <a:solidFill>
              <a:srgbClr val="67D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fr-FR" sz="600" dirty="0"/>
            </a:p>
          </p:txBody>
        </p:sp>
        <p:sp>
          <p:nvSpPr>
            <p:cNvPr id="78" name="Rectangle : coins arrondis 77">
              <a:extLst>
                <a:ext uri="{FF2B5EF4-FFF2-40B4-BE49-F238E27FC236}">
                  <a16:creationId xmlns:a16="http://schemas.microsoft.com/office/drawing/2014/main" id="{9470640F-2783-E404-C3BE-570CE53C6BCB}"/>
                </a:ext>
              </a:extLst>
            </p:cNvPr>
            <p:cNvSpPr/>
            <p:nvPr/>
          </p:nvSpPr>
          <p:spPr>
            <a:xfrm>
              <a:off x="2465604" y="1414866"/>
              <a:ext cx="562708" cy="316523"/>
            </a:xfrm>
            <a:prstGeom prst="roundRect">
              <a:avLst/>
            </a:prstGeom>
            <a:solidFill>
              <a:srgbClr val="0E3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/>
                <a:t>Réseaux d'entreprises</a:t>
              </a:r>
            </a:p>
          </p:txBody>
        </p:sp>
        <p:sp>
          <p:nvSpPr>
            <p:cNvPr id="79" name="Rectangle : coins arrondis 78">
              <a:extLst>
                <a:ext uri="{FF2B5EF4-FFF2-40B4-BE49-F238E27FC236}">
                  <a16:creationId xmlns:a16="http://schemas.microsoft.com/office/drawing/2014/main" id="{92D1CC14-F921-FA76-A983-406E4A6C7F09}"/>
                </a:ext>
              </a:extLst>
            </p:cNvPr>
            <p:cNvSpPr/>
            <p:nvPr/>
          </p:nvSpPr>
          <p:spPr>
            <a:xfrm>
              <a:off x="1697233" y="1429679"/>
              <a:ext cx="498741" cy="316523"/>
            </a:xfrm>
            <a:prstGeom prst="roundRect">
              <a:avLst/>
            </a:prstGeom>
            <a:solidFill>
              <a:srgbClr val="0E3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/>
                <a:t>France Stratégie</a:t>
              </a:r>
            </a:p>
          </p:txBody>
        </p:sp>
        <p:sp>
          <p:nvSpPr>
            <p:cNvPr id="80" name="Rectangle : coins arrondis 79">
              <a:extLst>
                <a:ext uri="{FF2B5EF4-FFF2-40B4-BE49-F238E27FC236}">
                  <a16:creationId xmlns:a16="http://schemas.microsoft.com/office/drawing/2014/main" id="{7D4956A3-851D-7AB5-4192-6E60396B0123}"/>
                </a:ext>
              </a:extLst>
            </p:cNvPr>
            <p:cNvSpPr/>
            <p:nvPr/>
          </p:nvSpPr>
          <p:spPr>
            <a:xfrm>
              <a:off x="1293710" y="2821841"/>
              <a:ext cx="562708" cy="364423"/>
            </a:xfrm>
            <a:prstGeom prst="roundRect">
              <a:avLst/>
            </a:prstGeom>
            <a:solidFill>
              <a:srgbClr val="0E3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/>
                <a:t>Syndicats Associations Fédérations</a:t>
              </a:r>
            </a:p>
          </p:txBody>
        </p:sp>
        <p:sp>
          <p:nvSpPr>
            <p:cNvPr id="81" name="Rectangle : coins arrondis 80">
              <a:extLst>
                <a:ext uri="{FF2B5EF4-FFF2-40B4-BE49-F238E27FC236}">
                  <a16:creationId xmlns:a16="http://schemas.microsoft.com/office/drawing/2014/main" id="{D04C6D76-994D-E75E-4887-CA0E0A0C2D75}"/>
                </a:ext>
              </a:extLst>
            </p:cNvPr>
            <p:cNvSpPr/>
            <p:nvPr/>
          </p:nvSpPr>
          <p:spPr>
            <a:xfrm>
              <a:off x="1353176" y="2334737"/>
              <a:ext cx="285060" cy="210180"/>
            </a:xfrm>
            <a:prstGeom prst="roundRect">
              <a:avLst/>
            </a:prstGeom>
            <a:solidFill>
              <a:srgbClr val="0E3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/>
                <a:t>CSIS</a:t>
              </a:r>
            </a:p>
          </p:txBody>
        </p:sp>
        <p:sp>
          <p:nvSpPr>
            <p:cNvPr id="83" name="Rectangle : coins arrondis 82">
              <a:extLst>
                <a:ext uri="{FF2B5EF4-FFF2-40B4-BE49-F238E27FC236}">
                  <a16:creationId xmlns:a16="http://schemas.microsoft.com/office/drawing/2014/main" id="{59F7B4AA-734E-8075-9A11-6E90AF69E286}"/>
                </a:ext>
              </a:extLst>
            </p:cNvPr>
            <p:cNvSpPr/>
            <p:nvPr/>
          </p:nvSpPr>
          <p:spPr>
            <a:xfrm>
              <a:off x="3403554" y="2505395"/>
              <a:ext cx="285060" cy="210180"/>
            </a:xfrm>
            <a:prstGeom prst="roundRect">
              <a:avLst/>
            </a:prstGeom>
            <a:solidFill>
              <a:srgbClr val="0E3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/>
                <a:t>CNIL</a:t>
              </a:r>
            </a:p>
          </p:txBody>
        </p:sp>
        <p:sp>
          <p:nvSpPr>
            <p:cNvPr id="84" name="Rectangle : coins arrondis 83">
              <a:extLst>
                <a:ext uri="{FF2B5EF4-FFF2-40B4-BE49-F238E27FC236}">
                  <a16:creationId xmlns:a16="http://schemas.microsoft.com/office/drawing/2014/main" id="{C3A04078-BFE3-E223-4FA9-25EC6CA050F8}"/>
                </a:ext>
              </a:extLst>
            </p:cNvPr>
            <p:cNvSpPr/>
            <p:nvPr/>
          </p:nvSpPr>
          <p:spPr>
            <a:xfrm>
              <a:off x="7725972" y="1197205"/>
              <a:ext cx="382541" cy="210180"/>
            </a:xfrm>
            <a:prstGeom prst="roundRect">
              <a:avLst/>
            </a:prstGeom>
            <a:solidFill>
              <a:srgbClr val="0E3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/>
                <a:t>CNIL</a:t>
              </a:r>
            </a:p>
          </p:txBody>
        </p:sp>
        <p:sp>
          <p:nvSpPr>
            <p:cNvPr id="85" name="Rectangle : coins arrondis 84">
              <a:extLst>
                <a:ext uri="{FF2B5EF4-FFF2-40B4-BE49-F238E27FC236}">
                  <a16:creationId xmlns:a16="http://schemas.microsoft.com/office/drawing/2014/main" id="{37F4B464-A8FC-A2D0-8C81-E595E780BC44}"/>
                </a:ext>
              </a:extLst>
            </p:cNvPr>
            <p:cNvSpPr/>
            <p:nvPr/>
          </p:nvSpPr>
          <p:spPr>
            <a:xfrm>
              <a:off x="8174557" y="1197205"/>
              <a:ext cx="335624" cy="210180"/>
            </a:xfrm>
            <a:prstGeom prst="roundRect">
              <a:avLst/>
            </a:prstGeom>
            <a:solidFill>
              <a:srgbClr val="0E3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/>
                <a:t>DGOS</a:t>
              </a:r>
            </a:p>
          </p:txBody>
        </p:sp>
        <p:sp>
          <p:nvSpPr>
            <p:cNvPr id="86" name="Rectangle : coins arrondis 85">
              <a:extLst>
                <a:ext uri="{FF2B5EF4-FFF2-40B4-BE49-F238E27FC236}">
                  <a16:creationId xmlns:a16="http://schemas.microsoft.com/office/drawing/2014/main" id="{1500DF6A-87E9-734E-3283-F4C58C255CA6}"/>
                </a:ext>
              </a:extLst>
            </p:cNvPr>
            <p:cNvSpPr/>
            <p:nvPr/>
          </p:nvSpPr>
          <p:spPr>
            <a:xfrm>
              <a:off x="2066740" y="3381518"/>
              <a:ext cx="547667" cy="451069"/>
            </a:xfrm>
            <a:prstGeom prst="roundRect">
              <a:avLst/>
            </a:prstGeom>
            <a:solidFill>
              <a:srgbClr val="0E3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/>
                <a:t>Institut National du Cancer</a:t>
              </a:r>
            </a:p>
          </p:txBody>
        </p:sp>
        <p:sp>
          <p:nvSpPr>
            <p:cNvPr id="87" name="Rectangle : coins arrondis 86">
              <a:extLst>
                <a:ext uri="{FF2B5EF4-FFF2-40B4-BE49-F238E27FC236}">
                  <a16:creationId xmlns:a16="http://schemas.microsoft.com/office/drawing/2014/main" id="{97B19BBB-1B66-E6DA-4BC6-777F4E1C5093}"/>
                </a:ext>
              </a:extLst>
            </p:cNvPr>
            <p:cNvSpPr/>
            <p:nvPr/>
          </p:nvSpPr>
          <p:spPr>
            <a:xfrm>
              <a:off x="1408359" y="4825605"/>
              <a:ext cx="433355" cy="399442"/>
            </a:xfrm>
            <a:prstGeom prst="roundRect">
              <a:avLst/>
            </a:prstGeom>
            <a:solidFill>
              <a:srgbClr val="0E3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/>
                <a:t>Autorité de Contrôle</a:t>
              </a:r>
            </a:p>
          </p:txBody>
        </p:sp>
        <p:sp>
          <p:nvSpPr>
            <p:cNvPr id="88" name="Rectangle : coins arrondis 87">
              <a:extLst>
                <a:ext uri="{FF2B5EF4-FFF2-40B4-BE49-F238E27FC236}">
                  <a16:creationId xmlns:a16="http://schemas.microsoft.com/office/drawing/2014/main" id="{C2CB65B8-4B60-0027-1D18-FA822BF7854C}"/>
                </a:ext>
              </a:extLst>
            </p:cNvPr>
            <p:cNvSpPr/>
            <p:nvPr/>
          </p:nvSpPr>
          <p:spPr>
            <a:xfrm>
              <a:off x="1423063" y="4058066"/>
              <a:ext cx="433355" cy="262494"/>
            </a:xfrm>
            <a:prstGeom prst="roundRect">
              <a:avLst/>
            </a:prstGeom>
            <a:solidFill>
              <a:srgbClr val="9670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/>
                <a:t>INSERM</a:t>
              </a:r>
            </a:p>
          </p:txBody>
        </p:sp>
        <p:sp>
          <p:nvSpPr>
            <p:cNvPr id="89" name="Rectangle : coins arrondis 88">
              <a:extLst>
                <a:ext uri="{FF2B5EF4-FFF2-40B4-BE49-F238E27FC236}">
                  <a16:creationId xmlns:a16="http://schemas.microsoft.com/office/drawing/2014/main" id="{1F812440-3A9F-06E6-E949-E1AAA6A2B873}"/>
                </a:ext>
              </a:extLst>
            </p:cNvPr>
            <p:cNvSpPr/>
            <p:nvPr/>
          </p:nvSpPr>
          <p:spPr>
            <a:xfrm>
              <a:off x="1407167" y="4533923"/>
              <a:ext cx="433355" cy="262494"/>
            </a:xfrm>
            <a:prstGeom prst="roundRect">
              <a:avLst/>
            </a:prstGeom>
            <a:solidFill>
              <a:srgbClr val="9670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/>
                <a:t>CEA</a:t>
              </a:r>
            </a:p>
          </p:txBody>
        </p:sp>
        <p:sp>
          <p:nvSpPr>
            <p:cNvPr id="90" name="Rectangle : coins arrondis 89">
              <a:extLst>
                <a:ext uri="{FF2B5EF4-FFF2-40B4-BE49-F238E27FC236}">
                  <a16:creationId xmlns:a16="http://schemas.microsoft.com/office/drawing/2014/main" id="{C0C388C8-48FE-2595-CA68-1EC3EA3805FB}"/>
                </a:ext>
              </a:extLst>
            </p:cNvPr>
            <p:cNvSpPr/>
            <p:nvPr/>
          </p:nvSpPr>
          <p:spPr>
            <a:xfrm>
              <a:off x="1421717" y="5236647"/>
              <a:ext cx="418037" cy="262494"/>
            </a:xfrm>
            <a:prstGeom prst="roundRect">
              <a:avLst/>
            </a:prstGeom>
            <a:solidFill>
              <a:srgbClr val="9670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/>
                <a:t>ARS</a:t>
              </a:r>
            </a:p>
          </p:txBody>
        </p:sp>
        <p:sp>
          <p:nvSpPr>
            <p:cNvPr id="91" name="Rectangle : coins arrondis 90">
              <a:extLst>
                <a:ext uri="{FF2B5EF4-FFF2-40B4-BE49-F238E27FC236}">
                  <a16:creationId xmlns:a16="http://schemas.microsoft.com/office/drawing/2014/main" id="{F11F5FC7-0724-E434-D01A-3A60A7E7A86A}"/>
                </a:ext>
              </a:extLst>
            </p:cNvPr>
            <p:cNvSpPr/>
            <p:nvPr/>
          </p:nvSpPr>
          <p:spPr>
            <a:xfrm>
              <a:off x="1421717" y="5533616"/>
              <a:ext cx="585938" cy="316523"/>
            </a:xfrm>
            <a:prstGeom prst="roundRect">
              <a:avLst/>
            </a:prstGeom>
            <a:solidFill>
              <a:srgbClr val="0E3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/>
                <a:t>Comité d'éthique</a:t>
              </a:r>
            </a:p>
          </p:txBody>
        </p:sp>
        <p:sp>
          <p:nvSpPr>
            <p:cNvPr id="95" name="Rectangle : coins arrondis 94">
              <a:extLst>
                <a:ext uri="{FF2B5EF4-FFF2-40B4-BE49-F238E27FC236}">
                  <a16:creationId xmlns:a16="http://schemas.microsoft.com/office/drawing/2014/main" id="{F037B823-F0F1-C219-642D-24B586133B9D}"/>
                </a:ext>
              </a:extLst>
            </p:cNvPr>
            <p:cNvSpPr/>
            <p:nvPr/>
          </p:nvSpPr>
          <p:spPr>
            <a:xfrm>
              <a:off x="3090657" y="5634368"/>
              <a:ext cx="411602" cy="262494"/>
            </a:xfrm>
            <a:prstGeom prst="roundRect">
              <a:avLst/>
            </a:prstGeom>
            <a:solidFill>
              <a:srgbClr val="0E3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/>
                <a:t>ANSM</a:t>
              </a:r>
            </a:p>
          </p:txBody>
        </p:sp>
        <p:sp>
          <p:nvSpPr>
            <p:cNvPr id="96" name="Rectangle : coins arrondis 95">
              <a:extLst>
                <a:ext uri="{FF2B5EF4-FFF2-40B4-BE49-F238E27FC236}">
                  <a16:creationId xmlns:a16="http://schemas.microsoft.com/office/drawing/2014/main" id="{5CF1D72E-B99B-1C3B-671A-68D6348D0C12}"/>
                </a:ext>
              </a:extLst>
            </p:cNvPr>
            <p:cNvSpPr/>
            <p:nvPr/>
          </p:nvSpPr>
          <p:spPr>
            <a:xfrm>
              <a:off x="9731135" y="1374138"/>
              <a:ext cx="411602" cy="262494"/>
            </a:xfrm>
            <a:prstGeom prst="roundRect">
              <a:avLst/>
            </a:prstGeom>
            <a:solidFill>
              <a:srgbClr val="9670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/>
                <a:t>DRCI</a:t>
              </a:r>
            </a:p>
          </p:txBody>
        </p:sp>
        <p:cxnSp>
          <p:nvCxnSpPr>
            <p:cNvPr id="98" name="Connecteur droit avec flèche 97">
              <a:extLst>
                <a:ext uri="{FF2B5EF4-FFF2-40B4-BE49-F238E27FC236}">
                  <a16:creationId xmlns:a16="http://schemas.microsoft.com/office/drawing/2014/main" id="{3289C1A1-2322-A1D0-616D-E748B48F568C}"/>
                </a:ext>
              </a:extLst>
            </p:cNvPr>
            <p:cNvCxnSpPr>
              <a:cxnSpLocks/>
              <a:stCxn id="87" idx="3"/>
              <a:endCxn id="168" idx="2"/>
            </p:cNvCxnSpPr>
            <p:nvPr/>
          </p:nvCxnSpPr>
          <p:spPr>
            <a:xfrm flipV="1">
              <a:off x="1841714" y="4966433"/>
              <a:ext cx="429362" cy="5889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>
              <a:extLst>
                <a:ext uri="{FF2B5EF4-FFF2-40B4-BE49-F238E27FC236}">
                  <a16:creationId xmlns:a16="http://schemas.microsoft.com/office/drawing/2014/main" id="{191C3526-2222-5200-6AAF-C0460FDE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848791" y="4311658"/>
              <a:ext cx="408482" cy="37106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necteur droit avec flèche 101">
              <a:extLst>
                <a:ext uri="{FF2B5EF4-FFF2-40B4-BE49-F238E27FC236}">
                  <a16:creationId xmlns:a16="http://schemas.microsoft.com/office/drawing/2014/main" id="{B4A8D874-CA28-995A-FC39-EDC64A1979AF}"/>
                </a:ext>
              </a:extLst>
            </p:cNvPr>
            <p:cNvCxnSpPr>
              <a:cxnSpLocks/>
              <a:stCxn id="89" idx="3"/>
            </p:cNvCxnSpPr>
            <p:nvPr/>
          </p:nvCxnSpPr>
          <p:spPr>
            <a:xfrm>
              <a:off x="1840522" y="4665170"/>
              <a:ext cx="365904" cy="14869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necteur droit avec flèche 105">
              <a:extLst>
                <a:ext uri="{FF2B5EF4-FFF2-40B4-BE49-F238E27FC236}">
                  <a16:creationId xmlns:a16="http://schemas.microsoft.com/office/drawing/2014/main" id="{FF75C012-316E-B409-1C17-A8DBEDFB3A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9754" y="5202172"/>
              <a:ext cx="386636" cy="16442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Connecteur droit avec flèche 115">
              <a:extLst>
                <a:ext uri="{FF2B5EF4-FFF2-40B4-BE49-F238E27FC236}">
                  <a16:creationId xmlns:a16="http://schemas.microsoft.com/office/drawing/2014/main" id="{66964BFD-E48F-54D9-8A5D-113CD3A8DA21}"/>
                </a:ext>
              </a:extLst>
            </p:cNvPr>
            <p:cNvCxnSpPr>
              <a:cxnSpLocks/>
              <a:stCxn id="80" idx="2"/>
              <a:endCxn id="1455" idx="1"/>
            </p:cNvCxnSpPr>
            <p:nvPr/>
          </p:nvCxnSpPr>
          <p:spPr>
            <a:xfrm>
              <a:off x="1575064" y="3186264"/>
              <a:ext cx="772672" cy="137920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Rectangle : coins arrondis 123">
              <a:extLst>
                <a:ext uri="{FF2B5EF4-FFF2-40B4-BE49-F238E27FC236}">
                  <a16:creationId xmlns:a16="http://schemas.microsoft.com/office/drawing/2014/main" id="{6676C973-5101-CCE1-24AA-B45A1ECF4C3E}"/>
                </a:ext>
              </a:extLst>
            </p:cNvPr>
            <p:cNvSpPr/>
            <p:nvPr/>
          </p:nvSpPr>
          <p:spPr>
            <a:xfrm>
              <a:off x="1415724" y="5973756"/>
              <a:ext cx="604107" cy="423642"/>
            </a:xfrm>
            <a:prstGeom prst="roundRect">
              <a:avLst/>
            </a:prstGeom>
            <a:solidFill>
              <a:srgbClr val="9670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800" dirty="0"/>
                <a:t>Université</a:t>
              </a:r>
            </a:p>
          </p:txBody>
        </p:sp>
        <p:sp>
          <p:nvSpPr>
            <p:cNvPr id="125" name="Rectangle : coins arrondis 124">
              <a:extLst>
                <a:ext uri="{FF2B5EF4-FFF2-40B4-BE49-F238E27FC236}">
                  <a16:creationId xmlns:a16="http://schemas.microsoft.com/office/drawing/2014/main" id="{35EC262D-36CE-7B01-1B20-F7E3618AEA92}"/>
                </a:ext>
              </a:extLst>
            </p:cNvPr>
            <p:cNvSpPr/>
            <p:nvPr/>
          </p:nvSpPr>
          <p:spPr>
            <a:xfrm>
              <a:off x="2969025" y="5976388"/>
              <a:ext cx="604107" cy="423642"/>
            </a:xfrm>
            <a:prstGeom prst="roundRect">
              <a:avLst/>
            </a:prstGeom>
            <a:solidFill>
              <a:srgbClr val="9670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800" dirty="0"/>
                <a:t>Associations</a:t>
              </a:r>
            </a:p>
          </p:txBody>
        </p:sp>
        <p:cxnSp>
          <p:nvCxnSpPr>
            <p:cNvPr id="127" name="Connecteur droit avec flèche 126">
              <a:extLst>
                <a:ext uri="{FF2B5EF4-FFF2-40B4-BE49-F238E27FC236}">
                  <a16:creationId xmlns:a16="http://schemas.microsoft.com/office/drawing/2014/main" id="{A5332A0B-CBC6-FD91-2533-11C600211F7D}"/>
                </a:ext>
              </a:extLst>
            </p:cNvPr>
            <p:cNvCxnSpPr>
              <a:cxnSpLocks/>
              <a:stCxn id="80" idx="3"/>
            </p:cNvCxnSpPr>
            <p:nvPr/>
          </p:nvCxnSpPr>
          <p:spPr>
            <a:xfrm flipV="1">
              <a:off x="1856418" y="2862627"/>
              <a:ext cx="366832" cy="14142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Connecteur droit avec flèche 132">
              <a:extLst>
                <a:ext uri="{FF2B5EF4-FFF2-40B4-BE49-F238E27FC236}">
                  <a16:creationId xmlns:a16="http://schemas.microsoft.com/office/drawing/2014/main" id="{6798A066-0D7D-10FA-A8E2-EDFE2108ED32}"/>
                </a:ext>
              </a:extLst>
            </p:cNvPr>
            <p:cNvCxnSpPr>
              <a:cxnSpLocks/>
              <a:stCxn id="91" idx="3"/>
            </p:cNvCxnSpPr>
            <p:nvPr/>
          </p:nvCxnSpPr>
          <p:spPr>
            <a:xfrm>
              <a:off x="2007655" y="5691878"/>
              <a:ext cx="461976" cy="1073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Rectangle : coins arrondis 137">
              <a:extLst>
                <a:ext uri="{FF2B5EF4-FFF2-40B4-BE49-F238E27FC236}">
                  <a16:creationId xmlns:a16="http://schemas.microsoft.com/office/drawing/2014/main" id="{563CB3BD-2B37-56EE-F1E3-48591BAD9A1D}"/>
                </a:ext>
              </a:extLst>
            </p:cNvPr>
            <p:cNvSpPr/>
            <p:nvPr/>
          </p:nvSpPr>
          <p:spPr>
            <a:xfrm>
              <a:off x="3782436" y="6188209"/>
              <a:ext cx="285060" cy="210180"/>
            </a:xfrm>
            <a:prstGeom prst="roundRect">
              <a:avLst/>
            </a:prstGeom>
            <a:solidFill>
              <a:srgbClr val="0E3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/>
                <a:t>CNIL</a:t>
              </a:r>
            </a:p>
          </p:txBody>
        </p:sp>
        <p:grpSp>
          <p:nvGrpSpPr>
            <p:cNvPr id="1379" name="Groupe 1378">
              <a:extLst>
                <a:ext uri="{FF2B5EF4-FFF2-40B4-BE49-F238E27FC236}">
                  <a16:creationId xmlns:a16="http://schemas.microsoft.com/office/drawing/2014/main" id="{F82B8BC1-99AE-F503-5BBD-EDE1A45A3ECE}"/>
                </a:ext>
              </a:extLst>
            </p:cNvPr>
            <p:cNvGrpSpPr/>
            <p:nvPr/>
          </p:nvGrpSpPr>
          <p:grpSpPr>
            <a:xfrm>
              <a:off x="2228850" y="2153174"/>
              <a:ext cx="972000" cy="1110184"/>
              <a:chOff x="2228850" y="2153174"/>
              <a:chExt cx="972000" cy="1110184"/>
            </a:xfrm>
          </p:grpSpPr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9F327997-C7B0-7FDF-B4CB-9FEA67ED1B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28850" y="2153174"/>
                <a:ext cx="972000" cy="968400"/>
              </a:xfrm>
              <a:prstGeom prst="ellipse">
                <a:avLst/>
              </a:prstGeom>
              <a:solidFill>
                <a:srgbClr val="0E3E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fr-FR" sz="2000" dirty="0"/>
              </a:p>
              <a:p>
                <a:pPr algn="ctr"/>
                <a:r>
                  <a:rPr lang="fr-FR" sz="3600" dirty="0"/>
                  <a:t>🇫🇷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AE4A640C-5256-1646-FB60-F45015A223A7}"/>
                  </a:ext>
                </a:extLst>
              </p:cNvPr>
              <p:cNvSpPr/>
              <p:nvPr/>
            </p:nvSpPr>
            <p:spPr>
              <a:xfrm>
                <a:off x="2306546" y="2293403"/>
                <a:ext cx="837957" cy="96995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0864446"/>
                  </a:avLst>
                </a:prstTxWarp>
                <a:spAutoFit/>
              </a:bodyPr>
              <a:lstStyle/>
              <a:p>
                <a:pPr algn="ctr"/>
                <a:r>
                  <a:rPr lang="fr-FR" sz="1200" b="0" cap="none" spc="0" dirty="0">
                    <a:ln w="0"/>
                    <a:solidFill>
                      <a:schemeClr val="tx2">
                        <a:lumMod val="20000"/>
                        <a:lumOff val="80000"/>
                      </a:schemeClr>
                    </a:solidFill>
                  </a:rPr>
                  <a:t>Gouvernement</a:t>
                </a:r>
              </a:p>
            </p:txBody>
          </p:sp>
        </p:grpSp>
        <p:grpSp>
          <p:nvGrpSpPr>
            <p:cNvPr id="1378" name="Groupe 1377">
              <a:extLst>
                <a:ext uri="{FF2B5EF4-FFF2-40B4-BE49-F238E27FC236}">
                  <a16:creationId xmlns:a16="http://schemas.microsoft.com/office/drawing/2014/main" id="{7DD7E10C-F119-D82C-CB81-3C12A97E7020}"/>
                </a:ext>
              </a:extLst>
            </p:cNvPr>
            <p:cNvGrpSpPr/>
            <p:nvPr/>
          </p:nvGrpSpPr>
          <p:grpSpPr>
            <a:xfrm>
              <a:off x="6454744" y="3110030"/>
              <a:ext cx="1092188" cy="1099911"/>
              <a:chOff x="6454744" y="3110030"/>
              <a:chExt cx="1092188" cy="1099911"/>
            </a:xfrm>
          </p:grpSpPr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FCD73764-72E1-FEC6-05EA-7785FED09D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4744" y="3110030"/>
                <a:ext cx="1092188" cy="96637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fr-FR" sz="600" dirty="0"/>
              </a:p>
            </p:txBody>
          </p:sp>
          <p:pic>
            <p:nvPicPr>
              <p:cNvPr id="150" name="Graphique 149" descr="Utilisateur">
                <a:extLst>
                  <a:ext uri="{FF2B5EF4-FFF2-40B4-BE49-F238E27FC236}">
                    <a16:creationId xmlns:a16="http://schemas.microsoft.com/office/drawing/2014/main" id="{99C9590B-CC82-A484-F913-0664823A05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671721" y="3345946"/>
                <a:ext cx="665792" cy="665792"/>
              </a:xfrm>
              <a:prstGeom prst="rect">
                <a:avLst/>
              </a:prstGeom>
            </p:spPr>
          </p:pic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17D26DC3-5FBD-CCEB-CC17-6ACF83B66052}"/>
                  </a:ext>
                </a:extLst>
              </p:cNvPr>
              <p:cNvSpPr/>
              <p:nvPr/>
            </p:nvSpPr>
            <p:spPr>
              <a:xfrm>
                <a:off x="6596903" y="3239986"/>
                <a:ext cx="837957" cy="96995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0864446"/>
                  </a:avLst>
                </a:prstTxWarp>
                <a:spAutoFit/>
              </a:bodyPr>
              <a:lstStyle/>
              <a:p>
                <a:pPr algn="ctr"/>
                <a:r>
                  <a:rPr lang="fr-FR" sz="1200" b="0" cap="none" spc="0" dirty="0">
                    <a:ln w="0"/>
                    <a:solidFill>
                      <a:srgbClr val="002060"/>
                    </a:solidFill>
                  </a:rPr>
                  <a:t>Patients</a:t>
                </a:r>
              </a:p>
            </p:txBody>
          </p:sp>
        </p:grpSp>
        <p:grpSp>
          <p:nvGrpSpPr>
            <p:cNvPr id="1381" name="Groupe 1380">
              <a:extLst>
                <a:ext uri="{FF2B5EF4-FFF2-40B4-BE49-F238E27FC236}">
                  <a16:creationId xmlns:a16="http://schemas.microsoft.com/office/drawing/2014/main" id="{6DB22FBF-4BB2-44A2-48EF-E1BE222150E6}"/>
                </a:ext>
              </a:extLst>
            </p:cNvPr>
            <p:cNvGrpSpPr/>
            <p:nvPr/>
          </p:nvGrpSpPr>
          <p:grpSpPr>
            <a:xfrm>
              <a:off x="8931167" y="3920065"/>
              <a:ext cx="1008000" cy="1113337"/>
              <a:chOff x="8931167" y="3920065"/>
              <a:chExt cx="1008000" cy="1113337"/>
            </a:xfrm>
          </p:grpSpPr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928B09F2-07DF-CCEE-8431-A0CFC63D06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31167" y="3920065"/>
                <a:ext cx="1008000" cy="1008000"/>
              </a:xfrm>
              <a:prstGeom prst="ellipse">
                <a:avLst/>
              </a:prstGeom>
              <a:solidFill>
                <a:srgbClr val="67D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fr-FR" sz="600" dirty="0"/>
              </a:p>
            </p:txBody>
          </p:sp>
          <p:pic>
            <p:nvPicPr>
              <p:cNvPr id="146" name="Graphique 145" descr="Docteur">
                <a:extLst>
                  <a:ext uri="{FF2B5EF4-FFF2-40B4-BE49-F238E27FC236}">
                    <a16:creationId xmlns:a16="http://schemas.microsoft.com/office/drawing/2014/main" id="{8C2840AD-6D59-3C3E-794D-8FF55E0DFD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06330" y="4084832"/>
                <a:ext cx="665792" cy="665792"/>
              </a:xfrm>
              <a:prstGeom prst="rect">
                <a:avLst/>
              </a:prstGeom>
            </p:spPr>
          </p:pic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CA94BAE4-683F-6D85-D763-1C42239858B9}"/>
                  </a:ext>
                </a:extLst>
              </p:cNvPr>
              <p:cNvSpPr/>
              <p:nvPr/>
            </p:nvSpPr>
            <p:spPr>
              <a:xfrm>
                <a:off x="9040634" y="4063447"/>
                <a:ext cx="837957" cy="96995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0864446"/>
                  </a:avLst>
                </a:prstTxWarp>
                <a:spAutoFit/>
              </a:bodyPr>
              <a:lstStyle/>
              <a:p>
                <a:pPr algn="ctr"/>
                <a:r>
                  <a:rPr lang="fr-FR" sz="1200" dirty="0">
                    <a:ln w="0"/>
                    <a:solidFill>
                      <a:srgbClr val="002060"/>
                    </a:solidFill>
                  </a:rPr>
                  <a:t>Médecin</a:t>
                </a:r>
                <a:r>
                  <a:rPr lang="fr-FR" sz="1200" b="0" cap="none" spc="0" dirty="0">
                    <a:ln w="0"/>
                    <a:solidFill>
                      <a:srgbClr val="002060"/>
                    </a:solidFill>
                  </a:rPr>
                  <a:t>s</a:t>
                </a:r>
              </a:p>
            </p:txBody>
          </p:sp>
        </p:grpSp>
        <p:pic>
          <p:nvPicPr>
            <p:cNvPr id="161" name="Graphique 160" descr="Usine">
              <a:extLst>
                <a:ext uri="{FF2B5EF4-FFF2-40B4-BE49-F238E27FC236}">
                  <a16:creationId xmlns:a16="http://schemas.microsoft.com/office/drawing/2014/main" id="{02734FDB-3FA3-0F95-C164-F375D14AF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3896727" y="4953477"/>
              <a:ext cx="313363" cy="313363"/>
            </a:xfrm>
            <a:prstGeom prst="rect">
              <a:avLst/>
            </a:prstGeom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26ABEA9-DE18-761E-0C96-5A4E01F4923B}"/>
                </a:ext>
              </a:extLst>
            </p:cNvPr>
            <p:cNvSpPr/>
            <p:nvPr/>
          </p:nvSpPr>
          <p:spPr>
            <a:xfrm>
              <a:off x="3572009" y="4656528"/>
              <a:ext cx="716438" cy="76557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0864446"/>
                </a:avLst>
              </a:prstTxWarp>
              <a:spAutoFit/>
            </a:bodyPr>
            <a:lstStyle/>
            <a:p>
              <a:pPr algn="ctr"/>
              <a:r>
                <a:rPr lang="fr-FR" sz="1200" b="0" cap="none" spc="0" dirty="0">
                  <a:ln w="0"/>
                  <a:solidFill>
                    <a:srgbClr val="002060"/>
                  </a:solidFill>
                </a:rPr>
                <a:t>Laboratoire pharmaceutique</a:t>
              </a:r>
            </a:p>
          </p:txBody>
        </p:sp>
        <p:pic>
          <p:nvPicPr>
            <p:cNvPr id="164" name="Graphique 163" descr="Bécher">
              <a:extLst>
                <a:ext uri="{FF2B5EF4-FFF2-40B4-BE49-F238E27FC236}">
                  <a16:creationId xmlns:a16="http://schemas.microsoft.com/office/drawing/2014/main" id="{53ECAE52-3BD1-D199-B358-1CEFA5F2F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644467" y="5011587"/>
              <a:ext cx="226754" cy="226754"/>
            </a:xfrm>
            <a:prstGeom prst="rect">
              <a:avLst/>
            </a:prstGeom>
          </p:spPr>
        </p:pic>
        <p:sp>
          <p:nvSpPr>
            <p:cNvPr id="165" name="Rectangle : coins arrondis 164">
              <a:extLst>
                <a:ext uri="{FF2B5EF4-FFF2-40B4-BE49-F238E27FC236}">
                  <a16:creationId xmlns:a16="http://schemas.microsoft.com/office/drawing/2014/main" id="{10101166-9988-2E38-09DB-29FBB2FB4C36}"/>
                </a:ext>
              </a:extLst>
            </p:cNvPr>
            <p:cNvSpPr/>
            <p:nvPr/>
          </p:nvSpPr>
          <p:spPr>
            <a:xfrm>
              <a:off x="3075998" y="3427300"/>
              <a:ext cx="433355" cy="262494"/>
            </a:xfrm>
            <a:prstGeom prst="roundRect">
              <a:avLst/>
            </a:prstGeom>
            <a:solidFill>
              <a:srgbClr val="9670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/>
                <a:t>INRIA</a:t>
              </a:r>
            </a:p>
          </p:txBody>
        </p:sp>
        <p:grpSp>
          <p:nvGrpSpPr>
            <p:cNvPr id="1380" name="Groupe 1379">
              <a:extLst>
                <a:ext uri="{FF2B5EF4-FFF2-40B4-BE49-F238E27FC236}">
                  <a16:creationId xmlns:a16="http://schemas.microsoft.com/office/drawing/2014/main" id="{A47CC339-6B42-2E3F-9A23-812AE33C26BF}"/>
                </a:ext>
              </a:extLst>
            </p:cNvPr>
            <p:cNvGrpSpPr/>
            <p:nvPr/>
          </p:nvGrpSpPr>
          <p:grpSpPr>
            <a:xfrm>
              <a:off x="8931167" y="2097188"/>
              <a:ext cx="972000" cy="1109771"/>
              <a:chOff x="8931167" y="2097188"/>
              <a:chExt cx="972000" cy="1109771"/>
            </a:xfrm>
          </p:grpSpPr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4D624D6B-4590-76BC-0D12-780F582938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31167" y="2097188"/>
                <a:ext cx="972000" cy="972000"/>
              </a:xfrm>
              <a:prstGeom prst="ellipse">
                <a:avLst/>
              </a:prstGeom>
              <a:solidFill>
                <a:srgbClr val="67D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fr-FR" sz="600" dirty="0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C23FFC21-D2CD-5A3C-F283-69068261AF65}"/>
                  </a:ext>
                </a:extLst>
              </p:cNvPr>
              <p:cNvSpPr/>
              <p:nvPr/>
            </p:nvSpPr>
            <p:spPr>
              <a:xfrm>
                <a:off x="9021548" y="2237004"/>
                <a:ext cx="837957" cy="96995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0864446"/>
                  </a:avLst>
                </a:prstTxWarp>
                <a:spAutoFit/>
              </a:bodyPr>
              <a:lstStyle/>
              <a:p>
                <a:pPr algn="ctr"/>
                <a:r>
                  <a:rPr lang="fr-FR" sz="1200" dirty="0">
                    <a:ln w="0"/>
                    <a:solidFill>
                      <a:srgbClr val="002060"/>
                    </a:solidFill>
                  </a:rPr>
                  <a:t>Hôpitaux</a:t>
                </a:r>
                <a:endParaRPr lang="fr-FR" sz="1200" b="0" cap="none" spc="0" dirty="0">
                  <a:ln w="0"/>
                  <a:solidFill>
                    <a:srgbClr val="002060"/>
                  </a:solidFill>
                </a:endParaRPr>
              </a:p>
            </p:txBody>
          </p:sp>
          <p:pic>
            <p:nvPicPr>
              <p:cNvPr id="154" name="Graphique 153" descr="Hôpital">
                <a:extLst>
                  <a:ext uri="{FF2B5EF4-FFF2-40B4-BE49-F238E27FC236}">
                    <a16:creationId xmlns:a16="http://schemas.microsoft.com/office/drawing/2014/main" id="{AF4C4C6D-9860-2F51-ADD1-1DA67C026B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114149" y="2323542"/>
                <a:ext cx="641809" cy="641809"/>
              </a:xfrm>
              <a:prstGeom prst="rect">
                <a:avLst/>
              </a:prstGeom>
            </p:spPr>
          </p:pic>
          <p:sp>
            <p:nvSpPr>
              <p:cNvPr id="171" name="Rectangle : coins arrondis 170">
                <a:extLst>
                  <a:ext uri="{FF2B5EF4-FFF2-40B4-BE49-F238E27FC236}">
                    <a16:creationId xmlns:a16="http://schemas.microsoft.com/office/drawing/2014/main" id="{5493E375-02C1-88BF-BB30-60F7F919025E}"/>
                  </a:ext>
                </a:extLst>
              </p:cNvPr>
              <p:cNvSpPr/>
              <p:nvPr/>
            </p:nvSpPr>
            <p:spPr>
              <a:xfrm>
                <a:off x="9355708" y="2560974"/>
                <a:ext cx="151924" cy="1519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050" b="1" dirty="0"/>
                  <a:t>H</a:t>
                </a:r>
              </a:p>
            </p:txBody>
          </p:sp>
        </p:grpSp>
        <p:pic>
          <p:nvPicPr>
            <p:cNvPr id="176" name="Graphique 175" descr="Tubes à essai">
              <a:extLst>
                <a:ext uri="{FF2B5EF4-FFF2-40B4-BE49-F238E27FC236}">
                  <a16:creationId xmlns:a16="http://schemas.microsoft.com/office/drawing/2014/main" id="{83A58805-60E5-1157-E431-1B6A14758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884911" y="4704860"/>
              <a:ext cx="243359" cy="243359"/>
            </a:xfrm>
            <a:prstGeom prst="rect">
              <a:avLst/>
            </a:prstGeom>
          </p:spPr>
        </p:pic>
        <p:sp>
          <p:nvSpPr>
            <p:cNvPr id="187" name="Rectangle : coins arrondis 186">
              <a:extLst>
                <a:ext uri="{FF2B5EF4-FFF2-40B4-BE49-F238E27FC236}">
                  <a16:creationId xmlns:a16="http://schemas.microsoft.com/office/drawing/2014/main" id="{2741B12D-1F2A-B844-5FA1-68FCF7233ACD}"/>
                </a:ext>
              </a:extLst>
            </p:cNvPr>
            <p:cNvSpPr/>
            <p:nvPr/>
          </p:nvSpPr>
          <p:spPr>
            <a:xfrm>
              <a:off x="6647277" y="5402451"/>
              <a:ext cx="714679" cy="364423"/>
            </a:xfrm>
            <a:prstGeom prst="roundRect">
              <a:avLst/>
            </a:prstGeom>
            <a:solidFill>
              <a:srgbClr val="77D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>
                  <a:solidFill>
                    <a:schemeClr val="tx1"/>
                  </a:solidFill>
                </a:rPr>
                <a:t>Fournisseur de dispositif médical</a:t>
              </a:r>
            </a:p>
          </p:txBody>
        </p:sp>
        <p:grpSp>
          <p:nvGrpSpPr>
            <p:cNvPr id="1469" name="Groupe 1468">
              <a:extLst>
                <a:ext uri="{FF2B5EF4-FFF2-40B4-BE49-F238E27FC236}">
                  <a16:creationId xmlns:a16="http://schemas.microsoft.com/office/drawing/2014/main" id="{495C0C1A-A792-BD8A-5B07-FE2B6BA4E630}"/>
                </a:ext>
              </a:extLst>
            </p:cNvPr>
            <p:cNvGrpSpPr/>
            <p:nvPr/>
          </p:nvGrpSpPr>
          <p:grpSpPr>
            <a:xfrm>
              <a:off x="5548304" y="5398283"/>
              <a:ext cx="379304" cy="358898"/>
              <a:chOff x="5524435" y="5429393"/>
              <a:chExt cx="507252" cy="479963"/>
            </a:xfrm>
          </p:grpSpPr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6427618B-DED5-D809-C314-6CFDA61DFA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24435" y="5429393"/>
                <a:ext cx="507252" cy="479963"/>
              </a:xfrm>
              <a:prstGeom prst="ellipse">
                <a:avLst/>
              </a:prstGeom>
              <a:solidFill>
                <a:srgbClr val="77D1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fr-FR" sz="600" dirty="0"/>
              </a:p>
            </p:txBody>
          </p:sp>
          <p:pic>
            <p:nvPicPr>
              <p:cNvPr id="189" name="Graphique 188" descr="Camion">
                <a:extLst>
                  <a:ext uri="{FF2B5EF4-FFF2-40B4-BE49-F238E27FC236}">
                    <a16:creationId xmlns:a16="http://schemas.microsoft.com/office/drawing/2014/main" id="{E9552175-024F-8288-CADE-82588DD071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625763" y="5523193"/>
                <a:ext cx="327645" cy="327646"/>
              </a:xfrm>
              <a:prstGeom prst="rect">
                <a:avLst/>
              </a:prstGeom>
            </p:spPr>
          </p:pic>
        </p:grpSp>
        <p:sp>
          <p:nvSpPr>
            <p:cNvPr id="190" name="Rectangle : coins arrondis 189">
              <a:extLst>
                <a:ext uri="{FF2B5EF4-FFF2-40B4-BE49-F238E27FC236}">
                  <a16:creationId xmlns:a16="http://schemas.microsoft.com/office/drawing/2014/main" id="{9F947EB9-A324-FB63-0662-32FD5B62AFD0}"/>
                </a:ext>
              </a:extLst>
            </p:cNvPr>
            <p:cNvSpPr/>
            <p:nvPr/>
          </p:nvSpPr>
          <p:spPr>
            <a:xfrm>
              <a:off x="4850204" y="5770557"/>
              <a:ext cx="1852589" cy="16277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>
                  <a:solidFill>
                    <a:srgbClr val="77D167"/>
                  </a:solidFill>
                </a:rPr>
                <a:t>Transport &gt; Grossiste &gt; Transport</a:t>
              </a: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FC390E8A-3554-CC50-A9F9-A1E8D2042AA7}"/>
                </a:ext>
              </a:extLst>
            </p:cNvPr>
            <p:cNvSpPr/>
            <p:nvPr/>
          </p:nvSpPr>
          <p:spPr>
            <a:xfrm>
              <a:off x="6712320" y="4540921"/>
              <a:ext cx="587456" cy="78624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0864446"/>
                </a:avLst>
              </a:prstTxWarp>
              <a:spAutoFit/>
            </a:bodyPr>
            <a:lstStyle/>
            <a:p>
              <a:pPr algn="ctr"/>
              <a:r>
                <a:rPr lang="fr-FR" sz="800" dirty="0">
                  <a:ln w="0"/>
                  <a:solidFill>
                    <a:srgbClr val="002060"/>
                  </a:solidFill>
                </a:rPr>
                <a:t>Centre d'analyse</a:t>
              </a:r>
              <a:endParaRPr lang="fr-FR" sz="800" b="0" cap="none" spc="0" dirty="0">
                <a:ln w="0"/>
                <a:solidFill>
                  <a:srgbClr val="002060"/>
                </a:solidFill>
              </a:endParaRPr>
            </a:p>
          </p:txBody>
        </p:sp>
        <p:sp>
          <p:nvSpPr>
            <p:cNvPr id="1027" name="Rectangle : coins arrondis 1026">
              <a:extLst>
                <a:ext uri="{FF2B5EF4-FFF2-40B4-BE49-F238E27FC236}">
                  <a16:creationId xmlns:a16="http://schemas.microsoft.com/office/drawing/2014/main" id="{FE96FA86-3891-3420-4593-8DC204EB3A5E}"/>
                </a:ext>
              </a:extLst>
            </p:cNvPr>
            <p:cNvSpPr/>
            <p:nvPr/>
          </p:nvSpPr>
          <p:spPr>
            <a:xfrm>
              <a:off x="8556430" y="1146968"/>
              <a:ext cx="840391" cy="390752"/>
            </a:xfrm>
            <a:prstGeom prst="roundRect">
              <a:avLst/>
            </a:prstGeom>
            <a:solidFill>
              <a:srgbClr val="67D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>
                  <a:solidFill>
                    <a:schemeClr val="tx1"/>
                  </a:solidFill>
                </a:rPr>
                <a:t>Direction de l'Information Médicale</a:t>
              </a:r>
            </a:p>
          </p:txBody>
        </p:sp>
        <p:pic>
          <p:nvPicPr>
            <p:cNvPr id="1030" name="Graphique 1029" descr="Papier">
              <a:extLst>
                <a:ext uri="{FF2B5EF4-FFF2-40B4-BE49-F238E27FC236}">
                  <a16:creationId xmlns:a16="http://schemas.microsoft.com/office/drawing/2014/main" id="{7BEDFB8B-9BF9-5704-D38B-466C6B619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697632" y="1941746"/>
              <a:ext cx="266889" cy="266889"/>
            </a:xfrm>
            <a:prstGeom prst="rect">
              <a:avLst/>
            </a:prstGeom>
          </p:spPr>
        </p:pic>
        <p:cxnSp>
          <p:nvCxnSpPr>
            <p:cNvPr id="1057" name="Connecteur droit 1056">
              <a:extLst>
                <a:ext uri="{FF2B5EF4-FFF2-40B4-BE49-F238E27FC236}">
                  <a16:creationId xmlns:a16="http://schemas.microsoft.com/office/drawing/2014/main" id="{318A2BC4-0D2E-D03F-FF79-3F2348BDADDF}"/>
                </a:ext>
              </a:extLst>
            </p:cNvPr>
            <p:cNvCxnSpPr>
              <a:cxnSpLocks/>
              <a:stCxn id="185" idx="0"/>
            </p:cNvCxnSpPr>
            <p:nvPr/>
          </p:nvCxnSpPr>
          <p:spPr>
            <a:xfrm flipV="1">
              <a:off x="4335938" y="2594141"/>
              <a:ext cx="170198" cy="330080"/>
            </a:xfrm>
            <a:prstGeom prst="line">
              <a:avLst/>
            </a:prstGeom>
            <a:ln w="76200">
              <a:solidFill>
                <a:srgbClr val="77D1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6" name="Groupe 1375">
              <a:extLst>
                <a:ext uri="{FF2B5EF4-FFF2-40B4-BE49-F238E27FC236}">
                  <a16:creationId xmlns:a16="http://schemas.microsoft.com/office/drawing/2014/main" id="{BA29374E-4D9E-B9E2-C6AE-BF2FB28E77EC}"/>
                </a:ext>
              </a:extLst>
            </p:cNvPr>
            <p:cNvGrpSpPr/>
            <p:nvPr/>
          </p:nvGrpSpPr>
          <p:grpSpPr>
            <a:xfrm>
              <a:off x="2538573" y="5540471"/>
              <a:ext cx="373902" cy="353787"/>
              <a:chOff x="2527899" y="5496353"/>
              <a:chExt cx="373902" cy="353787"/>
            </a:xfrm>
          </p:grpSpPr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F3FC8C4C-71CE-1869-6412-31DE2E2C80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7899" y="5496353"/>
                <a:ext cx="373902" cy="353787"/>
              </a:xfrm>
              <a:prstGeom prst="ellipse">
                <a:avLst/>
              </a:prstGeom>
              <a:solidFill>
                <a:srgbClr val="967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fr-FR" sz="600" dirty="0"/>
              </a:p>
            </p:txBody>
          </p:sp>
          <p:pic>
            <p:nvPicPr>
              <p:cNvPr id="1031" name="Graphique 1030" descr="Papier">
                <a:extLst>
                  <a:ext uri="{FF2B5EF4-FFF2-40B4-BE49-F238E27FC236}">
                    <a16:creationId xmlns:a16="http://schemas.microsoft.com/office/drawing/2014/main" id="{24B13291-7273-E85D-E8D2-61565EE9A0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2582295" y="5533616"/>
                <a:ext cx="266889" cy="266889"/>
              </a:xfrm>
              <a:prstGeom prst="rect">
                <a:avLst/>
              </a:prstGeom>
            </p:spPr>
          </p:pic>
        </p:grpSp>
        <p:grpSp>
          <p:nvGrpSpPr>
            <p:cNvPr id="1375" name="Groupe 1374">
              <a:extLst>
                <a:ext uri="{FF2B5EF4-FFF2-40B4-BE49-F238E27FC236}">
                  <a16:creationId xmlns:a16="http://schemas.microsoft.com/office/drawing/2014/main" id="{8F392651-1D84-BA86-222D-C9F6ECC6227D}"/>
                </a:ext>
              </a:extLst>
            </p:cNvPr>
            <p:cNvGrpSpPr/>
            <p:nvPr/>
          </p:nvGrpSpPr>
          <p:grpSpPr>
            <a:xfrm>
              <a:off x="3741836" y="5496352"/>
              <a:ext cx="373902" cy="353787"/>
              <a:chOff x="3741836" y="5496352"/>
              <a:chExt cx="373902" cy="353787"/>
            </a:xfrm>
          </p:grpSpPr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5501A4AA-F1AA-98BE-D827-E245EB7FB9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1836" y="5496352"/>
                <a:ext cx="373902" cy="353787"/>
              </a:xfrm>
              <a:prstGeom prst="ellipse">
                <a:avLst/>
              </a:prstGeom>
              <a:solidFill>
                <a:srgbClr val="77D1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fr-FR" sz="600" dirty="0"/>
              </a:p>
            </p:txBody>
          </p:sp>
          <p:pic>
            <p:nvPicPr>
              <p:cNvPr id="1032" name="Graphique 1031" descr="Papier">
                <a:extLst>
                  <a:ext uri="{FF2B5EF4-FFF2-40B4-BE49-F238E27FC236}">
                    <a16:creationId xmlns:a16="http://schemas.microsoft.com/office/drawing/2014/main" id="{D77C8C9E-5003-87D3-5CE7-6A04923639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3810366" y="5548992"/>
                <a:ext cx="266889" cy="266889"/>
              </a:xfrm>
              <a:prstGeom prst="rect">
                <a:avLst/>
              </a:prstGeom>
            </p:spPr>
          </p:pic>
        </p:grpSp>
        <p:grpSp>
          <p:nvGrpSpPr>
            <p:cNvPr id="1374" name="Groupe 1373">
              <a:extLst>
                <a:ext uri="{FF2B5EF4-FFF2-40B4-BE49-F238E27FC236}">
                  <a16:creationId xmlns:a16="http://schemas.microsoft.com/office/drawing/2014/main" id="{C3107F5C-E9E9-D56F-0C99-12C1CA142A73}"/>
                </a:ext>
              </a:extLst>
            </p:cNvPr>
            <p:cNvGrpSpPr/>
            <p:nvPr/>
          </p:nvGrpSpPr>
          <p:grpSpPr>
            <a:xfrm>
              <a:off x="4335389" y="5319196"/>
              <a:ext cx="373902" cy="353787"/>
              <a:chOff x="4335389" y="5319196"/>
              <a:chExt cx="373902" cy="353787"/>
            </a:xfrm>
          </p:grpSpPr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E0854695-2818-EB81-50E0-20EEB29902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89" y="5319196"/>
                <a:ext cx="373902" cy="353787"/>
              </a:xfrm>
              <a:prstGeom prst="ellipse">
                <a:avLst/>
              </a:prstGeom>
              <a:solidFill>
                <a:srgbClr val="77D1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fr-FR" sz="600" dirty="0"/>
              </a:p>
            </p:txBody>
          </p:sp>
          <p:pic>
            <p:nvPicPr>
              <p:cNvPr id="1038" name="Graphique 1037" descr="Médecine">
                <a:extLst>
                  <a:ext uri="{FF2B5EF4-FFF2-40B4-BE49-F238E27FC236}">
                    <a16:creationId xmlns:a16="http://schemas.microsoft.com/office/drawing/2014/main" id="{FEE5C828-330E-DBBB-14A5-FE97F5F563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4409159" y="5373214"/>
                <a:ext cx="248014" cy="248014"/>
              </a:xfrm>
              <a:prstGeom prst="rect">
                <a:avLst/>
              </a:prstGeom>
            </p:spPr>
          </p:pic>
        </p:grpSp>
        <p:sp>
          <p:nvSpPr>
            <p:cNvPr id="1043" name="Rectangle : coins arrondis 1042">
              <a:extLst>
                <a:ext uri="{FF2B5EF4-FFF2-40B4-BE49-F238E27FC236}">
                  <a16:creationId xmlns:a16="http://schemas.microsoft.com/office/drawing/2014/main" id="{E0D721A0-BEFB-BD26-8197-684C63BBB045}"/>
                </a:ext>
              </a:extLst>
            </p:cNvPr>
            <p:cNvSpPr/>
            <p:nvPr/>
          </p:nvSpPr>
          <p:spPr>
            <a:xfrm>
              <a:off x="7995635" y="3423012"/>
              <a:ext cx="672977" cy="316523"/>
            </a:xfrm>
            <a:prstGeom prst="roundRect">
              <a:avLst/>
            </a:prstGeom>
            <a:solidFill>
              <a:srgbClr val="67D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Intermédiaire</a:t>
              </a:r>
            </a:p>
          </p:txBody>
        </p:sp>
        <p:grpSp>
          <p:nvGrpSpPr>
            <p:cNvPr id="1060" name="Groupe 1059">
              <a:extLst>
                <a:ext uri="{FF2B5EF4-FFF2-40B4-BE49-F238E27FC236}">
                  <a16:creationId xmlns:a16="http://schemas.microsoft.com/office/drawing/2014/main" id="{173B4942-C0D7-54F8-9D23-0608A479AFBC}"/>
                </a:ext>
              </a:extLst>
            </p:cNvPr>
            <p:cNvGrpSpPr/>
            <p:nvPr/>
          </p:nvGrpSpPr>
          <p:grpSpPr>
            <a:xfrm>
              <a:off x="4309122" y="2424286"/>
              <a:ext cx="373902" cy="353787"/>
              <a:chOff x="4561712" y="2599992"/>
              <a:chExt cx="373902" cy="353787"/>
            </a:xfrm>
          </p:grpSpPr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9CE492DC-16E4-B2CD-009D-BE499682C1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61712" y="2599992"/>
                <a:ext cx="373902" cy="353787"/>
              </a:xfrm>
              <a:prstGeom prst="ellipse">
                <a:avLst/>
              </a:prstGeom>
              <a:solidFill>
                <a:srgbClr val="77D1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fr-FR" sz="600" dirty="0"/>
              </a:p>
            </p:txBody>
          </p:sp>
          <p:pic>
            <p:nvPicPr>
              <p:cNvPr id="1044" name="Graphique 1043" descr="Papier">
                <a:extLst>
                  <a:ext uri="{FF2B5EF4-FFF2-40B4-BE49-F238E27FC236}">
                    <a16:creationId xmlns:a16="http://schemas.microsoft.com/office/drawing/2014/main" id="{24228246-81CB-829E-5E44-36FD96F852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4625282" y="2622952"/>
                <a:ext cx="266889" cy="266889"/>
              </a:xfrm>
              <a:prstGeom prst="rect">
                <a:avLst/>
              </a:prstGeom>
            </p:spPr>
          </p:pic>
        </p:grpSp>
        <p:sp>
          <p:nvSpPr>
            <p:cNvPr id="1045" name="Rectangle : coins arrondis 1044">
              <a:extLst>
                <a:ext uri="{FF2B5EF4-FFF2-40B4-BE49-F238E27FC236}">
                  <a16:creationId xmlns:a16="http://schemas.microsoft.com/office/drawing/2014/main" id="{22BD9BFB-1A3B-A81F-1A55-4E4649F3F81C}"/>
                </a:ext>
              </a:extLst>
            </p:cNvPr>
            <p:cNvSpPr/>
            <p:nvPr/>
          </p:nvSpPr>
          <p:spPr>
            <a:xfrm>
              <a:off x="4123347" y="5716712"/>
              <a:ext cx="690308" cy="16277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>
                  <a:solidFill>
                    <a:srgbClr val="77D167"/>
                  </a:solidFill>
                </a:rPr>
                <a:t>Ligne</a:t>
              </a:r>
            </a:p>
            <a:p>
              <a:pPr algn="ctr"/>
              <a:r>
                <a:rPr lang="fr-FR" sz="700" dirty="0">
                  <a:solidFill>
                    <a:srgbClr val="77D167"/>
                  </a:solidFill>
                </a:rPr>
                <a:t>pharmaceutique</a:t>
              </a:r>
            </a:p>
          </p:txBody>
        </p:sp>
        <p:cxnSp>
          <p:nvCxnSpPr>
            <p:cNvPr id="1047" name="Connecteur droit 1046">
              <a:extLst>
                <a:ext uri="{FF2B5EF4-FFF2-40B4-BE49-F238E27FC236}">
                  <a16:creationId xmlns:a16="http://schemas.microsoft.com/office/drawing/2014/main" id="{0EFCE1AD-5019-7293-86CB-76D891F8D007}"/>
                </a:ext>
              </a:extLst>
            </p:cNvPr>
            <p:cNvCxnSpPr>
              <a:cxnSpLocks/>
              <a:stCxn id="168" idx="4"/>
              <a:endCxn id="38" idx="0"/>
            </p:cNvCxnSpPr>
            <p:nvPr/>
          </p:nvCxnSpPr>
          <p:spPr>
            <a:xfrm flipH="1">
              <a:off x="2725524" y="5402451"/>
              <a:ext cx="6360" cy="138020"/>
            </a:xfrm>
            <a:prstGeom prst="line">
              <a:avLst/>
            </a:prstGeom>
            <a:ln w="76200">
              <a:solidFill>
                <a:srgbClr val="9670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Connecteur droit 1047">
              <a:extLst>
                <a:ext uri="{FF2B5EF4-FFF2-40B4-BE49-F238E27FC236}">
                  <a16:creationId xmlns:a16="http://schemas.microsoft.com/office/drawing/2014/main" id="{8A6CEBF0-A8D6-8722-2C42-4937E6F96A71}"/>
                </a:ext>
              </a:extLst>
            </p:cNvPr>
            <p:cNvCxnSpPr>
              <a:cxnSpLocks/>
              <a:stCxn id="23" idx="4"/>
              <a:endCxn id="39" idx="0"/>
            </p:cNvCxnSpPr>
            <p:nvPr/>
          </p:nvCxnSpPr>
          <p:spPr>
            <a:xfrm>
              <a:off x="3919152" y="5390953"/>
              <a:ext cx="9635" cy="105399"/>
            </a:xfrm>
            <a:prstGeom prst="line">
              <a:avLst/>
            </a:prstGeom>
            <a:ln w="76200">
              <a:solidFill>
                <a:srgbClr val="77D1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Connecteur droit 1050">
              <a:extLst>
                <a:ext uri="{FF2B5EF4-FFF2-40B4-BE49-F238E27FC236}">
                  <a16:creationId xmlns:a16="http://schemas.microsoft.com/office/drawing/2014/main" id="{EC21C7FE-DD22-2C15-EDC7-4A6C70C65D21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>
              <a:off x="4259914" y="5246549"/>
              <a:ext cx="130232" cy="124458"/>
            </a:xfrm>
            <a:prstGeom prst="line">
              <a:avLst/>
            </a:prstGeom>
            <a:ln w="76200">
              <a:solidFill>
                <a:srgbClr val="77D1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Connecteur droit 1064">
              <a:extLst>
                <a:ext uri="{FF2B5EF4-FFF2-40B4-BE49-F238E27FC236}">
                  <a16:creationId xmlns:a16="http://schemas.microsoft.com/office/drawing/2014/main" id="{673735A5-EFE2-3430-1379-92B0ACA2175F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9708283" y="4801455"/>
              <a:ext cx="204553" cy="82221"/>
            </a:xfrm>
            <a:prstGeom prst="line">
              <a:avLst/>
            </a:prstGeom>
            <a:solidFill>
              <a:srgbClr val="67D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71" name="Connecteur droit 1070">
              <a:extLst>
                <a:ext uri="{FF2B5EF4-FFF2-40B4-BE49-F238E27FC236}">
                  <a16:creationId xmlns:a16="http://schemas.microsoft.com/office/drawing/2014/main" id="{DD312B36-57C1-6C8C-6471-0D3A5A3A7C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84960" y="3970865"/>
              <a:ext cx="479036" cy="492024"/>
            </a:xfrm>
            <a:prstGeom prst="line">
              <a:avLst/>
            </a:prstGeom>
            <a:solidFill>
              <a:srgbClr val="67D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8" name="Connecteur droit 1067">
              <a:extLst>
                <a:ext uri="{FF2B5EF4-FFF2-40B4-BE49-F238E27FC236}">
                  <a16:creationId xmlns:a16="http://schemas.microsoft.com/office/drawing/2014/main" id="{15DA4E36-526C-3E50-8709-3F32DA9D157A}"/>
                </a:ext>
              </a:extLst>
            </p:cNvPr>
            <p:cNvCxnSpPr>
              <a:cxnSpLocks/>
              <a:stCxn id="6" idx="6"/>
              <a:endCxn id="35" idx="2"/>
            </p:cNvCxnSpPr>
            <p:nvPr/>
          </p:nvCxnSpPr>
          <p:spPr>
            <a:xfrm flipV="1">
              <a:off x="9939167" y="4392863"/>
              <a:ext cx="97367" cy="31202"/>
            </a:xfrm>
            <a:prstGeom prst="line">
              <a:avLst/>
            </a:prstGeom>
            <a:solidFill>
              <a:srgbClr val="67D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74" name="Connecteur droit avec flèche 1073">
              <a:extLst>
                <a:ext uri="{FF2B5EF4-FFF2-40B4-BE49-F238E27FC236}">
                  <a16:creationId xmlns:a16="http://schemas.microsoft.com/office/drawing/2014/main" id="{7D0AEC94-F61F-9A92-45EC-66796E48CB24}"/>
                </a:ext>
              </a:extLst>
            </p:cNvPr>
            <p:cNvCxnSpPr>
              <a:cxnSpLocks/>
              <a:stCxn id="81" idx="3"/>
            </p:cNvCxnSpPr>
            <p:nvPr/>
          </p:nvCxnSpPr>
          <p:spPr>
            <a:xfrm>
              <a:off x="1638236" y="2439827"/>
              <a:ext cx="500375" cy="1965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7" name="Connecteur droit avec flèche 1076">
              <a:extLst>
                <a:ext uri="{FF2B5EF4-FFF2-40B4-BE49-F238E27FC236}">
                  <a16:creationId xmlns:a16="http://schemas.microsoft.com/office/drawing/2014/main" id="{1C2419E3-8A1D-FDE1-C9BC-7D73813868CC}"/>
                </a:ext>
              </a:extLst>
            </p:cNvPr>
            <p:cNvCxnSpPr>
              <a:cxnSpLocks/>
              <a:stCxn id="79" idx="2"/>
            </p:cNvCxnSpPr>
            <p:nvPr/>
          </p:nvCxnSpPr>
          <p:spPr>
            <a:xfrm>
              <a:off x="1946604" y="1746202"/>
              <a:ext cx="373646" cy="466781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0" name="Connecteur droit avec flèche 1079">
              <a:extLst>
                <a:ext uri="{FF2B5EF4-FFF2-40B4-BE49-F238E27FC236}">
                  <a16:creationId xmlns:a16="http://schemas.microsoft.com/office/drawing/2014/main" id="{565AD708-D554-CD63-7412-4066B168C17F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 flipH="1">
              <a:off x="2723623" y="1731389"/>
              <a:ext cx="23335" cy="32630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3" name="Connecteur droit avec flèche 1082">
              <a:extLst>
                <a:ext uri="{FF2B5EF4-FFF2-40B4-BE49-F238E27FC236}">
                  <a16:creationId xmlns:a16="http://schemas.microsoft.com/office/drawing/2014/main" id="{F536C548-7A42-D535-281E-202BE33BD53A}"/>
                </a:ext>
              </a:extLst>
            </p:cNvPr>
            <p:cNvCxnSpPr>
              <a:cxnSpLocks/>
              <a:stCxn id="83" idx="3"/>
              <a:endCxn id="37" idx="2"/>
            </p:cNvCxnSpPr>
            <p:nvPr/>
          </p:nvCxnSpPr>
          <p:spPr>
            <a:xfrm flipV="1">
              <a:off x="3688614" y="2601180"/>
              <a:ext cx="620508" cy="930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6" name="Connecteur droit avec flèche 1085">
              <a:extLst>
                <a:ext uri="{FF2B5EF4-FFF2-40B4-BE49-F238E27FC236}">
                  <a16:creationId xmlns:a16="http://schemas.microsoft.com/office/drawing/2014/main" id="{F18CE1CD-26FF-E3DF-B4B3-8FFD905ECC3F}"/>
                </a:ext>
              </a:extLst>
            </p:cNvPr>
            <p:cNvCxnSpPr>
              <a:cxnSpLocks/>
              <a:stCxn id="86" idx="2"/>
            </p:cNvCxnSpPr>
            <p:nvPr/>
          </p:nvCxnSpPr>
          <p:spPr>
            <a:xfrm>
              <a:off x="2340574" y="3832587"/>
              <a:ext cx="206123" cy="57136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9" name="Connecteur droit avec flèche 1088">
              <a:extLst>
                <a:ext uri="{FF2B5EF4-FFF2-40B4-BE49-F238E27FC236}">
                  <a16:creationId xmlns:a16="http://schemas.microsoft.com/office/drawing/2014/main" id="{6CF4B0DA-3D4A-1ECA-37F9-3EC69B956A24}"/>
                </a:ext>
              </a:extLst>
            </p:cNvPr>
            <p:cNvCxnSpPr>
              <a:cxnSpLocks/>
              <a:endCxn id="1455" idx="0"/>
            </p:cNvCxnSpPr>
            <p:nvPr/>
          </p:nvCxnSpPr>
          <p:spPr>
            <a:xfrm>
              <a:off x="2752184" y="3056316"/>
              <a:ext cx="10886" cy="134636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5" name="Connecteur droit avec flèche 1094">
              <a:extLst>
                <a:ext uri="{FF2B5EF4-FFF2-40B4-BE49-F238E27FC236}">
                  <a16:creationId xmlns:a16="http://schemas.microsoft.com/office/drawing/2014/main" id="{5249F625-C256-595E-9D89-E66B62A8146F}"/>
                </a:ext>
              </a:extLst>
            </p:cNvPr>
            <p:cNvCxnSpPr>
              <a:cxnSpLocks/>
              <a:stCxn id="124" idx="3"/>
              <a:endCxn id="125" idx="1"/>
            </p:cNvCxnSpPr>
            <p:nvPr/>
          </p:nvCxnSpPr>
          <p:spPr>
            <a:xfrm>
              <a:off x="2019831" y="6185577"/>
              <a:ext cx="949194" cy="263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8" name="Connecteur droit avec flèche 1097">
              <a:extLst>
                <a:ext uri="{FF2B5EF4-FFF2-40B4-BE49-F238E27FC236}">
                  <a16:creationId xmlns:a16="http://schemas.microsoft.com/office/drawing/2014/main" id="{2C2A315F-1F35-8DF0-F8A5-955420143F9B}"/>
                </a:ext>
              </a:extLst>
            </p:cNvPr>
            <p:cNvCxnSpPr>
              <a:cxnSpLocks/>
              <a:stCxn id="1515" idx="4"/>
              <a:endCxn id="38" idx="4"/>
            </p:cNvCxnSpPr>
            <p:nvPr/>
          </p:nvCxnSpPr>
          <p:spPr>
            <a:xfrm flipV="1">
              <a:off x="2721722" y="5894258"/>
              <a:ext cx="3802" cy="37933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1" name="Connecteur droit avec flèche 1100">
              <a:extLst>
                <a:ext uri="{FF2B5EF4-FFF2-40B4-BE49-F238E27FC236}">
                  <a16:creationId xmlns:a16="http://schemas.microsoft.com/office/drawing/2014/main" id="{B452F5F8-157C-CA56-70DB-297E9A82809B}"/>
                </a:ext>
              </a:extLst>
            </p:cNvPr>
            <p:cNvCxnSpPr>
              <a:cxnSpLocks/>
              <a:stCxn id="95" idx="0"/>
              <a:endCxn id="168" idx="5"/>
            </p:cNvCxnSpPr>
            <p:nvPr/>
          </p:nvCxnSpPr>
          <p:spPr>
            <a:xfrm flipH="1" flipV="1">
              <a:off x="3057724" y="5274744"/>
              <a:ext cx="238734" cy="35962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4" name="Connecteur droit avec flèche 1103">
              <a:extLst>
                <a:ext uri="{FF2B5EF4-FFF2-40B4-BE49-F238E27FC236}">
                  <a16:creationId xmlns:a16="http://schemas.microsoft.com/office/drawing/2014/main" id="{2A7EDB0A-0F31-5084-EC24-8BC61E664992}"/>
                </a:ext>
              </a:extLst>
            </p:cNvPr>
            <p:cNvCxnSpPr>
              <a:cxnSpLocks/>
              <a:stCxn id="95" idx="0"/>
            </p:cNvCxnSpPr>
            <p:nvPr/>
          </p:nvCxnSpPr>
          <p:spPr>
            <a:xfrm flipV="1">
              <a:off x="3296458" y="5319196"/>
              <a:ext cx="304138" cy="31517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7" name="Connecteur droit avec flèche 1106">
              <a:extLst>
                <a:ext uri="{FF2B5EF4-FFF2-40B4-BE49-F238E27FC236}">
                  <a16:creationId xmlns:a16="http://schemas.microsoft.com/office/drawing/2014/main" id="{F370D503-7A1F-2113-0E14-9242764A99B5}"/>
                </a:ext>
              </a:extLst>
            </p:cNvPr>
            <p:cNvCxnSpPr>
              <a:cxnSpLocks/>
              <a:stCxn id="138" idx="0"/>
              <a:endCxn id="39" idx="4"/>
            </p:cNvCxnSpPr>
            <p:nvPr/>
          </p:nvCxnSpPr>
          <p:spPr>
            <a:xfrm flipV="1">
              <a:off x="3924966" y="5850139"/>
              <a:ext cx="3821" cy="33807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0" name="Connecteur droit avec flèche 1109">
              <a:extLst>
                <a:ext uri="{FF2B5EF4-FFF2-40B4-BE49-F238E27FC236}">
                  <a16:creationId xmlns:a16="http://schemas.microsoft.com/office/drawing/2014/main" id="{FDF18672-EED3-72D8-E007-CEE0DA9151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0595" y="3988547"/>
              <a:ext cx="307045" cy="40822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4" name="Connecteur droit avec flèche 1113">
              <a:extLst>
                <a:ext uri="{FF2B5EF4-FFF2-40B4-BE49-F238E27FC236}">
                  <a16:creationId xmlns:a16="http://schemas.microsoft.com/office/drawing/2014/main" id="{03E4BACD-6C18-50A9-E298-9BB12919BCF3}"/>
                </a:ext>
              </a:extLst>
            </p:cNvPr>
            <p:cNvCxnSpPr>
              <a:cxnSpLocks/>
              <a:endCxn id="165" idx="2"/>
            </p:cNvCxnSpPr>
            <p:nvPr/>
          </p:nvCxnSpPr>
          <p:spPr>
            <a:xfrm flipV="1">
              <a:off x="3290100" y="3689794"/>
              <a:ext cx="2576" cy="30497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7" name="Connecteur droit avec flèche 1116">
              <a:extLst>
                <a:ext uri="{FF2B5EF4-FFF2-40B4-BE49-F238E27FC236}">
                  <a16:creationId xmlns:a16="http://schemas.microsoft.com/office/drawing/2014/main" id="{A5BBF033-B5C2-0A3F-FB0B-913E4FD6C1A6}"/>
                </a:ext>
              </a:extLst>
            </p:cNvPr>
            <p:cNvCxnSpPr>
              <a:cxnSpLocks/>
              <a:stCxn id="1543" idx="2"/>
              <a:endCxn id="1382" idx="1"/>
            </p:cNvCxnSpPr>
            <p:nvPr/>
          </p:nvCxnSpPr>
          <p:spPr>
            <a:xfrm>
              <a:off x="3217734" y="3993773"/>
              <a:ext cx="504226" cy="1365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0" name="Connecteur droit avec flèche 1119">
              <a:extLst>
                <a:ext uri="{FF2B5EF4-FFF2-40B4-BE49-F238E27FC236}">
                  <a16:creationId xmlns:a16="http://schemas.microsoft.com/office/drawing/2014/main" id="{3E261E7D-9A21-9824-053E-480988D2BC9B}"/>
                </a:ext>
              </a:extLst>
            </p:cNvPr>
            <p:cNvCxnSpPr>
              <a:cxnSpLocks/>
              <a:stCxn id="1543" idx="5"/>
            </p:cNvCxnSpPr>
            <p:nvPr/>
          </p:nvCxnSpPr>
          <p:spPr>
            <a:xfrm>
              <a:off x="3367993" y="4056012"/>
              <a:ext cx="368397" cy="509231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2" name="Connecteur droit avec flèche 1131">
              <a:extLst>
                <a:ext uri="{FF2B5EF4-FFF2-40B4-BE49-F238E27FC236}">
                  <a16:creationId xmlns:a16="http://schemas.microsoft.com/office/drawing/2014/main" id="{BA6BD807-AD6C-6C58-A806-7602DB62E1C9}"/>
                </a:ext>
              </a:extLst>
            </p:cNvPr>
            <p:cNvCxnSpPr>
              <a:cxnSpLocks/>
              <a:endCxn id="25" idx="3"/>
            </p:cNvCxnSpPr>
            <p:nvPr/>
          </p:nvCxnSpPr>
          <p:spPr>
            <a:xfrm flipV="1">
              <a:off x="3919152" y="3413958"/>
              <a:ext cx="159296" cy="12220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2" name="Connecteur droit avec flèche 1201">
              <a:extLst>
                <a:ext uri="{FF2B5EF4-FFF2-40B4-BE49-F238E27FC236}">
                  <a16:creationId xmlns:a16="http://schemas.microsoft.com/office/drawing/2014/main" id="{C550E1F3-710A-517C-F141-5D671606C3B9}"/>
                </a:ext>
              </a:extLst>
            </p:cNvPr>
            <p:cNvCxnSpPr>
              <a:cxnSpLocks/>
              <a:stCxn id="41" idx="7"/>
            </p:cNvCxnSpPr>
            <p:nvPr/>
          </p:nvCxnSpPr>
          <p:spPr>
            <a:xfrm>
              <a:off x="7556781" y="2406852"/>
              <a:ext cx="754881" cy="810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5" name="Connecteur droit avec flèche 1134">
              <a:extLst>
                <a:ext uri="{FF2B5EF4-FFF2-40B4-BE49-F238E27FC236}">
                  <a16:creationId xmlns:a16="http://schemas.microsoft.com/office/drawing/2014/main" id="{46CE6556-A118-B843-5DFB-4B94613A4803}"/>
                </a:ext>
              </a:extLst>
            </p:cNvPr>
            <p:cNvCxnSpPr>
              <a:cxnSpLocks/>
              <a:endCxn id="1382" idx="0"/>
            </p:cNvCxnSpPr>
            <p:nvPr/>
          </p:nvCxnSpPr>
          <p:spPr>
            <a:xfrm>
              <a:off x="3923969" y="3554787"/>
              <a:ext cx="14669" cy="32139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8" name="Connecteur droit avec flèche 1137">
              <a:extLst>
                <a:ext uri="{FF2B5EF4-FFF2-40B4-BE49-F238E27FC236}">
                  <a16:creationId xmlns:a16="http://schemas.microsoft.com/office/drawing/2014/main" id="{AA3B1ACB-4C50-EDAE-DD62-94F7AC46B606}"/>
                </a:ext>
              </a:extLst>
            </p:cNvPr>
            <p:cNvCxnSpPr>
              <a:cxnSpLocks/>
              <a:endCxn id="165" idx="3"/>
            </p:cNvCxnSpPr>
            <p:nvPr/>
          </p:nvCxnSpPr>
          <p:spPr>
            <a:xfrm flipH="1">
              <a:off x="3509353" y="3554040"/>
              <a:ext cx="419434" cy="450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2" name="Rectangle : coins arrondis 1141">
              <a:extLst>
                <a:ext uri="{FF2B5EF4-FFF2-40B4-BE49-F238E27FC236}">
                  <a16:creationId xmlns:a16="http://schemas.microsoft.com/office/drawing/2014/main" id="{4D324500-EC44-4A8D-3F08-CC224AEBAB7E}"/>
                </a:ext>
              </a:extLst>
            </p:cNvPr>
            <p:cNvSpPr/>
            <p:nvPr/>
          </p:nvSpPr>
          <p:spPr>
            <a:xfrm>
              <a:off x="7462984" y="2640902"/>
              <a:ext cx="759720" cy="42856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>
                  <a:solidFill>
                    <a:schemeClr val="tx2"/>
                  </a:solidFill>
                </a:rPr>
                <a:t>Organisme de remboursement</a:t>
              </a: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7ED3FBE-7D43-B508-043C-8E4A758401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73397" y="2344612"/>
              <a:ext cx="449162" cy="424998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600" dirty="0"/>
                <a:t>Mutuelle</a:t>
              </a: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19B6A65-8FFD-6EC5-F40D-04E854106E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5096" y="2370689"/>
              <a:ext cx="449162" cy="424998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600" dirty="0"/>
                <a:t>Assurance maladie</a:t>
              </a:r>
            </a:p>
          </p:txBody>
        </p:sp>
        <p:grpSp>
          <p:nvGrpSpPr>
            <p:cNvPr id="1665" name="Groupe 1664">
              <a:extLst>
                <a:ext uri="{FF2B5EF4-FFF2-40B4-BE49-F238E27FC236}">
                  <a16:creationId xmlns:a16="http://schemas.microsoft.com/office/drawing/2014/main" id="{1CBCAB5A-3956-8E1A-1B44-4D2E31B9BFC9}"/>
                </a:ext>
              </a:extLst>
            </p:cNvPr>
            <p:cNvGrpSpPr/>
            <p:nvPr/>
          </p:nvGrpSpPr>
          <p:grpSpPr>
            <a:xfrm>
              <a:off x="9764869" y="2950173"/>
              <a:ext cx="391192" cy="370147"/>
              <a:chOff x="9764868" y="2950173"/>
              <a:chExt cx="522517" cy="494407"/>
            </a:xfrm>
          </p:grpSpPr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0C1746F2-5E7C-81F8-32D7-9BF2C0E012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64868" y="2950173"/>
                <a:ext cx="522517" cy="494407"/>
              </a:xfrm>
              <a:prstGeom prst="ellipse">
                <a:avLst/>
              </a:prstGeom>
              <a:solidFill>
                <a:srgbClr val="67D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fr-FR" sz="600" dirty="0"/>
              </a:p>
            </p:txBody>
          </p:sp>
          <p:pic>
            <p:nvPicPr>
              <p:cNvPr id="1144" name="Graphique 1143" descr="Écran">
                <a:extLst>
                  <a:ext uri="{FF2B5EF4-FFF2-40B4-BE49-F238E27FC236}">
                    <a16:creationId xmlns:a16="http://schemas.microsoft.com/office/drawing/2014/main" id="{F8C04450-696C-5501-64B2-06921D272D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9903240" y="3035667"/>
                <a:ext cx="266587" cy="266587"/>
              </a:xfrm>
              <a:prstGeom prst="rect">
                <a:avLst/>
              </a:prstGeom>
            </p:spPr>
          </p:pic>
        </p:grpSp>
        <p:cxnSp>
          <p:nvCxnSpPr>
            <p:cNvPr id="1145" name="Connecteur droit 1144">
              <a:extLst>
                <a:ext uri="{FF2B5EF4-FFF2-40B4-BE49-F238E27FC236}">
                  <a16:creationId xmlns:a16="http://schemas.microsoft.com/office/drawing/2014/main" id="{284309AB-3F8B-99DA-43A7-CE9209C7BD07}"/>
                </a:ext>
              </a:extLst>
            </p:cNvPr>
            <p:cNvCxnSpPr>
              <a:cxnSpLocks/>
              <a:endCxn id="56" idx="5"/>
            </p:cNvCxnSpPr>
            <p:nvPr/>
          </p:nvCxnSpPr>
          <p:spPr>
            <a:xfrm flipH="1" flipV="1">
              <a:off x="8990131" y="2227302"/>
              <a:ext cx="58142" cy="63006"/>
            </a:xfrm>
            <a:prstGeom prst="line">
              <a:avLst/>
            </a:prstGeom>
            <a:solidFill>
              <a:srgbClr val="67D0FF"/>
            </a:solidFill>
            <a:ln w="76200">
              <a:solidFill>
                <a:srgbClr val="3ED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7" name="Connecteur droit 1146">
              <a:extLst>
                <a:ext uri="{FF2B5EF4-FFF2-40B4-BE49-F238E27FC236}">
                  <a16:creationId xmlns:a16="http://schemas.microsoft.com/office/drawing/2014/main" id="{616F8FDC-ED94-538B-8F71-F7E797E9ADBE}"/>
                </a:ext>
              </a:extLst>
            </p:cNvPr>
            <p:cNvCxnSpPr>
              <a:cxnSpLocks/>
              <a:endCxn id="54" idx="3"/>
            </p:cNvCxnSpPr>
            <p:nvPr/>
          </p:nvCxnSpPr>
          <p:spPr>
            <a:xfrm flipV="1">
              <a:off x="9810064" y="2227035"/>
              <a:ext cx="88576" cy="109978"/>
            </a:xfrm>
            <a:prstGeom prst="line">
              <a:avLst/>
            </a:prstGeom>
            <a:solidFill>
              <a:srgbClr val="67D0FF"/>
            </a:solidFill>
            <a:ln w="76200">
              <a:solidFill>
                <a:srgbClr val="3ED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8" name="Connecteur droit 1147">
              <a:extLst>
                <a:ext uri="{FF2B5EF4-FFF2-40B4-BE49-F238E27FC236}">
                  <a16:creationId xmlns:a16="http://schemas.microsoft.com/office/drawing/2014/main" id="{D319822E-742E-CED1-6B7B-5978BD2A772D}"/>
                </a:ext>
              </a:extLst>
            </p:cNvPr>
            <p:cNvCxnSpPr>
              <a:cxnSpLocks/>
              <a:stCxn id="5" idx="5"/>
              <a:endCxn id="55" idx="1"/>
            </p:cNvCxnSpPr>
            <p:nvPr/>
          </p:nvCxnSpPr>
          <p:spPr>
            <a:xfrm>
              <a:off x="9760821" y="2926842"/>
              <a:ext cx="61337" cy="77538"/>
            </a:xfrm>
            <a:prstGeom prst="line">
              <a:avLst/>
            </a:prstGeom>
            <a:solidFill>
              <a:srgbClr val="67D0FF"/>
            </a:solidFill>
            <a:ln w="76200">
              <a:solidFill>
                <a:srgbClr val="3ED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9" name="Connecteur droit 1148">
              <a:extLst>
                <a:ext uri="{FF2B5EF4-FFF2-40B4-BE49-F238E27FC236}">
                  <a16:creationId xmlns:a16="http://schemas.microsoft.com/office/drawing/2014/main" id="{023CB71F-5CCA-5D91-0B88-8B8FC3A92DEB}"/>
                </a:ext>
              </a:extLst>
            </p:cNvPr>
            <p:cNvCxnSpPr>
              <a:cxnSpLocks/>
              <a:endCxn id="36" idx="3"/>
            </p:cNvCxnSpPr>
            <p:nvPr/>
          </p:nvCxnSpPr>
          <p:spPr>
            <a:xfrm flipV="1">
              <a:off x="9764868" y="4080532"/>
              <a:ext cx="140625" cy="91345"/>
            </a:xfrm>
            <a:prstGeom prst="line">
              <a:avLst/>
            </a:prstGeom>
            <a:solidFill>
              <a:srgbClr val="67D0FF"/>
            </a:solidFill>
            <a:ln w="76200">
              <a:solidFill>
                <a:srgbClr val="3ED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50" name="Connecteur droit 1149">
              <a:extLst>
                <a:ext uri="{FF2B5EF4-FFF2-40B4-BE49-F238E27FC236}">
                  <a16:creationId xmlns:a16="http://schemas.microsoft.com/office/drawing/2014/main" id="{AA8F9E88-7403-6A3F-F423-4337C779A917}"/>
                </a:ext>
              </a:extLst>
            </p:cNvPr>
            <p:cNvCxnSpPr>
              <a:cxnSpLocks/>
              <a:stCxn id="6" idx="5"/>
              <a:endCxn id="34" idx="1"/>
            </p:cNvCxnSpPr>
            <p:nvPr/>
          </p:nvCxnSpPr>
          <p:spPr>
            <a:xfrm>
              <a:off x="9791549" y="4780447"/>
              <a:ext cx="121287" cy="103229"/>
            </a:xfrm>
            <a:prstGeom prst="line">
              <a:avLst/>
            </a:prstGeom>
            <a:solidFill>
              <a:srgbClr val="67D0FF"/>
            </a:solidFill>
            <a:ln w="76200">
              <a:solidFill>
                <a:srgbClr val="3ED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73" name="Connecteur droit avec flèche 1172">
              <a:extLst>
                <a:ext uri="{FF2B5EF4-FFF2-40B4-BE49-F238E27FC236}">
                  <a16:creationId xmlns:a16="http://schemas.microsoft.com/office/drawing/2014/main" id="{E41EE21A-F1F2-CB45-4B30-00CFDD06ED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7699" y="1846789"/>
              <a:ext cx="807958" cy="50599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2" name="Connecteur droit avec flèche 1181">
              <a:extLst>
                <a:ext uri="{FF2B5EF4-FFF2-40B4-BE49-F238E27FC236}">
                  <a16:creationId xmlns:a16="http://schemas.microsoft.com/office/drawing/2014/main" id="{84984C58-3008-ED1A-E5E0-CE99712800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23872" y="1029124"/>
              <a:ext cx="3616" cy="100331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5" name="Connecteur droit avec flèche 1184">
              <a:extLst>
                <a:ext uri="{FF2B5EF4-FFF2-40B4-BE49-F238E27FC236}">
                  <a16:creationId xmlns:a16="http://schemas.microsoft.com/office/drawing/2014/main" id="{063E8741-E81C-0BFB-E90C-7218452D3B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8723" y="1636632"/>
              <a:ext cx="196145" cy="422931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8" name="Connecteur droit avec flèche 1187">
              <a:extLst>
                <a:ext uri="{FF2B5EF4-FFF2-40B4-BE49-F238E27FC236}">
                  <a16:creationId xmlns:a16="http://schemas.microsoft.com/office/drawing/2014/main" id="{652F231D-DDD1-9158-92A4-AA66D3C2020C}"/>
                </a:ext>
              </a:extLst>
            </p:cNvPr>
            <p:cNvCxnSpPr>
              <a:cxnSpLocks/>
              <a:stCxn id="37" idx="5"/>
              <a:endCxn id="29" idx="1"/>
            </p:cNvCxnSpPr>
            <p:nvPr/>
          </p:nvCxnSpPr>
          <p:spPr>
            <a:xfrm>
              <a:off x="4628267" y="2726262"/>
              <a:ext cx="489184" cy="30919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1" name="Connecteur droit avec flèche 1190">
              <a:extLst>
                <a:ext uri="{FF2B5EF4-FFF2-40B4-BE49-F238E27FC236}">
                  <a16:creationId xmlns:a16="http://schemas.microsoft.com/office/drawing/2014/main" id="{BECCCBE9-9975-60FB-FB64-A1A5EB5BEABE}"/>
                </a:ext>
              </a:extLst>
            </p:cNvPr>
            <p:cNvCxnSpPr>
              <a:cxnSpLocks/>
            </p:cNvCxnSpPr>
            <p:nvPr/>
          </p:nvCxnSpPr>
          <p:spPr>
            <a:xfrm>
              <a:off x="6973369" y="1859410"/>
              <a:ext cx="1376308" cy="10821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4" name="Connecteur droit avec flèche 1193">
              <a:extLst>
                <a:ext uri="{FF2B5EF4-FFF2-40B4-BE49-F238E27FC236}">
                  <a16:creationId xmlns:a16="http://schemas.microsoft.com/office/drawing/2014/main" id="{D66CA153-3A88-7072-A063-7CF7E3F999D6}"/>
                </a:ext>
              </a:extLst>
            </p:cNvPr>
            <p:cNvCxnSpPr>
              <a:cxnSpLocks/>
            </p:cNvCxnSpPr>
            <p:nvPr/>
          </p:nvCxnSpPr>
          <p:spPr>
            <a:xfrm>
              <a:off x="6598749" y="2216675"/>
              <a:ext cx="1750928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7" name="Connecteur droit avec flèche 1196">
              <a:extLst>
                <a:ext uri="{FF2B5EF4-FFF2-40B4-BE49-F238E27FC236}">
                  <a16:creationId xmlns:a16="http://schemas.microsoft.com/office/drawing/2014/main" id="{23724430-DE6C-81AE-C0EF-934FFD677EB3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8349677" y="2216675"/>
              <a:ext cx="0" cy="15401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7" name="Connecteur droit avec flèche 1206">
              <a:extLst>
                <a:ext uri="{FF2B5EF4-FFF2-40B4-BE49-F238E27FC236}">
                  <a16:creationId xmlns:a16="http://schemas.microsoft.com/office/drawing/2014/main" id="{21525604-92A1-01A0-47ED-399CAF0B110D}"/>
                </a:ext>
              </a:extLst>
            </p:cNvPr>
            <p:cNvCxnSpPr>
              <a:cxnSpLocks/>
              <a:stCxn id="1629" idx="0"/>
              <a:endCxn id="42" idx="4"/>
            </p:cNvCxnSpPr>
            <p:nvPr/>
          </p:nvCxnSpPr>
          <p:spPr>
            <a:xfrm flipH="1" flipV="1">
              <a:off x="8349677" y="2795687"/>
              <a:ext cx="4645" cy="33297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0" name="Connecteur droit avec flèche 1209">
              <a:extLst>
                <a:ext uri="{FF2B5EF4-FFF2-40B4-BE49-F238E27FC236}">
                  <a16:creationId xmlns:a16="http://schemas.microsoft.com/office/drawing/2014/main" id="{70C6EB94-C095-1D94-CB1B-F32B8F93F4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35717" y="2748423"/>
              <a:ext cx="640461" cy="113554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6" name="Connecteur droit avec flèche 1215">
              <a:extLst>
                <a:ext uri="{FF2B5EF4-FFF2-40B4-BE49-F238E27FC236}">
                  <a16:creationId xmlns:a16="http://schemas.microsoft.com/office/drawing/2014/main" id="{ECF77E7C-4B8A-1E7A-FA32-11BA2D3AE720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H="1" flipV="1">
              <a:off x="9427488" y="3074201"/>
              <a:ext cx="7679" cy="84586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9" name="Connecteur droit avec flèche 1218">
              <a:extLst>
                <a:ext uri="{FF2B5EF4-FFF2-40B4-BE49-F238E27FC236}">
                  <a16:creationId xmlns:a16="http://schemas.microsoft.com/office/drawing/2014/main" id="{2156D965-1FEE-D26A-A3A3-C44882FB86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08463" y="3574798"/>
              <a:ext cx="730763" cy="647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2" name="Connecteur droit avec flèche 1221">
              <a:extLst>
                <a:ext uri="{FF2B5EF4-FFF2-40B4-BE49-F238E27FC236}">
                  <a16:creationId xmlns:a16="http://schemas.microsoft.com/office/drawing/2014/main" id="{130209C3-4A30-F49D-E2EB-862366956570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V="1">
              <a:off x="4732942" y="5577732"/>
              <a:ext cx="815362" cy="210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5" name="Connecteur droit avec flèche 1224">
              <a:extLst>
                <a:ext uri="{FF2B5EF4-FFF2-40B4-BE49-F238E27FC236}">
                  <a16:creationId xmlns:a16="http://schemas.microsoft.com/office/drawing/2014/main" id="{31806CF9-4291-299D-19BB-4CEA3FD8109A}"/>
                </a:ext>
              </a:extLst>
            </p:cNvPr>
            <p:cNvCxnSpPr>
              <a:cxnSpLocks/>
              <a:stCxn id="32" idx="6"/>
              <a:endCxn id="187" idx="1"/>
            </p:cNvCxnSpPr>
            <p:nvPr/>
          </p:nvCxnSpPr>
          <p:spPr>
            <a:xfrm>
              <a:off x="5927608" y="5577732"/>
              <a:ext cx="719669" cy="6931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0" name="Connecteur droit avec flèche 1229">
              <a:extLst>
                <a:ext uri="{FF2B5EF4-FFF2-40B4-BE49-F238E27FC236}">
                  <a16:creationId xmlns:a16="http://schemas.microsoft.com/office/drawing/2014/main" id="{1BB430B0-7B9B-DF85-3288-0804F4F45D7F}"/>
                </a:ext>
              </a:extLst>
            </p:cNvPr>
            <p:cNvCxnSpPr>
              <a:cxnSpLocks/>
              <a:stCxn id="187" idx="3"/>
            </p:cNvCxnSpPr>
            <p:nvPr/>
          </p:nvCxnSpPr>
          <p:spPr>
            <a:xfrm>
              <a:off x="7361956" y="5584663"/>
              <a:ext cx="3575510" cy="3083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3" name="Connecteur droit avec flèche 1232">
              <a:extLst>
                <a:ext uri="{FF2B5EF4-FFF2-40B4-BE49-F238E27FC236}">
                  <a16:creationId xmlns:a16="http://schemas.microsoft.com/office/drawing/2014/main" id="{88F8A4CC-E207-6FDB-D204-3AA02C78F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37466" y="2540528"/>
              <a:ext cx="0" cy="307496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6" name="Connecteur droit avec flèche 1235">
              <a:extLst>
                <a:ext uri="{FF2B5EF4-FFF2-40B4-BE49-F238E27FC236}">
                  <a16:creationId xmlns:a16="http://schemas.microsoft.com/office/drawing/2014/main" id="{CB20724E-F85B-5181-09C8-5AD766ECB9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86186" y="2541208"/>
              <a:ext cx="951280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9" name="Connecteur droit avec flèche 1238">
              <a:extLst>
                <a:ext uri="{FF2B5EF4-FFF2-40B4-BE49-F238E27FC236}">
                  <a16:creationId xmlns:a16="http://schemas.microsoft.com/office/drawing/2014/main" id="{FDAFA681-0642-4E97-A2E4-52EE51FD03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9989" y="4763784"/>
              <a:ext cx="912102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2" name="Connecteur droit avec flèche 1241">
              <a:extLst>
                <a:ext uri="{FF2B5EF4-FFF2-40B4-BE49-F238E27FC236}">
                  <a16:creationId xmlns:a16="http://schemas.microsoft.com/office/drawing/2014/main" id="{6C0BBD87-A339-77A0-CBC5-348F6F88D8B1}"/>
                </a:ext>
              </a:extLst>
            </p:cNvPr>
            <p:cNvCxnSpPr>
              <a:cxnSpLocks/>
            </p:cNvCxnSpPr>
            <p:nvPr/>
          </p:nvCxnSpPr>
          <p:spPr>
            <a:xfrm>
              <a:off x="8328279" y="4763784"/>
              <a:ext cx="807870" cy="34148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5" name="Connecteur droit avec flèche 1244">
              <a:extLst>
                <a:ext uri="{FF2B5EF4-FFF2-40B4-BE49-F238E27FC236}">
                  <a16:creationId xmlns:a16="http://schemas.microsoft.com/office/drawing/2014/main" id="{2AF6E587-D822-7BBF-F70A-231BFABCDD96}"/>
                </a:ext>
              </a:extLst>
            </p:cNvPr>
            <p:cNvCxnSpPr>
              <a:cxnSpLocks/>
              <a:stCxn id="1043" idx="2"/>
            </p:cNvCxnSpPr>
            <p:nvPr/>
          </p:nvCxnSpPr>
          <p:spPr>
            <a:xfrm>
              <a:off x="8332124" y="3739535"/>
              <a:ext cx="0" cy="103065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8" name="Connecteur droit avec flèche 1247">
              <a:extLst>
                <a:ext uri="{FF2B5EF4-FFF2-40B4-BE49-F238E27FC236}">
                  <a16:creationId xmlns:a16="http://schemas.microsoft.com/office/drawing/2014/main" id="{E9B82595-79AF-C3A2-D804-B8A3BE296AC7}"/>
                </a:ext>
              </a:extLst>
            </p:cNvPr>
            <p:cNvCxnSpPr>
              <a:cxnSpLocks/>
            </p:cNvCxnSpPr>
            <p:nvPr/>
          </p:nvCxnSpPr>
          <p:spPr>
            <a:xfrm>
              <a:off x="5246234" y="5218947"/>
              <a:ext cx="388991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1" name="Connecteur droit avec flèche 1250">
              <a:extLst>
                <a:ext uri="{FF2B5EF4-FFF2-40B4-BE49-F238E27FC236}">
                  <a16:creationId xmlns:a16="http://schemas.microsoft.com/office/drawing/2014/main" id="{26FB12A9-9B8E-15DA-EAFA-D06A1208420C}"/>
                </a:ext>
              </a:extLst>
            </p:cNvPr>
            <p:cNvCxnSpPr>
              <a:cxnSpLocks/>
              <a:endCxn id="12" idx="4"/>
            </p:cNvCxnSpPr>
            <p:nvPr/>
          </p:nvCxnSpPr>
          <p:spPr>
            <a:xfrm flipV="1">
              <a:off x="6173747" y="4980355"/>
              <a:ext cx="0" cy="237801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4" name="Connecteur droit avec flèche 1253">
              <a:extLst>
                <a:ext uri="{FF2B5EF4-FFF2-40B4-BE49-F238E27FC236}">
                  <a16:creationId xmlns:a16="http://schemas.microsoft.com/office/drawing/2014/main" id="{2C670388-6705-8EC6-567E-DF7DE406B7B1}"/>
                </a:ext>
              </a:extLst>
            </p:cNvPr>
            <p:cNvCxnSpPr>
              <a:cxnSpLocks/>
              <a:endCxn id="11" idx="4"/>
            </p:cNvCxnSpPr>
            <p:nvPr/>
          </p:nvCxnSpPr>
          <p:spPr>
            <a:xfrm flipH="1" flipV="1">
              <a:off x="5246234" y="4980355"/>
              <a:ext cx="4053" cy="23370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5" name="Connecteur droit avec flèche 1254">
              <a:extLst>
                <a:ext uri="{FF2B5EF4-FFF2-40B4-BE49-F238E27FC236}">
                  <a16:creationId xmlns:a16="http://schemas.microsoft.com/office/drawing/2014/main" id="{F484AF08-1BE4-CCDA-E202-44C7FAF8A67C}"/>
                </a:ext>
              </a:extLst>
            </p:cNvPr>
            <p:cNvCxnSpPr>
              <a:cxnSpLocks/>
              <a:stCxn id="187" idx="0"/>
            </p:cNvCxnSpPr>
            <p:nvPr/>
          </p:nvCxnSpPr>
          <p:spPr>
            <a:xfrm flipH="1" flipV="1">
              <a:off x="6996908" y="5011041"/>
              <a:ext cx="7709" cy="39141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18" name="Groupe 1417">
              <a:extLst>
                <a:ext uri="{FF2B5EF4-FFF2-40B4-BE49-F238E27FC236}">
                  <a16:creationId xmlns:a16="http://schemas.microsoft.com/office/drawing/2014/main" id="{2872B2B9-D164-8D2C-DDE1-F91502FC0615}"/>
                </a:ext>
              </a:extLst>
            </p:cNvPr>
            <p:cNvGrpSpPr/>
            <p:nvPr/>
          </p:nvGrpSpPr>
          <p:grpSpPr>
            <a:xfrm>
              <a:off x="4850204" y="1162739"/>
              <a:ext cx="2278066" cy="1332663"/>
              <a:chOff x="4850204" y="1162739"/>
              <a:chExt cx="2278066" cy="1332663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AAB25939-7D74-4FD8-0FE2-EB35AF1AD44D}"/>
                  </a:ext>
                </a:extLst>
              </p:cNvPr>
              <p:cNvSpPr/>
              <p:nvPr/>
            </p:nvSpPr>
            <p:spPr>
              <a:xfrm>
                <a:off x="4850204" y="1162739"/>
                <a:ext cx="2278066" cy="1332663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BBD6AC01-64E4-0D92-B3D9-60A7D07CA8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88057" y="1638415"/>
                <a:ext cx="439794" cy="416135"/>
              </a:xfrm>
              <a:prstGeom prst="ellipse">
                <a:avLst/>
              </a:prstGeom>
              <a:solidFill>
                <a:srgbClr val="9EB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fr-FR" sz="700" dirty="0">
                    <a:solidFill>
                      <a:schemeClr val="tx1"/>
                    </a:solidFill>
                  </a:rPr>
                  <a:t>SNDS</a:t>
                </a:r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53326418-8AA1-6B01-20EB-BBC76064FB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42032" y="1676891"/>
                <a:ext cx="358467" cy="339183"/>
              </a:xfrm>
              <a:prstGeom prst="ellipse">
                <a:avLst/>
              </a:prstGeom>
              <a:solidFill>
                <a:srgbClr val="9EB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fr-FR" sz="700" dirty="0">
                    <a:solidFill>
                      <a:schemeClr val="tx1"/>
                    </a:solidFill>
                  </a:rPr>
                  <a:t>BCMD</a:t>
                </a:r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F606BD8F-CAEF-7A69-1024-51D1391073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12994" y="1676891"/>
                <a:ext cx="358467" cy="339183"/>
              </a:xfrm>
              <a:prstGeom prst="ellipse">
                <a:avLst/>
              </a:prstGeom>
              <a:solidFill>
                <a:srgbClr val="9EB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fr-FR" sz="700" dirty="0">
                    <a:solidFill>
                      <a:schemeClr val="tx1"/>
                    </a:solidFill>
                  </a:rPr>
                  <a:t>PMSI</a:t>
                </a:r>
              </a:p>
            </p:txBody>
          </p:sp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2466BDE5-7E86-0FB8-83D8-E69166F507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28721" y="1193445"/>
                <a:ext cx="358467" cy="339183"/>
              </a:xfrm>
              <a:prstGeom prst="ellipse">
                <a:avLst/>
              </a:prstGeom>
              <a:solidFill>
                <a:srgbClr val="9EB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fr-FR" sz="700" dirty="0">
                    <a:solidFill>
                      <a:schemeClr val="tx1"/>
                    </a:solidFill>
                  </a:rPr>
                  <a:t>Autre</a:t>
                </a:r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B41A9A2E-AF49-8C3E-A853-8E42489508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28721" y="2124234"/>
                <a:ext cx="358467" cy="339183"/>
              </a:xfrm>
              <a:prstGeom prst="ellipse">
                <a:avLst/>
              </a:prstGeom>
              <a:solidFill>
                <a:srgbClr val="9EB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fr-FR" sz="500" dirty="0">
                    <a:solidFill>
                      <a:schemeClr val="tx1"/>
                    </a:solidFill>
                  </a:rPr>
                  <a:t>SNIIRAM</a:t>
                </a:r>
              </a:p>
            </p:txBody>
          </p:sp>
          <p:sp>
            <p:nvSpPr>
              <p:cNvPr id="74" name="Ellipse 73">
                <a:extLst>
                  <a:ext uri="{FF2B5EF4-FFF2-40B4-BE49-F238E27FC236}">
                    <a16:creationId xmlns:a16="http://schemas.microsoft.com/office/drawing/2014/main" id="{ABE07F5C-2287-54CE-1C2E-7823FE6193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22374" y="1595353"/>
                <a:ext cx="532112" cy="503487"/>
              </a:xfrm>
              <a:prstGeom prst="ellipse">
                <a:avLst/>
              </a:prstGeom>
              <a:solidFill>
                <a:srgbClr val="9EB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fr-FR" sz="700" dirty="0">
                    <a:solidFill>
                      <a:schemeClr val="tx1"/>
                    </a:solidFill>
                  </a:rPr>
                  <a:t>Données cliniques</a:t>
                </a:r>
              </a:p>
            </p:txBody>
          </p:sp>
          <p:cxnSp>
            <p:nvCxnSpPr>
              <p:cNvPr id="1163" name="Connecteur droit 1162">
                <a:extLst>
                  <a:ext uri="{FF2B5EF4-FFF2-40B4-BE49-F238E27FC236}">
                    <a16:creationId xmlns:a16="http://schemas.microsoft.com/office/drawing/2014/main" id="{F658F0FC-B355-E448-71C4-90CAAFA215CB}"/>
                  </a:ext>
                </a:extLst>
              </p:cNvPr>
              <p:cNvCxnSpPr>
                <a:cxnSpLocks/>
                <a:stCxn id="69" idx="0"/>
                <a:endCxn id="72" idx="4"/>
              </p:cNvCxnSpPr>
              <p:nvPr/>
            </p:nvCxnSpPr>
            <p:spPr>
              <a:xfrm flipV="1">
                <a:off x="6407954" y="1532628"/>
                <a:ext cx="1" cy="105787"/>
              </a:xfrm>
              <a:prstGeom prst="line">
                <a:avLst/>
              </a:prstGeom>
              <a:solidFill>
                <a:srgbClr val="9EBBC5"/>
              </a:solidFill>
              <a:ln w="76200">
                <a:solidFill>
                  <a:srgbClr val="9EBB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62" name="Connecteur droit 1261">
                <a:extLst>
                  <a:ext uri="{FF2B5EF4-FFF2-40B4-BE49-F238E27FC236}">
                    <a16:creationId xmlns:a16="http://schemas.microsoft.com/office/drawing/2014/main" id="{215D7758-A65C-41F1-8561-8E672A61E045}"/>
                  </a:ext>
                </a:extLst>
              </p:cNvPr>
              <p:cNvCxnSpPr>
                <a:cxnSpLocks/>
                <a:stCxn id="69" idx="2"/>
                <a:endCxn id="70" idx="6"/>
              </p:cNvCxnSpPr>
              <p:nvPr/>
            </p:nvCxnSpPr>
            <p:spPr>
              <a:xfrm flipH="1">
                <a:off x="6100499" y="1846483"/>
                <a:ext cx="87558" cy="0"/>
              </a:xfrm>
              <a:prstGeom prst="line">
                <a:avLst/>
              </a:prstGeom>
              <a:solidFill>
                <a:srgbClr val="9EBBC5"/>
              </a:solidFill>
              <a:ln w="76200">
                <a:solidFill>
                  <a:srgbClr val="9EBB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65" name="Connecteur droit 1264">
                <a:extLst>
                  <a:ext uri="{FF2B5EF4-FFF2-40B4-BE49-F238E27FC236}">
                    <a16:creationId xmlns:a16="http://schemas.microsoft.com/office/drawing/2014/main" id="{C3B4D4F6-B5AB-1D2C-B090-50D05502E3D5}"/>
                  </a:ext>
                </a:extLst>
              </p:cNvPr>
              <p:cNvCxnSpPr>
                <a:cxnSpLocks/>
                <a:stCxn id="71" idx="2"/>
                <a:endCxn id="69" idx="6"/>
              </p:cNvCxnSpPr>
              <p:nvPr/>
            </p:nvCxnSpPr>
            <p:spPr>
              <a:xfrm flipH="1">
                <a:off x="6627851" y="1846483"/>
                <a:ext cx="85143" cy="0"/>
              </a:xfrm>
              <a:prstGeom prst="line">
                <a:avLst/>
              </a:prstGeom>
              <a:solidFill>
                <a:srgbClr val="9EBBC5"/>
              </a:solidFill>
              <a:ln w="76200">
                <a:solidFill>
                  <a:srgbClr val="9EBB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68" name="Connecteur droit 1267">
                <a:extLst>
                  <a:ext uri="{FF2B5EF4-FFF2-40B4-BE49-F238E27FC236}">
                    <a16:creationId xmlns:a16="http://schemas.microsoft.com/office/drawing/2014/main" id="{5669CA66-B36D-7EF3-A0F2-B4F64E4681DE}"/>
                  </a:ext>
                </a:extLst>
              </p:cNvPr>
              <p:cNvCxnSpPr>
                <a:cxnSpLocks/>
                <a:stCxn id="69" idx="4"/>
                <a:endCxn id="73" idx="0"/>
              </p:cNvCxnSpPr>
              <p:nvPr/>
            </p:nvCxnSpPr>
            <p:spPr>
              <a:xfrm>
                <a:off x="6407954" y="2054550"/>
                <a:ext cx="1" cy="69684"/>
              </a:xfrm>
              <a:prstGeom prst="line">
                <a:avLst/>
              </a:prstGeom>
              <a:solidFill>
                <a:srgbClr val="9EBBC5"/>
              </a:solidFill>
              <a:ln w="76200">
                <a:solidFill>
                  <a:srgbClr val="9EBB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272" name="Connecteur droit avec flèche 1271">
              <a:extLst>
                <a:ext uri="{FF2B5EF4-FFF2-40B4-BE49-F238E27FC236}">
                  <a16:creationId xmlns:a16="http://schemas.microsoft.com/office/drawing/2014/main" id="{2DE9BA72-9954-D082-8B66-8913BE02A91E}"/>
                </a:ext>
              </a:extLst>
            </p:cNvPr>
            <p:cNvCxnSpPr>
              <a:cxnSpLocks/>
              <a:stCxn id="7" idx="6"/>
              <a:endCxn id="1043" idx="1"/>
            </p:cNvCxnSpPr>
            <p:nvPr/>
          </p:nvCxnSpPr>
          <p:spPr>
            <a:xfrm flipV="1">
              <a:off x="7546932" y="3581274"/>
              <a:ext cx="448703" cy="1194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8" name="Connecteur droit avec flèche 1277">
              <a:extLst>
                <a:ext uri="{FF2B5EF4-FFF2-40B4-BE49-F238E27FC236}">
                  <a16:creationId xmlns:a16="http://schemas.microsoft.com/office/drawing/2014/main" id="{381F8423-64C8-AD7B-6536-D9C9FF3757F8}"/>
                </a:ext>
              </a:extLst>
            </p:cNvPr>
            <p:cNvCxnSpPr>
              <a:cxnSpLocks/>
              <a:stCxn id="84" idx="2"/>
            </p:cNvCxnSpPr>
            <p:nvPr/>
          </p:nvCxnSpPr>
          <p:spPr>
            <a:xfrm>
              <a:off x="7917243" y="1407385"/>
              <a:ext cx="690605" cy="50577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1" name="Connecteur droit avec flèche 1280">
              <a:extLst>
                <a:ext uri="{FF2B5EF4-FFF2-40B4-BE49-F238E27FC236}">
                  <a16:creationId xmlns:a16="http://schemas.microsoft.com/office/drawing/2014/main" id="{8AD64506-2797-4F18-D7EF-3D5918B35709}"/>
                </a:ext>
              </a:extLst>
            </p:cNvPr>
            <p:cNvCxnSpPr>
              <a:cxnSpLocks/>
              <a:stCxn id="85" idx="2"/>
            </p:cNvCxnSpPr>
            <p:nvPr/>
          </p:nvCxnSpPr>
          <p:spPr>
            <a:xfrm>
              <a:off x="8342369" y="1407385"/>
              <a:ext cx="350433" cy="43667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4" name="Connecteur droit avec flèche 1283">
              <a:extLst>
                <a:ext uri="{FF2B5EF4-FFF2-40B4-BE49-F238E27FC236}">
                  <a16:creationId xmlns:a16="http://schemas.microsoft.com/office/drawing/2014/main" id="{5C7D514A-2A5B-A524-940A-73A64738CDAE}"/>
                </a:ext>
              </a:extLst>
            </p:cNvPr>
            <p:cNvCxnSpPr>
              <a:cxnSpLocks/>
              <a:stCxn id="1027" idx="2"/>
            </p:cNvCxnSpPr>
            <p:nvPr/>
          </p:nvCxnSpPr>
          <p:spPr>
            <a:xfrm flipH="1">
              <a:off x="8964521" y="1537720"/>
              <a:ext cx="12105" cy="317341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7" name="Connecteur droit avec flèche 1286">
              <a:extLst>
                <a:ext uri="{FF2B5EF4-FFF2-40B4-BE49-F238E27FC236}">
                  <a16:creationId xmlns:a16="http://schemas.microsoft.com/office/drawing/2014/main" id="{0C73828D-E220-9A66-64F5-D9F376DE571E}"/>
                </a:ext>
              </a:extLst>
            </p:cNvPr>
            <p:cNvCxnSpPr>
              <a:cxnSpLocks/>
              <a:stCxn id="13" idx="0"/>
              <a:endCxn id="7" idx="4"/>
            </p:cNvCxnSpPr>
            <p:nvPr/>
          </p:nvCxnSpPr>
          <p:spPr>
            <a:xfrm flipH="1" flipV="1">
              <a:off x="7000838" y="4076401"/>
              <a:ext cx="3779" cy="38855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0" name="Connecteur droit avec flèche 1289">
              <a:extLst>
                <a:ext uri="{FF2B5EF4-FFF2-40B4-BE49-F238E27FC236}">
                  <a16:creationId xmlns:a16="http://schemas.microsoft.com/office/drawing/2014/main" id="{A546A46D-E0DD-8351-5897-75A63AD8687C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5246234" y="4256288"/>
              <a:ext cx="0" cy="14499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3" name="Connecteur droit avec flèche 1292">
              <a:extLst>
                <a:ext uri="{FF2B5EF4-FFF2-40B4-BE49-F238E27FC236}">
                  <a16:creationId xmlns:a16="http://schemas.microsoft.com/office/drawing/2014/main" id="{E6561EBC-EA68-5047-8834-66B494D0D7DA}"/>
                </a:ext>
              </a:extLst>
            </p:cNvPr>
            <p:cNvCxnSpPr>
              <a:cxnSpLocks/>
              <a:stCxn id="1024" idx="0"/>
            </p:cNvCxnSpPr>
            <p:nvPr/>
          </p:nvCxnSpPr>
          <p:spPr>
            <a:xfrm flipV="1">
              <a:off x="6179022" y="4243030"/>
              <a:ext cx="9035" cy="24692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4" name="Connecteur droit avec flèche 1293">
              <a:extLst>
                <a:ext uri="{FF2B5EF4-FFF2-40B4-BE49-F238E27FC236}">
                  <a16:creationId xmlns:a16="http://schemas.microsoft.com/office/drawing/2014/main" id="{EBE50CF5-5F31-D302-8E41-DEE5F65144A0}"/>
                </a:ext>
              </a:extLst>
            </p:cNvPr>
            <p:cNvCxnSpPr>
              <a:cxnSpLocks/>
            </p:cNvCxnSpPr>
            <p:nvPr/>
          </p:nvCxnSpPr>
          <p:spPr>
            <a:xfrm>
              <a:off x="5246234" y="4254374"/>
              <a:ext cx="1748165" cy="957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7" name="Connecteur droit avec flèche 1296">
              <a:extLst>
                <a:ext uri="{FF2B5EF4-FFF2-40B4-BE49-F238E27FC236}">
                  <a16:creationId xmlns:a16="http://schemas.microsoft.com/office/drawing/2014/main" id="{46EDE6AF-31C1-0BAF-98B4-16F4FF63F83B}"/>
                </a:ext>
              </a:extLst>
            </p:cNvPr>
            <p:cNvCxnSpPr>
              <a:cxnSpLocks/>
            </p:cNvCxnSpPr>
            <p:nvPr/>
          </p:nvCxnSpPr>
          <p:spPr>
            <a:xfrm>
              <a:off x="5834527" y="3589245"/>
              <a:ext cx="560293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0" name="Connecteur droit avec flèche 1299">
              <a:extLst>
                <a:ext uri="{FF2B5EF4-FFF2-40B4-BE49-F238E27FC236}">
                  <a16:creationId xmlns:a16="http://schemas.microsoft.com/office/drawing/2014/main" id="{6A1B1F05-1F59-2CF2-5363-F30ACBA070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4361" y="3315131"/>
              <a:ext cx="357378" cy="27225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3" name="Connecteur droit avec flèche 1302">
              <a:extLst>
                <a:ext uri="{FF2B5EF4-FFF2-40B4-BE49-F238E27FC236}">
                  <a16:creationId xmlns:a16="http://schemas.microsoft.com/office/drawing/2014/main" id="{E7066714-4A7F-26AD-5C62-3FFC425F00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7730" y="3589245"/>
              <a:ext cx="302278" cy="10738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6" name="Connecteur droit avec flèche 1305">
              <a:extLst>
                <a:ext uri="{FF2B5EF4-FFF2-40B4-BE49-F238E27FC236}">
                  <a16:creationId xmlns:a16="http://schemas.microsoft.com/office/drawing/2014/main" id="{D5AADAC9-E420-350C-5FB3-4E20406A89AE}"/>
                </a:ext>
              </a:extLst>
            </p:cNvPr>
            <p:cNvCxnSpPr>
              <a:cxnSpLocks/>
              <a:endCxn id="28" idx="4"/>
            </p:cNvCxnSpPr>
            <p:nvPr/>
          </p:nvCxnSpPr>
          <p:spPr>
            <a:xfrm flipV="1">
              <a:off x="6083063" y="3147526"/>
              <a:ext cx="5391" cy="442761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11" name="Rectangle : coins arrondis 1310">
              <a:extLst>
                <a:ext uri="{FF2B5EF4-FFF2-40B4-BE49-F238E27FC236}">
                  <a16:creationId xmlns:a16="http://schemas.microsoft.com/office/drawing/2014/main" id="{3EEF361A-952E-9524-7E29-1351C244B9A3}"/>
                </a:ext>
              </a:extLst>
            </p:cNvPr>
            <p:cNvSpPr/>
            <p:nvPr/>
          </p:nvSpPr>
          <p:spPr>
            <a:xfrm>
              <a:off x="7511942" y="3770068"/>
              <a:ext cx="793761" cy="33348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>
                  <a:solidFill>
                    <a:srgbClr val="3ED0FF"/>
                  </a:solidFill>
                </a:rPr>
                <a:t>Secrétaires</a:t>
              </a:r>
            </a:p>
            <a:p>
              <a:pPr algn="ctr"/>
              <a:r>
                <a:rPr lang="fr-FR" sz="700" dirty="0">
                  <a:solidFill>
                    <a:srgbClr val="3ED0FF"/>
                  </a:solidFill>
                </a:rPr>
                <a:t>Plateformes de réservation…</a:t>
              </a:r>
            </a:p>
          </p:txBody>
        </p:sp>
        <p:grpSp>
          <p:nvGrpSpPr>
            <p:cNvPr id="1369" name="Groupe 1368">
              <a:extLst>
                <a:ext uri="{FF2B5EF4-FFF2-40B4-BE49-F238E27FC236}">
                  <a16:creationId xmlns:a16="http://schemas.microsoft.com/office/drawing/2014/main" id="{ECC40DBC-3A59-31B4-E863-7BB2BD280A91}"/>
                </a:ext>
              </a:extLst>
            </p:cNvPr>
            <p:cNvGrpSpPr/>
            <p:nvPr/>
          </p:nvGrpSpPr>
          <p:grpSpPr>
            <a:xfrm>
              <a:off x="9850736" y="3778556"/>
              <a:ext cx="373902" cy="353787"/>
              <a:chOff x="9850736" y="3778556"/>
              <a:chExt cx="373902" cy="353787"/>
            </a:xfrm>
          </p:grpSpPr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87B779C6-5108-B21A-8CB1-C5CC8B1E3B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50736" y="3778556"/>
                <a:ext cx="373902" cy="353787"/>
              </a:xfrm>
              <a:prstGeom prst="ellipse">
                <a:avLst/>
              </a:prstGeom>
              <a:solidFill>
                <a:srgbClr val="67D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fr-FR" sz="600" dirty="0"/>
              </a:p>
            </p:txBody>
          </p:sp>
          <p:pic>
            <p:nvPicPr>
              <p:cNvPr id="1312" name="Graphique 1311" descr="Écran">
                <a:extLst>
                  <a:ext uri="{FF2B5EF4-FFF2-40B4-BE49-F238E27FC236}">
                    <a16:creationId xmlns:a16="http://schemas.microsoft.com/office/drawing/2014/main" id="{E8948A18-34AB-4C2D-53F3-723E921E47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9907126" y="3816509"/>
                <a:ext cx="266587" cy="266587"/>
              </a:xfrm>
              <a:prstGeom prst="rect">
                <a:avLst/>
              </a:prstGeom>
            </p:spPr>
          </p:pic>
        </p:grpSp>
        <p:grpSp>
          <p:nvGrpSpPr>
            <p:cNvPr id="1368" name="Groupe 1367">
              <a:extLst>
                <a:ext uri="{FF2B5EF4-FFF2-40B4-BE49-F238E27FC236}">
                  <a16:creationId xmlns:a16="http://schemas.microsoft.com/office/drawing/2014/main" id="{CF2678E2-497D-7C8C-096E-CDC4816A964E}"/>
                </a:ext>
              </a:extLst>
            </p:cNvPr>
            <p:cNvGrpSpPr/>
            <p:nvPr/>
          </p:nvGrpSpPr>
          <p:grpSpPr>
            <a:xfrm>
              <a:off x="10036534" y="4215969"/>
              <a:ext cx="373902" cy="353787"/>
              <a:chOff x="10036534" y="4215969"/>
              <a:chExt cx="373902" cy="353787"/>
            </a:xfrm>
          </p:grpSpPr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73730FA8-2A14-944D-2DD6-199EF25E67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36534" y="4215969"/>
                <a:ext cx="373902" cy="353787"/>
              </a:xfrm>
              <a:prstGeom prst="ellipse">
                <a:avLst/>
              </a:prstGeom>
              <a:solidFill>
                <a:srgbClr val="67D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fr-FR" sz="600" dirty="0"/>
              </a:p>
            </p:txBody>
          </p:sp>
          <p:pic>
            <p:nvPicPr>
              <p:cNvPr id="1317" name="Graphique 1316" descr="Dossier ouvert">
                <a:extLst>
                  <a:ext uri="{FF2B5EF4-FFF2-40B4-BE49-F238E27FC236}">
                    <a16:creationId xmlns:a16="http://schemas.microsoft.com/office/drawing/2014/main" id="{8353B05E-29D9-D5EF-C304-574D7B4C8D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10143077" y="4260346"/>
                <a:ext cx="235219" cy="235219"/>
              </a:xfrm>
              <a:prstGeom prst="rect">
                <a:avLst/>
              </a:prstGeom>
            </p:spPr>
          </p:pic>
        </p:grpSp>
        <p:sp>
          <p:nvSpPr>
            <p:cNvPr id="1318" name="Rectangle : coins arrondis 1317">
              <a:extLst>
                <a:ext uri="{FF2B5EF4-FFF2-40B4-BE49-F238E27FC236}">
                  <a16:creationId xmlns:a16="http://schemas.microsoft.com/office/drawing/2014/main" id="{3838316E-D1B3-005D-0513-8F67ACD840B1}"/>
                </a:ext>
              </a:extLst>
            </p:cNvPr>
            <p:cNvSpPr/>
            <p:nvPr/>
          </p:nvSpPr>
          <p:spPr>
            <a:xfrm>
              <a:off x="10077241" y="4529810"/>
              <a:ext cx="544477" cy="33348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>
                  <a:solidFill>
                    <a:srgbClr val="3ED0FF"/>
                  </a:solidFill>
                </a:rPr>
                <a:t>Dossier médical</a:t>
              </a:r>
            </a:p>
          </p:txBody>
        </p:sp>
        <p:sp>
          <p:nvSpPr>
            <p:cNvPr id="1319" name="Rectangle : coins arrondis 1318">
              <a:extLst>
                <a:ext uri="{FF2B5EF4-FFF2-40B4-BE49-F238E27FC236}">
                  <a16:creationId xmlns:a16="http://schemas.microsoft.com/office/drawing/2014/main" id="{03214479-30D4-43AF-DB5C-C4BB1B09CA10}"/>
                </a:ext>
              </a:extLst>
            </p:cNvPr>
            <p:cNvSpPr/>
            <p:nvPr/>
          </p:nvSpPr>
          <p:spPr>
            <a:xfrm>
              <a:off x="5529746" y="3086572"/>
              <a:ext cx="544477" cy="33348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>
                  <a:solidFill>
                    <a:srgbClr val="9EBBC5"/>
                  </a:solidFill>
                </a:rPr>
                <a:t>Réseaux sociaux</a:t>
              </a:r>
            </a:p>
          </p:txBody>
        </p:sp>
        <p:sp>
          <p:nvSpPr>
            <p:cNvPr id="1320" name="Rectangle : coins arrondis 1319">
              <a:extLst>
                <a:ext uri="{FF2B5EF4-FFF2-40B4-BE49-F238E27FC236}">
                  <a16:creationId xmlns:a16="http://schemas.microsoft.com/office/drawing/2014/main" id="{6C7FB6D0-DC9B-EF50-0464-0A5CC30A336C}"/>
                </a:ext>
              </a:extLst>
            </p:cNvPr>
            <p:cNvSpPr/>
            <p:nvPr/>
          </p:nvSpPr>
          <p:spPr>
            <a:xfrm>
              <a:off x="9790397" y="5142288"/>
              <a:ext cx="544477" cy="33348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>
                  <a:solidFill>
                    <a:srgbClr val="3ED0FF"/>
                  </a:solidFill>
                </a:rPr>
                <a:t>Outils de mesure</a:t>
              </a:r>
            </a:p>
          </p:txBody>
        </p:sp>
        <p:grpSp>
          <p:nvGrpSpPr>
            <p:cNvPr id="1367" name="Groupe 1366">
              <a:extLst>
                <a:ext uri="{FF2B5EF4-FFF2-40B4-BE49-F238E27FC236}">
                  <a16:creationId xmlns:a16="http://schemas.microsoft.com/office/drawing/2014/main" id="{4AEFCAC6-EC9B-BDD3-2C78-373AE02EB0FB}"/>
                </a:ext>
              </a:extLst>
            </p:cNvPr>
            <p:cNvGrpSpPr/>
            <p:nvPr/>
          </p:nvGrpSpPr>
          <p:grpSpPr>
            <a:xfrm>
              <a:off x="9858079" y="4831865"/>
              <a:ext cx="373902" cy="353787"/>
              <a:chOff x="9879275" y="4658553"/>
              <a:chExt cx="373902" cy="353787"/>
            </a:xfrm>
          </p:grpSpPr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DAC56B33-F0D2-0644-13CE-CA4363D6EB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79275" y="4658553"/>
                <a:ext cx="373902" cy="353787"/>
              </a:xfrm>
              <a:prstGeom prst="ellipse">
                <a:avLst/>
              </a:prstGeom>
              <a:solidFill>
                <a:srgbClr val="67D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fr-FR" sz="600" dirty="0"/>
              </a:p>
            </p:txBody>
          </p:sp>
          <p:pic>
            <p:nvPicPr>
              <p:cNvPr id="1326" name="Graphique 1325" descr="Stéthoscope">
                <a:extLst>
                  <a:ext uri="{FF2B5EF4-FFF2-40B4-BE49-F238E27FC236}">
                    <a16:creationId xmlns:a16="http://schemas.microsoft.com/office/drawing/2014/main" id="{F5F5C127-D5B8-5D32-0386-EA5A2912E7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9967301" y="4721415"/>
                <a:ext cx="229186" cy="229185"/>
              </a:xfrm>
              <a:prstGeom prst="rect">
                <a:avLst/>
              </a:prstGeom>
            </p:spPr>
          </p:pic>
        </p:grpSp>
        <p:grpSp>
          <p:nvGrpSpPr>
            <p:cNvPr id="1370" name="Groupe 1369">
              <a:extLst>
                <a:ext uri="{FF2B5EF4-FFF2-40B4-BE49-F238E27FC236}">
                  <a16:creationId xmlns:a16="http://schemas.microsoft.com/office/drawing/2014/main" id="{5E0FB2EE-7633-8B00-5283-043487500CF0}"/>
                </a:ext>
              </a:extLst>
            </p:cNvPr>
            <p:cNvGrpSpPr/>
            <p:nvPr/>
          </p:nvGrpSpPr>
          <p:grpSpPr>
            <a:xfrm>
              <a:off x="9236921" y="4928065"/>
              <a:ext cx="373902" cy="462888"/>
              <a:chOff x="9240537" y="4871253"/>
              <a:chExt cx="373902" cy="462888"/>
            </a:xfrm>
          </p:grpSpPr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930E2A3C-6C0F-27C8-6F16-42A51C0B1E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40537" y="4980354"/>
                <a:ext cx="373902" cy="353787"/>
              </a:xfrm>
              <a:prstGeom prst="ellipse">
                <a:avLst/>
              </a:prstGeom>
              <a:solidFill>
                <a:srgbClr val="67D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fr-FR" sz="600" dirty="0"/>
              </a:p>
            </p:txBody>
          </p:sp>
          <p:cxnSp>
            <p:nvCxnSpPr>
              <p:cNvPr id="1062" name="Connecteur droit 1061">
                <a:extLst>
                  <a:ext uri="{FF2B5EF4-FFF2-40B4-BE49-F238E27FC236}">
                    <a16:creationId xmlns:a16="http://schemas.microsoft.com/office/drawing/2014/main" id="{4D7FA4BB-87E2-9AE2-6C06-DEC947761CFE}"/>
                  </a:ext>
                </a:extLst>
              </p:cNvPr>
              <p:cNvCxnSpPr>
                <a:cxnSpLocks/>
                <a:stCxn id="6" idx="4"/>
                <a:endCxn id="33" idx="0"/>
              </p:cNvCxnSpPr>
              <p:nvPr/>
            </p:nvCxnSpPr>
            <p:spPr>
              <a:xfrm flipH="1">
                <a:off x="9427488" y="4928065"/>
                <a:ext cx="7679" cy="52289"/>
              </a:xfrm>
              <a:prstGeom prst="line">
                <a:avLst/>
              </a:prstGeom>
              <a:solidFill>
                <a:srgbClr val="67D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64" name="Connecteur droit 1163">
                <a:extLst>
                  <a:ext uri="{FF2B5EF4-FFF2-40B4-BE49-F238E27FC236}">
                    <a16:creationId xmlns:a16="http://schemas.microsoft.com/office/drawing/2014/main" id="{EAC9B268-D29A-406B-3009-CED93768A86D}"/>
                  </a:ext>
                </a:extLst>
              </p:cNvPr>
              <p:cNvCxnSpPr>
                <a:cxnSpLocks/>
                <a:stCxn id="33" idx="0"/>
                <a:endCxn id="6" idx="4"/>
              </p:cNvCxnSpPr>
              <p:nvPr/>
            </p:nvCxnSpPr>
            <p:spPr>
              <a:xfrm flipV="1">
                <a:off x="9427488" y="4871253"/>
                <a:ext cx="11295" cy="109101"/>
              </a:xfrm>
              <a:prstGeom prst="line">
                <a:avLst/>
              </a:prstGeom>
              <a:solidFill>
                <a:srgbClr val="67D0FF"/>
              </a:solidFill>
              <a:ln w="76200">
                <a:solidFill>
                  <a:srgbClr val="3ED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345" name="Groupe 1344">
                <a:extLst>
                  <a:ext uri="{FF2B5EF4-FFF2-40B4-BE49-F238E27FC236}">
                    <a16:creationId xmlns:a16="http://schemas.microsoft.com/office/drawing/2014/main" id="{FD97A788-B182-101A-7AEC-C451C2B5E096}"/>
                  </a:ext>
                </a:extLst>
              </p:cNvPr>
              <p:cNvGrpSpPr/>
              <p:nvPr/>
            </p:nvGrpSpPr>
            <p:grpSpPr>
              <a:xfrm>
                <a:off x="9277869" y="5027834"/>
                <a:ext cx="294470" cy="294470"/>
                <a:chOff x="5930686" y="1654384"/>
                <a:chExt cx="3657572" cy="3657572"/>
              </a:xfrm>
            </p:grpSpPr>
            <p:pic>
              <p:nvPicPr>
                <p:cNvPr id="1328" name="Graphique 1327" descr="Utilisateur">
                  <a:extLst>
                    <a:ext uri="{FF2B5EF4-FFF2-40B4-BE49-F238E27FC236}">
                      <a16:creationId xmlns:a16="http://schemas.microsoft.com/office/drawing/2014/main" id="{AB7B5919-07B9-9F6E-2B65-41650E601D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30686" y="1654384"/>
                  <a:ext cx="3657572" cy="3657572"/>
                </a:xfrm>
                <a:prstGeom prst="rect">
                  <a:avLst/>
                </a:prstGeom>
              </p:spPr>
            </p:pic>
            <p:sp>
              <p:nvSpPr>
                <p:cNvPr id="1343" name="Hexagone 1342">
                  <a:extLst>
                    <a:ext uri="{FF2B5EF4-FFF2-40B4-BE49-F238E27FC236}">
                      <a16:creationId xmlns:a16="http://schemas.microsoft.com/office/drawing/2014/main" id="{BB63EF1E-D6DD-C1DE-3982-031F4A363978}"/>
                    </a:ext>
                  </a:extLst>
                </p:cNvPr>
                <p:cNvSpPr/>
                <p:nvPr/>
              </p:nvSpPr>
              <p:spPr>
                <a:xfrm>
                  <a:off x="7270923" y="2803935"/>
                  <a:ext cx="974460" cy="388049"/>
                </a:xfrm>
                <a:prstGeom prst="hexagon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4" name="Rectangle : avec coin rogné 1343">
                  <a:extLst>
                    <a:ext uri="{FF2B5EF4-FFF2-40B4-BE49-F238E27FC236}">
                      <a16:creationId xmlns:a16="http://schemas.microsoft.com/office/drawing/2014/main" id="{5E5EC53B-89D3-7AE6-2501-C6FA7A51511F}"/>
                    </a:ext>
                  </a:extLst>
                </p:cNvPr>
                <p:cNvSpPr/>
                <p:nvPr/>
              </p:nvSpPr>
              <p:spPr>
                <a:xfrm>
                  <a:off x="7286825" y="2025543"/>
                  <a:ext cx="958000" cy="392173"/>
                </a:xfrm>
                <a:prstGeom prst="snip1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346" name="Rectangle : coins arrondis 1345">
              <a:extLst>
                <a:ext uri="{FF2B5EF4-FFF2-40B4-BE49-F238E27FC236}">
                  <a16:creationId xmlns:a16="http://schemas.microsoft.com/office/drawing/2014/main" id="{143BBF99-E63A-C5B3-B618-1DE584D58074}"/>
                </a:ext>
              </a:extLst>
            </p:cNvPr>
            <p:cNvSpPr/>
            <p:nvPr/>
          </p:nvSpPr>
          <p:spPr>
            <a:xfrm>
              <a:off x="9208588" y="5282009"/>
              <a:ext cx="544477" cy="33348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>
                  <a:solidFill>
                    <a:srgbClr val="3ED0FF"/>
                  </a:solidFill>
                </a:rPr>
                <a:t>Paramédical</a:t>
              </a:r>
            </a:p>
          </p:txBody>
        </p:sp>
        <p:sp>
          <p:nvSpPr>
            <p:cNvPr id="1348" name="Rectangle : coins arrondis 1347">
              <a:extLst>
                <a:ext uri="{FF2B5EF4-FFF2-40B4-BE49-F238E27FC236}">
                  <a16:creationId xmlns:a16="http://schemas.microsoft.com/office/drawing/2014/main" id="{7DBC75DA-2123-D644-455E-AA9F0DFFEE66}"/>
                </a:ext>
              </a:extLst>
            </p:cNvPr>
            <p:cNvSpPr/>
            <p:nvPr/>
          </p:nvSpPr>
          <p:spPr>
            <a:xfrm>
              <a:off x="10085740" y="3891917"/>
              <a:ext cx="544477" cy="33348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>
                  <a:solidFill>
                    <a:srgbClr val="3ED0FF"/>
                  </a:solidFill>
                </a:rPr>
                <a:t>Logiciel</a:t>
              </a:r>
            </a:p>
          </p:txBody>
        </p:sp>
        <p:grpSp>
          <p:nvGrpSpPr>
            <p:cNvPr id="1496" name="Groupe 1495">
              <a:extLst>
                <a:ext uri="{FF2B5EF4-FFF2-40B4-BE49-F238E27FC236}">
                  <a16:creationId xmlns:a16="http://schemas.microsoft.com/office/drawing/2014/main" id="{389B88E7-945E-825E-C320-10DECC282F1C}"/>
                </a:ext>
              </a:extLst>
            </p:cNvPr>
            <p:cNvGrpSpPr/>
            <p:nvPr/>
          </p:nvGrpSpPr>
          <p:grpSpPr>
            <a:xfrm>
              <a:off x="5856368" y="2708326"/>
              <a:ext cx="464172" cy="439200"/>
              <a:chOff x="5839353" y="2776885"/>
              <a:chExt cx="464172" cy="439200"/>
            </a:xfrm>
          </p:grpSpPr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68788E1F-080D-2F68-A3C9-3B4B77061A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39353" y="2776885"/>
                <a:ext cx="464172" cy="439200"/>
              </a:xfrm>
              <a:prstGeom prst="ellipse">
                <a:avLst/>
              </a:prstGeom>
              <a:solidFill>
                <a:srgbClr val="9EB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fr-FR" sz="6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47" name="Image 1346">
                <a:extLst>
                  <a:ext uri="{FF2B5EF4-FFF2-40B4-BE49-F238E27FC236}">
                    <a16:creationId xmlns:a16="http://schemas.microsoft.com/office/drawing/2014/main" id="{61580049-6133-BE03-151B-CBBD944537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5903776" y="2831632"/>
                <a:ext cx="176288" cy="174151"/>
              </a:xfrm>
              <a:prstGeom prst="rect">
                <a:avLst/>
              </a:prstGeom>
            </p:spPr>
          </p:pic>
          <p:pic>
            <p:nvPicPr>
              <p:cNvPr id="1349" name="Image 1348">
                <a:extLst>
                  <a:ext uri="{FF2B5EF4-FFF2-40B4-BE49-F238E27FC236}">
                    <a16:creationId xmlns:a16="http://schemas.microsoft.com/office/drawing/2014/main" id="{E39DD2EE-E3A4-FC7A-1B7E-84BE146FA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044580" y="2933611"/>
                <a:ext cx="208159" cy="205636"/>
              </a:xfrm>
              <a:prstGeom prst="rect">
                <a:avLst/>
              </a:prstGeom>
            </p:spPr>
          </p:pic>
        </p:grpSp>
        <p:grpSp>
          <p:nvGrpSpPr>
            <p:cNvPr id="1489" name="Groupe 1488">
              <a:extLst>
                <a:ext uri="{FF2B5EF4-FFF2-40B4-BE49-F238E27FC236}">
                  <a16:creationId xmlns:a16="http://schemas.microsoft.com/office/drawing/2014/main" id="{AFB1EC2E-2256-A175-A01E-B53E0A0A36E0}"/>
                </a:ext>
              </a:extLst>
            </p:cNvPr>
            <p:cNvGrpSpPr/>
            <p:nvPr/>
          </p:nvGrpSpPr>
          <p:grpSpPr>
            <a:xfrm>
              <a:off x="5053132" y="2971629"/>
              <a:ext cx="439200" cy="435875"/>
              <a:chOff x="5058732" y="3044388"/>
              <a:chExt cx="439200" cy="435875"/>
            </a:xfrm>
          </p:grpSpPr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AC808C5D-42A6-71F6-5B13-0C32A87ED4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58732" y="3044388"/>
                <a:ext cx="439200" cy="435875"/>
              </a:xfrm>
              <a:prstGeom prst="ellipse">
                <a:avLst/>
              </a:prstGeom>
              <a:solidFill>
                <a:srgbClr val="9EB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fr-FR" sz="6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51" name="Graphique 1350" descr="Smartphone">
                <a:extLst>
                  <a:ext uri="{FF2B5EF4-FFF2-40B4-BE49-F238E27FC236}">
                    <a16:creationId xmlns:a16="http://schemas.microsoft.com/office/drawing/2014/main" id="{BABC0BDA-13F4-1F57-8BCB-586E5B81F2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5153511" y="3117811"/>
                <a:ext cx="289028" cy="289028"/>
              </a:xfrm>
              <a:prstGeom prst="rect">
                <a:avLst/>
              </a:prstGeom>
            </p:spPr>
          </p:pic>
        </p:grpSp>
        <p:sp>
          <p:nvSpPr>
            <p:cNvPr id="1352" name="Rectangle : coins arrondis 1351">
              <a:extLst>
                <a:ext uri="{FF2B5EF4-FFF2-40B4-BE49-F238E27FC236}">
                  <a16:creationId xmlns:a16="http://schemas.microsoft.com/office/drawing/2014/main" id="{B8AC7AA9-02E6-7B4A-53DB-D5949F859BC1}"/>
                </a:ext>
              </a:extLst>
            </p:cNvPr>
            <p:cNvSpPr/>
            <p:nvPr/>
          </p:nvSpPr>
          <p:spPr>
            <a:xfrm>
              <a:off x="4669993" y="3205310"/>
              <a:ext cx="544477" cy="33348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>
                  <a:solidFill>
                    <a:srgbClr val="9EBBC5"/>
                  </a:solidFill>
                </a:rPr>
                <a:t>Objets connectés</a:t>
              </a:r>
            </a:p>
          </p:txBody>
        </p:sp>
        <p:sp>
          <p:nvSpPr>
            <p:cNvPr id="1353" name="Rectangle : coins arrondis 1352">
              <a:extLst>
                <a:ext uri="{FF2B5EF4-FFF2-40B4-BE49-F238E27FC236}">
                  <a16:creationId xmlns:a16="http://schemas.microsoft.com/office/drawing/2014/main" id="{F8D351B5-46C7-58D5-6B87-CCA8D729D5BA}"/>
                </a:ext>
              </a:extLst>
            </p:cNvPr>
            <p:cNvSpPr/>
            <p:nvPr/>
          </p:nvSpPr>
          <p:spPr>
            <a:xfrm>
              <a:off x="4479808" y="3702903"/>
              <a:ext cx="616098" cy="33348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>
                  <a:solidFill>
                    <a:srgbClr val="9EBBC5"/>
                  </a:solidFill>
                </a:rPr>
                <a:t>Instruments d'automesure non connectés</a:t>
              </a:r>
            </a:p>
          </p:txBody>
        </p:sp>
        <p:grpSp>
          <p:nvGrpSpPr>
            <p:cNvPr id="1490" name="Groupe 1489">
              <a:extLst>
                <a:ext uri="{FF2B5EF4-FFF2-40B4-BE49-F238E27FC236}">
                  <a16:creationId xmlns:a16="http://schemas.microsoft.com/office/drawing/2014/main" id="{D51EDCC3-486F-5AA9-3AA6-2E518522246E}"/>
                </a:ext>
              </a:extLst>
            </p:cNvPr>
            <p:cNvGrpSpPr/>
            <p:nvPr/>
          </p:nvGrpSpPr>
          <p:grpSpPr>
            <a:xfrm>
              <a:off x="5049790" y="3541375"/>
              <a:ext cx="439200" cy="439200"/>
              <a:chOff x="5020164" y="3536163"/>
              <a:chExt cx="439200" cy="439200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4FCE36B8-19D5-D5E7-BA6D-43FC569A90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20164" y="3536163"/>
                <a:ext cx="439200" cy="439200"/>
              </a:xfrm>
              <a:prstGeom prst="ellipse">
                <a:avLst/>
              </a:prstGeom>
              <a:solidFill>
                <a:srgbClr val="9EB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fr-FR" sz="6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55" name="Graphique 1354" descr="Cœur avec pulsation">
                <a:extLst>
                  <a:ext uri="{FF2B5EF4-FFF2-40B4-BE49-F238E27FC236}">
                    <a16:creationId xmlns:a16="http://schemas.microsoft.com/office/drawing/2014/main" id="{F0DED752-2773-1D77-A052-EAC0DA31D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5055622" y="3596165"/>
                <a:ext cx="373640" cy="373640"/>
              </a:xfrm>
              <a:prstGeom prst="rect">
                <a:avLst/>
              </a:prstGeom>
            </p:spPr>
          </p:pic>
        </p:grpSp>
        <p:sp>
          <p:nvSpPr>
            <p:cNvPr id="1356" name="Rectangle : coins arrondis 1355">
              <a:extLst>
                <a:ext uri="{FF2B5EF4-FFF2-40B4-BE49-F238E27FC236}">
                  <a16:creationId xmlns:a16="http://schemas.microsoft.com/office/drawing/2014/main" id="{637CA514-EB13-88B5-72AA-470AE131AEB7}"/>
                </a:ext>
              </a:extLst>
            </p:cNvPr>
            <p:cNvSpPr/>
            <p:nvPr/>
          </p:nvSpPr>
          <p:spPr>
            <a:xfrm>
              <a:off x="3840729" y="2297218"/>
              <a:ext cx="646461" cy="23411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>
                  <a:solidFill>
                    <a:srgbClr val="77D167"/>
                  </a:solidFill>
                </a:rPr>
                <a:t>Bases de données</a:t>
              </a:r>
            </a:p>
          </p:txBody>
        </p:sp>
        <p:cxnSp>
          <p:nvCxnSpPr>
            <p:cNvPr id="1361" name="Connecteur droit avec flèche 1360">
              <a:extLst>
                <a:ext uri="{FF2B5EF4-FFF2-40B4-BE49-F238E27FC236}">
                  <a16:creationId xmlns:a16="http://schemas.microsoft.com/office/drawing/2014/main" id="{2BC87A77-5176-C514-B4CB-3FD2B9595809}"/>
                </a:ext>
              </a:extLst>
            </p:cNvPr>
            <p:cNvCxnSpPr>
              <a:cxnSpLocks/>
            </p:cNvCxnSpPr>
            <p:nvPr/>
          </p:nvCxnSpPr>
          <p:spPr>
            <a:xfrm>
              <a:off x="3332831" y="4198977"/>
              <a:ext cx="3106198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4" name="Connecteur droit avec flèche 1363">
              <a:extLst>
                <a:ext uri="{FF2B5EF4-FFF2-40B4-BE49-F238E27FC236}">
                  <a16:creationId xmlns:a16="http://schemas.microsoft.com/office/drawing/2014/main" id="{12C650C6-984A-49FF-ECDE-FB8CC620C43D}"/>
                </a:ext>
              </a:extLst>
            </p:cNvPr>
            <p:cNvCxnSpPr>
              <a:cxnSpLocks/>
              <a:endCxn id="1571" idx="3"/>
            </p:cNvCxnSpPr>
            <p:nvPr/>
          </p:nvCxnSpPr>
          <p:spPr>
            <a:xfrm flipV="1">
              <a:off x="4123347" y="4277909"/>
              <a:ext cx="177591" cy="29862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1" name="Connecteur droit 1370">
              <a:extLst>
                <a:ext uri="{FF2B5EF4-FFF2-40B4-BE49-F238E27FC236}">
                  <a16:creationId xmlns:a16="http://schemas.microsoft.com/office/drawing/2014/main" id="{8ED18E2C-0898-BF1E-BD9C-26A7D388CBA3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 flipV="1">
              <a:off x="9822119" y="4392863"/>
              <a:ext cx="214415" cy="55247"/>
            </a:xfrm>
            <a:prstGeom prst="line">
              <a:avLst/>
            </a:prstGeom>
            <a:solidFill>
              <a:srgbClr val="67D0FF"/>
            </a:solidFill>
            <a:ln w="76200">
              <a:solidFill>
                <a:srgbClr val="3ED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82" name="Rectangle : coins arrondis 1381">
              <a:extLst>
                <a:ext uri="{FF2B5EF4-FFF2-40B4-BE49-F238E27FC236}">
                  <a16:creationId xmlns:a16="http://schemas.microsoft.com/office/drawing/2014/main" id="{C9A80443-29C4-9632-E691-CF65C3D55E93}"/>
                </a:ext>
              </a:extLst>
            </p:cNvPr>
            <p:cNvSpPr/>
            <p:nvPr/>
          </p:nvSpPr>
          <p:spPr>
            <a:xfrm>
              <a:off x="3721960" y="3876179"/>
              <a:ext cx="433355" cy="262494"/>
            </a:xfrm>
            <a:prstGeom prst="roundRect">
              <a:avLst/>
            </a:prstGeom>
            <a:solidFill>
              <a:srgbClr val="9670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/>
                <a:t>ARIIS</a:t>
              </a:r>
            </a:p>
          </p:txBody>
        </p:sp>
        <p:cxnSp>
          <p:nvCxnSpPr>
            <p:cNvPr id="1391" name="Connecteur droit avec flèche 1390">
              <a:extLst>
                <a:ext uri="{FF2B5EF4-FFF2-40B4-BE49-F238E27FC236}">
                  <a16:creationId xmlns:a16="http://schemas.microsoft.com/office/drawing/2014/main" id="{91BA9F4B-693F-3FE3-FA3D-955C22FA5DE1}"/>
                </a:ext>
              </a:extLst>
            </p:cNvPr>
            <p:cNvCxnSpPr>
              <a:cxnSpLocks/>
              <a:stCxn id="5" idx="2"/>
              <a:endCxn id="42" idx="6"/>
            </p:cNvCxnSpPr>
            <p:nvPr/>
          </p:nvCxnSpPr>
          <p:spPr>
            <a:xfrm flipH="1">
              <a:off x="8574258" y="2583188"/>
              <a:ext cx="356909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5" name="Connecteur droit avec flèche 1394">
              <a:extLst>
                <a:ext uri="{FF2B5EF4-FFF2-40B4-BE49-F238E27FC236}">
                  <a16:creationId xmlns:a16="http://schemas.microsoft.com/office/drawing/2014/main" id="{83712EDE-1090-925F-B93F-3B183E3909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79999" y="3056316"/>
              <a:ext cx="113885" cy="12716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6" name="Connecteur droit avec flèche 1445">
              <a:extLst>
                <a:ext uri="{FF2B5EF4-FFF2-40B4-BE49-F238E27FC236}">
                  <a16:creationId xmlns:a16="http://schemas.microsoft.com/office/drawing/2014/main" id="{C47EDB4D-088D-76AC-CCAE-FDC113361C66}"/>
                </a:ext>
              </a:extLst>
            </p:cNvPr>
            <p:cNvCxnSpPr>
              <a:cxnSpLocks/>
            </p:cNvCxnSpPr>
            <p:nvPr/>
          </p:nvCxnSpPr>
          <p:spPr>
            <a:xfrm>
              <a:off x="5416278" y="4841067"/>
              <a:ext cx="613135" cy="1806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40" name="Groupe 1439">
              <a:extLst>
                <a:ext uri="{FF2B5EF4-FFF2-40B4-BE49-F238E27FC236}">
                  <a16:creationId xmlns:a16="http://schemas.microsoft.com/office/drawing/2014/main" id="{FCF3B4E4-E617-8783-F303-A55268A80E94}"/>
                </a:ext>
              </a:extLst>
            </p:cNvPr>
            <p:cNvGrpSpPr/>
            <p:nvPr/>
          </p:nvGrpSpPr>
          <p:grpSpPr>
            <a:xfrm>
              <a:off x="5867747" y="4401281"/>
              <a:ext cx="612000" cy="874917"/>
              <a:chOff x="5750509" y="4401281"/>
              <a:chExt cx="612000" cy="874917"/>
            </a:xfrm>
          </p:grpSpPr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1FD516B8-E7E9-44BD-1EE5-981750B66F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50509" y="4401281"/>
                <a:ext cx="612000" cy="579074"/>
              </a:xfrm>
              <a:prstGeom prst="ellipse">
                <a:avLst/>
              </a:prstGeom>
              <a:solidFill>
                <a:srgbClr val="77D1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fr-FR" sz="600" dirty="0"/>
              </a:p>
            </p:txBody>
          </p:sp>
          <p:pic>
            <p:nvPicPr>
              <p:cNvPr id="1026" name="Picture 2" descr="Coupe Dhygie Vectoriels et illustrations libres de droits - iStock">
                <a:extLst>
                  <a:ext uri="{FF2B5EF4-FFF2-40B4-BE49-F238E27FC236}">
                    <a16:creationId xmlns:a16="http://schemas.microsoft.com/office/drawing/2014/main" id="{77B8F33B-3BC5-CD3B-AAEC-81082F419C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72429" y="4628143"/>
                <a:ext cx="333598" cy="3335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24" name="Rectangle 1023">
                <a:extLst>
                  <a:ext uri="{FF2B5EF4-FFF2-40B4-BE49-F238E27FC236}">
                    <a16:creationId xmlns:a16="http://schemas.microsoft.com/office/drawing/2014/main" id="{B804E5D1-93E9-2A9F-E983-1AF7E6FA8B15}"/>
                  </a:ext>
                </a:extLst>
              </p:cNvPr>
              <p:cNvSpPr/>
              <p:nvPr/>
            </p:nvSpPr>
            <p:spPr>
              <a:xfrm>
                <a:off x="5768056" y="4489950"/>
                <a:ext cx="587456" cy="78624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0864446"/>
                  </a:avLst>
                </a:prstTxWarp>
                <a:spAutoFit/>
              </a:bodyPr>
              <a:lstStyle/>
              <a:p>
                <a:pPr algn="ctr"/>
                <a:r>
                  <a:rPr lang="fr-FR" sz="800" b="0" cap="none" spc="0" dirty="0">
                    <a:ln w="0"/>
                    <a:solidFill>
                      <a:srgbClr val="002060"/>
                    </a:solidFill>
                  </a:rPr>
                  <a:t>Pharmacie</a:t>
                </a:r>
              </a:p>
            </p:txBody>
          </p:sp>
        </p:grp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FF5CA057-9CC1-B3B3-2E7D-2F0382D969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98336" y="4794880"/>
              <a:ext cx="405439" cy="383627"/>
            </a:xfrm>
            <a:prstGeom prst="ellipse">
              <a:avLst/>
            </a:prstGeom>
            <a:solidFill>
              <a:srgbClr val="9EB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Outil de suivi des stocks</a:t>
              </a:r>
            </a:p>
          </p:txBody>
        </p:sp>
        <p:grpSp>
          <p:nvGrpSpPr>
            <p:cNvPr id="1453" name="Groupe 1452">
              <a:extLst>
                <a:ext uri="{FF2B5EF4-FFF2-40B4-BE49-F238E27FC236}">
                  <a16:creationId xmlns:a16="http://schemas.microsoft.com/office/drawing/2014/main" id="{63D54EC7-267A-AD56-3FC2-1E64414E5F95}"/>
                </a:ext>
              </a:extLst>
            </p:cNvPr>
            <p:cNvGrpSpPr/>
            <p:nvPr/>
          </p:nvGrpSpPr>
          <p:grpSpPr>
            <a:xfrm>
              <a:off x="4940234" y="4401281"/>
              <a:ext cx="612000" cy="881182"/>
              <a:chOff x="4940234" y="4401281"/>
              <a:chExt cx="612000" cy="881182"/>
            </a:xfrm>
          </p:grpSpPr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8ACFB598-8690-A3A8-671D-C88B78B98D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40234" y="4401281"/>
                <a:ext cx="612000" cy="579074"/>
              </a:xfrm>
              <a:prstGeom prst="ellipse">
                <a:avLst/>
              </a:prstGeom>
              <a:solidFill>
                <a:srgbClr val="77D1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fr-FR" sz="600" dirty="0"/>
              </a:p>
            </p:txBody>
          </p:sp>
          <p:pic>
            <p:nvPicPr>
              <p:cNvPr id="173" name="Graphique 172" descr="Panier">
                <a:extLst>
                  <a:ext uri="{FF2B5EF4-FFF2-40B4-BE49-F238E27FC236}">
                    <a16:creationId xmlns:a16="http://schemas.microsoft.com/office/drawing/2014/main" id="{8D52CE6C-933F-57CF-1529-6F2B2E0841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96DAC541-7B7A-43D3-8B79-37D633B846F1}">
                    <asvg:svgBlip xmlns:asvg="http://schemas.microsoft.com/office/drawing/2016/SVG/main" r:embed="rId34"/>
                  </a:ext>
                </a:extLst>
              </a:blip>
              <a:stretch>
                <a:fillRect/>
              </a:stretch>
            </p:blipFill>
            <p:spPr>
              <a:xfrm>
                <a:off x="5147712" y="4704860"/>
                <a:ext cx="222905" cy="222905"/>
              </a:xfrm>
              <a:prstGeom prst="rect">
                <a:avLst/>
              </a:prstGeom>
            </p:spPr>
          </p:pic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CF3C0A81-2DB6-1A06-6513-C6CF33A28C68}"/>
                  </a:ext>
                </a:extLst>
              </p:cNvPr>
              <p:cNvSpPr/>
              <p:nvPr/>
            </p:nvSpPr>
            <p:spPr>
              <a:xfrm>
                <a:off x="4964680" y="4496215"/>
                <a:ext cx="587456" cy="78624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0864446"/>
                  </a:avLst>
                </a:prstTxWarp>
                <a:spAutoFit/>
              </a:bodyPr>
              <a:lstStyle/>
              <a:p>
                <a:pPr algn="ctr"/>
                <a:r>
                  <a:rPr lang="fr-FR" sz="800" b="0" cap="none" spc="0" dirty="0">
                    <a:ln w="0"/>
                    <a:solidFill>
                      <a:srgbClr val="002060"/>
                    </a:solidFill>
                  </a:rPr>
                  <a:t>Grande distrib.</a:t>
                </a:r>
              </a:p>
            </p:txBody>
          </p:sp>
        </p:grpSp>
        <p:grpSp>
          <p:nvGrpSpPr>
            <p:cNvPr id="1456" name="Groupe 1455">
              <a:extLst>
                <a:ext uri="{FF2B5EF4-FFF2-40B4-BE49-F238E27FC236}">
                  <a16:creationId xmlns:a16="http://schemas.microsoft.com/office/drawing/2014/main" id="{1DC84C2F-D088-56A7-C21E-6E98A5ADF68E}"/>
                </a:ext>
              </a:extLst>
            </p:cNvPr>
            <p:cNvGrpSpPr/>
            <p:nvPr/>
          </p:nvGrpSpPr>
          <p:grpSpPr>
            <a:xfrm>
              <a:off x="2175699" y="4402682"/>
              <a:ext cx="1174741" cy="1258960"/>
              <a:chOff x="2175699" y="4402682"/>
              <a:chExt cx="1174741" cy="1258960"/>
            </a:xfrm>
          </p:grpSpPr>
          <p:grpSp>
            <p:nvGrpSpPr>
              <p:cNvPr id="1377" name="Groupe 1376">
                <a:extLst>
                  <a:ext uri="{FF2B5EF4-FFF2-40B4-BE49-F238E27FC236}">
                    <a16:creationId xmlns:a16="http://schemas.microsoft.com/office/drawing/2014/main" id="{0433850F-DC56-81AB-B23D-FDFB988FAF17}"/>
                  </a:ext>
                </a:extLst>
              </p:cNvPr>
              <p:cNvGrpSpPr/>
              <p:nvPr/>
            </p:nvGrpSpPr>
            <p:grpSpPr>
              <a:xfrm>
                <a:off x="2271076" y="4530414"/>
                <a:ext cx="921616" cy="1131228"/>
                <a:chOff x="2271076" y="4530414"/>
                <a:chExt cx="921616" cy="1131228"/>
              </a:xfrm>
            </p:grpSpPr>
            <p:sp>
              <p:nvSpPr>
                <p:cNvPr id="168" name="Ellipse 167">
                  <a:extLst>
                    <a:ext uri="{FF2B5EF4-FFF2-40B4-BE49-F238E27FC236}">
                      <a16:creationId xmlns:a16="http://schemas.microsoft.com/office/drawing/2014/main" id="{A57C1347-D974-E9A8-3958-506387A89F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71076" y="4530414"/>
                  <a:ext cx="921616" cy="872037"/>
                </a:xfrm>
                <a:prstGeom prst="ellipse">
                  <a:avLst/>
                </a:prstGeom>
                <a:solidFill>
                  <a:srgbClr val="9670A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fr-FR" sz="600" dirty="0"/>
                </a:p>
              </p:txBody>
            </p:sp>
            <p:pic>
              <p:nvPicPr>
                <p:cNvPr id="115" name="Graphique 114" descr="Microscope">
                  <a:extLst>
                    <a:ext uri="{FF2B5EF4-FFF2-40B4-BE49-F238E27FC236}">
                      <a16:creationId xmlns:a16="http://schemas.microsoft.com/office/drawing/2014/main" id="{E557C9EC-4B00-0324-8021-F928F23D50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5">
                  <a:extLst>
                    <a:ext uri="{96DAC541-7B7A-43D3-8B79-37D633B846F1}">
                      <asvg:svgBlip xmlns:asvg="http://schemas.microsoft.com/office/drawing/2016/SVG/main" r:embed="rId3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58613" y="4757344"/>
                  <a:ext cx="521706" cy="521706"/>
                </a:xfrm>
                <a:prstGeom prst="rect">
                  <a:avLst/>
                </a:prstGeom>
              </p:spPr>
            </p:pic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114B4479-BBD9-B6D8-0381-EB2B9FF3DC2A}"/>
                    </a:ext>
                  </a:extLst>
                </p:cNvPr>
                <p:cNvSpPr/>
                <p:nvPr/>
              </p:nvSpPr>
              <p:spPr>
                <a:xfrm>
                  <a:off x="2304747" y="4654731"/>
                  <a:ext cx="860858" cy="100691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ArchUp">
                    <a:avLst/>
                  </a:prstTxWarp>
                  <a:spAutoFit/>
                </a:bodyPr>
                <a:lstStyle/>
                <a:p>
                  <a:pPr algn="ctr"/>
                  <a:r>
                    <a:rPr lang="fr-FR" sz="1200" b="0" cap="none" spc="0" dirty="0">
                      <a:ln w="0"/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rPr>
                    <a:t>Recherche</a:t>
                  </a:r>
                </a:p>
              </p:txBody>
            </p:sp>
          </p:grpSp>
          <p:sp>
            <p:nvSpPr>
              <p:cNvPr id="1455" name="Ellipse 1454">
                <a:extLst>
                  <a:ext uri="{FF2B5EF4-FFF2-40B4-BE49-F238E27FC236}">
                    <a16:creationId xmlns:a16="http://schemas.microsoft.com/office/drawing/2014/main" id="{5FF4A4B9-DB73-B3C0-A8CE-AF12F49320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75699" y="4402682"/>
                <a:ext cx="1174741" cy="1111545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fr-FR" sz="600" dirty="0"/>
              </a:p>
            </p:txBody>
          </p:sp>
        </p:grpSp>
        <p:sp>
          <p:nvSpPr>
            <p:cNvPr id="1477" name="Ellipse 1476">
              <a:extLst>
                <a:ext uri="{FF2B5EF4-FFF2-40B4-BE49-F238E27FC236}">
                  <a16:creationId xmlns:a16="http://schemas.microsoft.com/office/drawing/2014/main" id="{776AA790-BCAE-649B-376F-EC7FA9B5779F}"/>
                </a:ext>
              </a:extLst>
            </p:cNvPr>
            <p:cNvSpPr/>
            <p:nvPr/>
          </p:nvSpPr>
          <p:spPr>
            <a:xfrm>
              <a:off x="8244627" y="4083096"/>
              <a:ext cx="176039" cy="1760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</a:rPr>
                <a:t>€</a:t>
              </a:r>
            </a:p>
          </p:txBody>
        </p:sp>
        <p:sp>
          <p:nvSpPr>
            <p:cNvPr id="1478" name="Ellipse 1477">
              <a:extLst>
                <a:ext uri="{FF2B5EF4-FFF2-40B4-BE49-F238E27FC236}">
                  <a16:creationId xmlns:a16="http://schemas.microsoft.com/office/drawing/2014/main" id="{2D8D9135-DBB4-762E-D8E1-8DCCDE285642}"/>
                </a:ext>
              </a:extLst>
            </p:cNvPr>
            <p:cNvSpPr/>
            <p:nvPr/>
          </p:nvSpPr>
          <p:spPr>
            <a:xfrm>
              <a:off x="3409248" y="2019967"/>
              <a:ext cx="176039" cy="1760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</a:rPr>
                <a:t>€</a:t>
              </a:r>
            </a:p>
          </p:txBody>
        </p:sp>
        <p:sp>
          <p:nvSpPr>
            <p:cNvPr id="1480" name="Ellipse 1479">
              <a:extLst>
                <a:ext uri="{FF2B5EF4-FFF2-40B4-BE49-F238E27FC236}">
                  <a16:creationId xmlns:a16="http://schemas.microsoft.com/office/drawing/2014/main" id="{08396CB0-D7AE-3174-1E63-781211275DB2}"/>
                </a:ext>
              </a:extLst>
            </p:cNvPr>
            <p:cNvSpPr/>
            <p:nvPr/>
          </p:nvSpPr>
          <p:spPr>
            <a:xfrm>
              <a:off x="1942260" y="5222492"/>
              <a:ext cx="176039" cy="1760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</a:rPr>
                <a:t>€</a:t>
              </a:r>
            </a:p>
          </p:txBody>
        </p:sp>
        <p:sp>
          <p:nvSpPr>
            <p:cNvPr id="1515" name="Ellipse 1514">
              <a:extLst>
                <a:ext uri="{FF2B5EF4-FFF2-40B4-BE49-F238E27FC236}">
                  <a16:creationId xmlns:a16="http://schemas.microsoft.com/office/drawing/2014/main" id="{8E3581BC-A2F3-7056-7419-C190509B2A19}"/>
                </a:ext>
              </a:extLst>
            </p:cNvPr>
            <p:cNvSpPr/>
            <p:nvPr/>
          </p:nvSpPr>
          <p:spPr>
            <a:xfrm>
              <a:off x="2633702" y="6097557"/>
              <a:ext cx="176039" cy="1760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</a:rPr>
                <a:t>R</a:t>
              </a:r>
            </a:p>
          </p:txBody>
        </p:sp>
        <p:sp>
          <p:nvSpPr>
            <p:cNvPr id="1522" name="Ellipse 1521">
              <a:extLst>
                <a:ext uri="{FF2B5EF4-FFF2-40B4-BE49-F238E27FC236}">
                  <a16:creationId xmlns:a16="http://schemas.microsoft.com/office/drawing/2014/main" id="{149B3EBC-B567-AA8A-ECE7-D5603577D1D4}"/>
                </a:ext>
              </a:extLst>
            </p:cNvPr>
            <p:cNvSpPr/>
            <p:nvPr/>
          </p:nvSpPr>
          <p:spPr>
            <a:xfrm>
              <a:off x="2692534" y="3798138"/>
              <a:ext cx="176039" cy="1760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</a:rPr>
                <a:t>€</a:t>
              </a:r>
            </a:p>
          </p:txBody>
        </p:sp>
        <p:sp>
          <p:nvSpPr>
            <p:cNvPr id="1523" name="Ellipse 1522">
              <a:extLst>
                <a:ext uri="{FF2B5EF4-FFF2-40B4-BE49-F238E27FC236}">
                  <a16:creationId xmlns:a16="http://schemas.microsoft.com/office/drawing/2014/main" id="{07D3F51B-E938-C2A5-507F-494CB4FBC62C}"/>
                </a:ext>
              </a:extLst>
            </p:cNvPr>
            <p:cNvSpPr/>
            <p:nvPr/>
          </p:nvSpPr>
          <p:spPr>
            <a:xfrm>
              <a:off x="2680270" y="3506819"/>
              <a:ext cx="176039" cy="1760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</a:rPr>
                <a:t>G</a:t>
              </a:r>
            </a:p>
          </p:txBody>
        </p:sp>
        <p:sp>
          <p:nvSpPr>
            <p:cNvPr id="1524" name="Ellipse 1523">
              <a:extLst>
                <a:ext uri="{FF2B5EF4-FFF2-40B4-BE49-F238E27FC236}">
                  <a16:creationId xmlns:a16="http://schemas.microsoft.com/office/drawing/2014/main" id="{C69695E5-E14B-C280-3B07-B5AF9AE6D51A}"/>
                </a:ext>
              </a:extLst>
            </p:cNvPr>
            <p:cNvSpPr/>
            <p:nvPr/>
          </p:nvSpPr>
          <p:spPr>
            <a:xfrm>
              <a:off x="1630735" y="3340980"/>
              <a:ext cx="176039" cy="1760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</a:rPr>
                <a:t>i</a:t>
              </a:r>
            </a:p>
          </p:txBody>
        </p:sp>
        <p:sp>
          <p:nvSpPr>
            <p:cNvPr id="1525" name="Ellipse 1524">
              <a:extLst>
                <a:ext uri="{FF2B5EF4-FFF2-40B4-BE49-F238E27FC236}">
                  <a16:creationId xmlns:a16="http://schemas.microsoft.com/office/drawing/2014/main" id="{1B51854F-8B9D-3639-7611-DB34162EE935}"/>
                </a:ext>
              </a:extLst>
            </p:cNvPr>
            <p:cNvSpPr/>
            <p:nvPr/>
          </p:nvSpPr>
          <p:spPr>
            <a:xfrm>
              <a:off x="1739545" y="3556654"/>
              <a:ext cx="176039" cy="1760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</a:rPr>
                <a:t>€</a:t>
              </a:r>
            </a:p>
          </p:txBody>
        </p:sp>
        <p:sp>
          <p:nvSpPr>
            <p:cNvPr id="1526" name="Ellipse 1525">
              <a:extLst>
                <a:ext uri="{FF2B5EF4-FFF2-40B4-BE49-F238E27FC236}">
                  <a16:creationId xmlns:a16="http://schemas.microsoft.com/office/drawing/2014/main" id="{399B7870-6129-8256-1DD9-74567C799815}"/>
                </a:ext>
              </a:extLst>
            </p:cNvPr>
            <p:cNvSpPr/>
            <p:nvPr/>
          </p:nvSpPr>
          <p:spPr>
            <a:xfrm>
              <a:off x="1913568" y="2860533"/>
              <a:ext cx="176039" cy="1760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</a:rPr>
                <a:t>i</a:t>
              </a:r>
            </a:p>
          </p:txBody>
        </p:sp>
        <p:sp>
          <p:nvSpPr>
            <p:cNvPr id="1531" name="Ellipse 1530">
              <a:extLst>
                <a:ext uri="{FF2B5EF4-FFF2-40B4-BE49-F238E27FC236}">
                  <a16:creationId xmlns:a16="http://schemas.microsoft.com/office/drawing/2014/main" id="{9C4216AA-310D-4F80-AE1C-89F62292D47B}"/>
                </a:ext>
              </a:extLst>
            </p:cNvPr>
            <p:cNvSpPr/>
            <p:nvPr/>
          </p:nvSpPr>
          <p:spPr>
            <a:xfrm>
              <a:off x="2656267" y="1769468"/>
              <a:ext cx="176039" cy="1760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</a:rPr>
                <a:t>i</a:t>
              </a:r>
            </a:p>
          </p:txBody>
        </p:sp>
        <p:sp>
          <p:nvSpPr>
            <p:cNvPr id="1532" name="Ellipse 1531">
              <a:extLst>
                <a:ext uri="{FF2B5EF4-FFF2-40B4-BE49-F238E27FC236}">
                  <a16:creationId xmlns:a16="http://schemas.microsoft.com/office/drawing/2014/main" id="{00DD702A-1709-1AE9-BEB3-9E3A212C3983}"/>
                </a:ext>
              </a:extLst>
            </p:cNvPr>
            <p:cNvSpPr/>
            <p:nvPr/>
          </p:nvSpPr>
          <p:spPr>
            <a:xfrm>
              <a:off x="2047165" y="1856404"/>
              <a:ext cx="176039" cy="1760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</a:rPr>
                <a:t>D</a:t>
              </a:r>
            </a:p>
          </p:txBody>
        </p:sp>
        <p:sp>
          <p:nvSpPr>
            <p:cNvPr id="1533" name="Ellipse 1532">
              <a:extLst>
                <a:ext uri="{FF2B5EF4-FFF2-40B4-BE49-F238E27FC236}">
                  <a16:creationId xmlns:a16="http://schemas.microsoft.com/office/drawing/2014/main" id="{34941E57-F29C-2574-D142-5D1BEAB1E26D}"/>
                </a:ext>
              </a:extLst>
            </p:cNvPr>
            <p:cNvSpPr/>
            <p:nvPr/>
          </p:nvSpPr>
          <p:spPr>
            <a:xfrm>
              <a:off x="1760371" y="2359777"/>
              <a:ext cx="176039" cy="1760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</a:rPr>
                <a:t>D</a:t>
              </a:r>
            </a:p>
          </p:txBody>
        </p:sp>
        <p:sp>
          <p:nvSpPr>
            <p:cNvPr id="1534" name="Ellipse 1533">
              <a:extLst>
                <a:ext uri="{FF2B5EF4-FFF2-40B4-BE49-F238E27FC236}">
                  <a16:creationId xmlns:a16="http://schemas.microsoft.com/office/drawing/2014/main" id="{552CE692-7AB9-CF7D-E85C-25F69FD0F463}"/>
                </a:ext>
              </a:extLst>
            </p:cNvPr>
            <p:cNvSpPr/>
            <p:nvPr/>
          </p:nvSpPr>
          <p:spPr>
            <a:xfrm>
              <a:off x="3889057" y="2523419"/>
              <a:ext cx="176039" cy="1760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</a:rPr>
                <a:t>A</a:t>
              </a:r>
            </a:p>
          </p:txBody>
        </p:sp>
        <p:sp>
          <p:nvSpPr>
            <p:cNvPr id="1535" name="Ellipse 1534">
              <a:extLst>
                <a:ext uri="{FF2B5EF4-FFF2-40B4-BE49-F238E27FC236}">
                  <a16:creationId xmlns:a16="http://schemas.microsoft.com/office/drawing/2014/main" id="{9BD62973-9D35-685F-9417-A5DC52E33B5A}"/>
                </a:ext>
              </a:extLst>
            </p:cNvPr>
            <p:cNvSpPr/>
            <p:nvPr/>
          </p:nvSpPr>
          <p:spPr>
            <a:xfrm>
              <a:off x="4747447" y="2768429"/>
              <a:ext cx="176039" cy="1760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</a:rPr>
                <a:t>D</a:t>
              </a:r>
            </a:p>
          </p:txBody>
        </p:sp>
        <p:grpSp>
          <p:nvGrpSpPr>
            <p:cNvPr id="1538" name="Groupe 1537">
              <a:extLst>
                <a:ext uri="{FF2B5EF4-FFF2-40B4-BE49-F238E27FC236}">
                  <a16:creationId xmlns:a16="http://schemas.microsoft.com/office/drawing/2014/main" id="{233400DB-E194-8B30-CB71-C9AE785EF16C}"/>
                </a:ext>
              </a:extLst>
            </p:cNvPr>
            <p:cNvGrpSpPr/>
            <p:nvPr/>
          </p:nvGrpSpPr>
          <p:grpSpPr>
            <a:xfrm>
              <a:off x="3974157" y="2838809"/>
              <a:ext cx="712143" cy="850985"/>
              <a:chOff x="3974157" y="2838809"/>
              <a:chExt cx="712143" cy="850985"/>
            </a:xfrm>
          </p:grpSpPr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F8B9C0EA-A751-6726-E4A7-486C732FF4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4157" y="2838809"/>
                <a:ext cx="712143" cy="673829"/>
              </a:xfrm>
              <a:prstGeom prst="ellipse">
                <a:avLst/>
              </a:prstGeom>
              <a:solidFill>
                <a:srgbClr val="77D1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fr-FR" sz="600" dirty="0"/>
              </a:p>
            </p:txBody>
          </p:sp>
          <p:pic>
            <p:nvPicPr>
              <p:cNvPr id="182" name="Graphique 181" descr="Réseau">
                <a:extLst>
                  <a:ext uri="{FF2B5EF4-FFF2-40B4-BE49-F238E27FC236}">
                    <a16:creationId xmlns:a16="http://schemas.microsoft.com/office/drawing/2014/main" id="{9C255428-3828-3824-2FA0-633B145FD1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96DAC541-7B7A-43D3-8B79-37D633B846F1}">
                    <asvg:svgBlip xmlns:asvg="http://schemas.microsoft.com/office/drawing/2016/SVG/main" r:embed="rId38"/>
                  </a:ext>
                </a:extLst>
              </a:blip>
              <a:stretch>
                <a:fillRect/>
              </a:stretch>
            </p:blipFill>
            <p:spPr>
              <a:xfrm>
                <a:off x="4270045" y="3102710"/>
                <a:ext cx="194441" cy="194441"/>
              </a:xfrm>
              <a:prstGeom prst="rect">
                <a:avLst/>
              </a:prstGeom>
            </p:spPr>
          </p:pic>
          <p:pic>
            <p:nvPicPr>
              <p:cNvPr id="184" name="Graphique 183" descr="Usine">
                <a:extLst>
                  <a:ext uri="{FF2B5EF4-FFF2-40B4-BE49-F238E27FC236}">
                    <a16:creationId xmlns:a16="http://schemas.microsoft.com/office/drawing/2014/main" id="{61BA917C-E7CC-28F8-54FD-EEEE06A4AA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/>
              </a:stretch>
            </p:blipFill>
            <p:spPr>
              <a:xfrm>
                <a:off x="4155315" y="3216517"/>
                <a:ext cx="230338" cy="230338"/>
              </a:xfrm>
              <a:prstGeom prst="rect">
                <a:avLst/>
              </a:prstGeom>
            </p:spPr>
          </p:pic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6DD1E7DA-3857-0B13-C380-BB745D8BE20A}"/>
                  </a:ext>
                </a:extLst>
              </p:cNvPr>
              <p:cNvSpPr/>
              <p:nvPr/>
            </p:nvSpPr>
            <p:spPr>
              <a:xfrm>
                <a:off x="4029938" y="2924221"/>
                <a:ext cx="611999" cy="76557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0864446"/>
                  </a:avLst>
                </a:prstTxWarp>
                <a:spAutoFit/>
              </a:bodyPr>
              <a:lstStyle/>
              <a:p>
                <a:pPr algn="ctr"/>
                <a:r>
                  <a:rPr lang="fr-FR" sz="1100" b="0" cap="none" spc="0" dirty="0">
                    <a:ln w="0"/>
                    <a:solidFill>
                      <a:srgbClr val="002060"/>
                    </a:solidFill>
                  </a:rPr>
                  <a:t>Industrie IOT</a:t>
                </a:r>
              </a:p>
            </p:txBody>
          </p:sp>
        </p:grpSp>
        <p:sp>
          <p:nvSpPr>
            <p:cNvPr id="1542" name="Ellipse 1541">
              <a:extLst>
                <a:ext uri="{FF2B5EF4-FFF2-40B4-BE49-F238E27FC236}">
                  <a16:creationId xmlns:a16="http://schemas.microsoft.com/office/drawing/2014/main" id="{05974B82-7A2E-1806-8689-F0AA78B4C617}"/>
                </a:ext>
              </a:extLst>
            </p:cNvPr>
            <p:cNvSpPr/>
            <p:nvPr/>
          </p:nvSpPr>
          <p:spPr>
            <a:xfrm>
              <a:off x="3827139" y="3479699"/>
              <a:ext cx="176039" cy="1760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</a:rPr>
                <a:t>D</a:t>
              </a:r>
            </a:p>
          </p:txBody>
        </p:sp>
        <p:sp>
          <p:nvSpPr>
            <p:cNvPr id="1543" name="Ellipse 1542">
              <a:extLst>
                <a:ext uri="{FF2B5EF4-FFF2-40B4-BE49-F238E27FC236}">
                  <a16:creationId xmlns:a16="http://schemas.microsoft.com/office/drawing/2014/main" id="{4721BDC7-0354-3E0D-E5F9-143C742A724C}"/>
                </a:ext>
              </a:extLst>
            </p:cNvPr>
            <p:cNvSpPr/>
            <p:nvPr/>
          </p:nvSpPr>
          <p:spPr>
            <a:xfrm>
              <a:off x="3217734" y="3905753"/>
              <a:ext cx="176039" cy="1760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</a:rPr>
                <a:t>D</a:t>
              </a:r>
            </a:p>
          </p:txBody>
        </p:sp>
        <p:cxnSp>
          <p:nvCxnSpPr>
            <p:cNvPr id="1565" name="Connecteur droit avec flèche 1564">
              <a:extLst>
                <a:ext uri="{FF2B5EF4-FFF2-40B4-BE49-F238E27FC236}">
                  <a16:creationId xmlns:a16="http://schemas.microsoft.com/office/drawing/2014/main" id="{A19FF9FC-CCB6-1EFC-D20E-DC3FCB620E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1023" y="4192659"/>
              <a:ext cx="241808" cy="27656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8" name="Connecteur droit avec flèche 1567">
              <a:extLst>
                <a:ext uri="{FF2B5EF4-FFF2-40B4-BE49-F238E27FC236}">
                  <a16:creationId xmlns:a16="http://schemas.microsoft.com/office/drawing/2014/main" id="{B5D86FFE-1A39-7BFA-4FC3-61180039FA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4744" y="4003729"/>
              <a:ext cx="126444" cy="18893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71" name="Ellipse 1570">
              <a:extLst>
                <a:ext uri="{FF2B5EF4-FFF2-40B4-BE49-F238E27FC236}">
                  <a16:creationId xmlns:a16="http://schemas.microsoft.com/office/drawing/2014/main" id="{C6D896F0-AC16-9202-A98B-CF42351C963C}"/>
                </a:ext>
              </a:extLst>
            </p:cNvPr>
            <p:cNvSpPr/>
            <p:nvPr/>
          </p:nvSpPr>
          <p:spPr>
            <a:xfrm>
              <a:off x="4275158" y="4127650"/>
              <a:ext cx="176039" cy="1760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</a:rPr>
                <a:t>R</a:t>
              </a:r>
            </a:p>
          </p:txBody>
        </p:sp>
        <p:sp>
          <p:nvSpPr>
            <p:cNvPr id="1576" name="Ellipse 1575">
              <a:extLst>
                <a:ext uri="{FF2B5EF4-FFF2-40B4-BE49-F238E27FC236}">
                  <a16:creationId xmlns:a16="http://schemas.microsoft.com/office/drawing/2014/main" id="{EDEB64E9-63C1-19F3-81DE-6804F48DFC45}"/>
                </a:ext>
              </a:extLst>
            </p:cNvPr>
            <p:cNvSpPr/>
            <p:nvPr/>
          </p:nvSpPr>
          <p:spPr>
            <a:xfrm>
              <a:off x="3076807" y="5373214"/>
              <a:ext cx="176039" cy="1760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</a:rPr>
                <a:t>D</a:t>
              </a:r>
            </a:p>
          </p:txBody>
        </p:sp>
        <p:sp>
          <p:nvSpPr>
            <p:cNvPr id="1579" name="Ellipse 1578">
              <a:extLst>
                <a:ext uri="{FF2B5EF4-FFF2-40B4-BE49-F238E27FC236}">
                  <a16:creationId xmlns:a16="http://schemas.microsoft.com/office/drawing/2014/main" id="{2E7220E1-E7CC-A071-4002-833F3D4A956E}"/>
                </a:ext>
              </a:extLst>
            </p:cNvPr>
            <p:cNvSpPr/>
            <p:nvPr/>
          </p:nvSpPr>
          <p:spPr>
            <a:xfrm>
              <a:off x="3361534" y="5382459"/>
              <a:ext cx="176039" cy="1760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</a:rPr>
                <a:t>A</a:t>
              </a:r>
            </a:p>
          </p:txBody>
        </p:sp>
        <p:sp>
          <p:nvSpPr>
            <p:cNvPr id="1580" name="Ellipse 1579">
              <a:extLst>
                <a:ext uri="{FF2B5EF4-FFF2-40B4-BE49-F238E27FC236}">
                  <a16:creationId xmlns:a16="http://schemas.microsoft.com/office/drawing/2014/main" id="{FBE3BC09-B91F-E2E7-FA5A-2F1DC82223CC}"/>
                </a:ext>
              </a:extLst>
            </p:cNvPr>
            <p:cNvSpPr/>
            <p:nvPr/>
          </p:nvSpPr>
          <p:spPr>
            <a:xfrm>
              <a:off x="3836313" y="5978788"/>
              <a:ext cx="176039" cy="1760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</a:rPr>
                <a:t>A</a:t>
              </a:r>
            </a:p>
          </p:txBody>
        </p:sp>
        <p:sp>
          <p:nvSpPr>
            <p:cNvPr id="1581" name="Ellipse 1580">
              <a:extLst>
                <a:ext uri="{FF2B5EF4-FFF2-40B4-BE49-F238E27FC236}">
                  <a16:creationId xmlns:a16="http://schemas.microsoft.com/office/drawing/2014/main" id="{18AA767F-30E3-86FB-B6E1-1754863EF6B2}"/>
                </a:ext>
              </a:extLst>
            </p:cNvPr>
            <p:cNvSpPr/>
            <p:nvPr/>
          </p:nvSpPr>
          <p:spPr>
            <a:xfrm>
              <a:off x="4991067" y="5461311"/>
              <a:ext cx="176039" cy="1760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</a:rPr>
                <a:t>M</a:t>
              </a:r>
            </a:p>
          </p:txBody>
        </p:sp>
        <p:sp>
          <p:nvSpPr>
            <p:cNvPr id="1582" name="Ellipse 1581">
              <a:extLst>
                <a:ext uri="{FF2B5EF4-FFF2-40B4-BE49-F238E27FC236}">
                  <a16:creationId xmlns:a16="http://schemas.microsoft.com/office/drawing/2014/main" id="{BE7821B3-3237-C2DB-7DFD-36FEFA064781}"/>
                </a:ext>
              </a:extLst>
            </p:cNvPr>
            <p:cNvSpPr/>
            <p:nvPr/>
          </p:nvSpPr>
          <p:spPr>
            <a:xfrm>
              <a:off x="7890526" y="5134472"/>
              <a:ext cx="176039" cy="1760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</a:rPr>
                <a:t>M</a:t>
              </a:r>
            </a:p>
          </p:txBody>
        </p:sp>
        <p:sp>
          <p:nvSpPr>
            <p:cNvPr id="1583" name="Ellipse 1582">
              <a:extLst>
                <a:ext uri="{FF2B5EF4-FFF2-40B4-BE49-F238E27FC236}">
                  <a16:creationId xmlns:a16="http://schemas.microsoft.com/office/drawing/2014/main" id="{11FFD2DB-1338-DD29-206A-C1573ADFBF8D}"/>
                </a:ext>
              </a:extLst>
            </p:cNvPr>
            <p:cNvSpPr/>
            <p:nvPr/>
          </p:nvSpPr>
          <p:spPr>
            <a:xfrm>
              <a:off x="8630340" y="5521337"/>
              <a:ext cx="176039" cy="1760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</a:rPr>
                <a:t>M</a:t>
              </a:r>
            </a:p>
          </p:txBody>
        </p:sp>
        <p:sp>
          <p:nvSpPr>
            <p:cNvPr id="1584" name="Ellipse 1583">
              <a:extLst>
                <a:ext uri="{FF2B5EF4-FFF2-40B4-BE49-F238E27FC236}">
                  <a16:creationId xmlns:a16="http://schemas.microsoft.com/office/drawing/2014/main" id="{4AA8B1A7-0DD3-70A1-8F6F-B2DB05C5511F}"/>
                </a:ext>
              </a:extLst>
            </p:cNvPr>
            <p:cNvSpPr/>
            <p:nvPr/>
          </p:nvSpPr>
          <p:spPr>
            <a:xfrm>
              <a:off x="6555583" y="4180677"/>
              <a:ext cx="176039" cy="1760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</a:rPr>
                <a:t>M</a:t>
              </a:r>
            </a:p>
          </p:txBody>
        </p:sp>
        <p:sp>
          <p:nvSpPr>
            <p:cNvPr id="1585" name="Ellipse 1584">
              <a:extLst>
                <a:ext uri="{FF2B5EF4-FFF2-40B4-BE49-F238E27FC236}">
                  <a16:creationId xmlns:a16="http://schemas.microsoft.com/office/drawing/2014/main" id="{DA547634-E4D3-40B1-2300-EDC60B54D64C}"/>
                </a:ext>
              </a:extLst>
            </p:cNvPr>
            <p:cNvSpPr/>
            <p:nvPr/>
          </p:nvSpPr>
          <p:spPr>
            <a:xfrm>
              <a:off x="6013982" y="3501225"/>
              <a:ext cx="176039" cy="1760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</a:rPr>
                <a:t>D</a:t>
              </a:r>
            </a:p>
          </p:txBody>
        </p:sp>
        <p:sp>
          <p:nvSpPr>
            <p:cNvPr id="1586" name="Ellipse 1585">
              <a:extLst>
                <a:ext uri="{FF2B5EF4-FFF2-40B4-BE49-F238E27FC236}">
                  <a16:creationId xmlns:a16="http://schemas.microsoft.com/office/drawing/2014/main" id="{9E181016-E3DF-A65B-9916-6DE04982DB29}"/>
                </a:ext>
              </a:extLst>
            </p:cNvPr>
            <p:cNvSpPr/>
            <p:nvPr/>
          </p:nvSpPr>
          <p:spPr>
            <a:xfrm>
              <a:off x="7331446" y="1761910"/>
              <a:ext cx="176039" cy="1760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</a:rPr>
                <a:t>D</a:t>
              </a:r>
            </a:p>
          </p:txBody>
        </p:sp>
        <p:sp>
          <p:nvSpPr>
            <p:cNvPr id="1587" name="Ellipse 1586">
              <a:extLst>
                <a:ext uri="{FF2B5EF4-FFF2-40B4-BE49-F238E27FC236}">
                  <a16:creationId xmlns:a16="http://schemas.microsoft.com/office/drawing/2014/main" id="{22C31719-22D5-54DC-88E4-69D8FFDC7239}"/>
                </a:ext>
              </a:extLst>
            </p:cNvPr>
            <p:cNvSpPr/>
            <p:nvPr/>
          </p:nvSpPr>
          <p:spPr>
            <a:xfrm>
              <a:off x="7319911" y="2126874"/>
              <a:ext cx="176039" cy="1760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</a:rPr>
                <a:t>D</a:t>
              </a:r>
            </a:p>
          </p:txBody>
        </p:sp>
        <p:sp>
          <p:nvSpPr>
            <p:cNvPr id="1588" name="Ellipse 1587">
              <a:extLst>
                <a:ext uri="{FF2B5EF4-FFF2-40B4-BE49-F238E27FC236}">
                  <a16:creationId xmlns:a16="http://schemas.microsoft.com/office/drawing/2014/main" id="{4133A0CA-9B7C-5CEC-3CBD-95A89B742550}"/>
                </a:ext>
              </a:extLst>
            </p:cNvPr>
            <p:cNvSpPr/>
            <p:nvPr/>
          </p:nvSpPr>
          <p:spPr>
            <a:xfrm>
              <a:off x="1922021" y="4920876"/>
              <a:ext cx="176039" cy="1760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</a:rPr>
                <a:t>A</a:t>
              </a:r>
            </a:p>
          </p:txBody>
        </p:sp>
        <p:sp>
          <p:nvSpPr>
            <p:cNvPr id="1589" name="Ellipse 1588">
              <a:extLst>
                <a:ext uri="{FF2B5EF4-FFF2-40B4-BE49-F238E27FC236}">
                  <a16:creationId xmlns:a16="http://schemas.microsoft.com/office/drawing/2014/main" id="{BFB5BE30-765B-264E-26C1-F96B86B47814}"/>
                </a:ext>
              </a:extLst>
            </p:cNvPr>
            <p:cNvSpPr/>
            <p:nvPr/>
          </p:nvSpPr>
          <p:spPr>
            <a:xfrm>
              <a:off x="2019935" y="4462468"/>
              <a:ext cx="176039" cy="1760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</a:rPr>
                <a:t>G</a:t>
              </a:r>
            </a:p>
          </p:txBody>
        </p:sp>
        <p:sp>
          <p:nvSpPr>
            <p:cNvPr id="1590" name="Ellipse 1589">
              <a:extLst>
                <a:ext uri="{FF2B5EF4-FFF2-40B4-BE49-F238E27FC236}">
                  <a16:creationId xmlns:a16="http://schemas.microsoft.com/office/drawing/2014/main" id="{50FA6E5C-A902-7523-6148-DAEFCDAF52CA}"/>
                </a:ext>
              </a:extLst>
            </p:cNvPr>
            <p:cNvSpPr/>
            <p:nvPr/>
          </p:nvSpPr>
          <p:spPr>
            <a:xfrm>
              <a:off x="1844887" y="4325810"/>
              <a:ext cx="176039" cy="1760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</a:rPr>
                <a:t>D</a:t>
              </a:r>
            </a:p>
          </p:txBody>
        </p:sp>
        <p:sp>
          <p:nvSpPr>
            <p:cNvPr id="1592" name="Ellipse 1591">
              <a:extLst>
                <a:ext uri="{FF2B5EF4-FFF2-40B4-BE49-F238E27FC236}">
                  <a16:creationId xmlns:a16="http://schemas.microsoft.com/office/drawing/2014/main" id="{506B0F8E-3030-D604-3724-A9DB2B7C31BC}"/>
                </a:ext>
              </a:extLst>
            </p:cNvPr>
            <p:cNvSpPr/>
            <p:nvPr/>
          </p:nvSpPr>
          <p:spPr>
            <a:xfrm>
              <a:off x="1929173" y="4678998"/>
              <a:ext cx="176039" cy="1760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</a:rPr>
                <a:t>D</a:t>
              </a:r>
            </a:p>
          </p:txBody>
        </p:sp>
        <p:sp>
          <p:nvSpPr>
            <p:cNvPr id="1593" name="Ellipse 1592">
              <a:extLst>
                <a:ext uri="{FF2B5EF4-FFF2-40B4-BE49-F238E27FC236}">
                  <a16:creationId xmlns:a16="http://schemas.microsoft.com/office/drawing/2014/main" id="{A3D44775-11A1-CE21-A2C6-101AF541C238}"/>
                </a:ext>
              </a:extLst>
            </p:cNvPr>
            <p:cNvSpPr/>
            <p:nvPr/>
          </p:nvSpPr>
          <p:spPr>
            <a:xfrm>
              <a:off x="2101278" y="5621228"/>
              <a:ext cx="176039" cy="1760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</a:rPr>
                <a:t>A</a:t>
              </a:r>
            </a:p>
          </p:txBody>
        </p:sp>
        <p:cxnSp>
          <p:nvCxnSpPr>
            <p:cNvPr id="1596" name="Connecteur droit avec flèche 1595">
              <a:extLst>
                <a:ext uri="{FF2B5EF4-FFF2-40B4-BE49-F238E27FC236}">
                  <a16:creationId xmlns:a16="http://schemas.microsoft.com/office/drawing/2014/main" id="{6489A169-F97D-0EC4-6635-B2948A0A8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1088" y="1028521"/>
              <a:ext cx="977940" cy="117919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0" name="Connecteur droit avec flèche 1599">
              <a:extLst>
                <a:ext uri="{FF2B5EF4-FFF2-40B4-BE49-F238E27FC236}">
                  <a16:creationId xmlns:a16="http://schemas.microsoft.com/office/drawing/2014/main" id="{108CF3D6-0DD7-EEAA-7756-87AA133B06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0721" y="1031753"/>
              <a:ext cx="5493151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79" name="Ellipse 1478">
              <a:extLst>
                <a:ext uri="{FF2B5EF4-FFF2-40B4-BE49-F238E27FC236}">
                  <a16:creationId xmlns:a16="http://schemas.microsoft.com/office/drawing/2014/main" id="{E96342FF-799F-F626-3F1E-0A80D661BFEB}"/>
                </a:ext>
              </a:extLst>
            </p:cNvPr>
            <p:cNvSpPr/>
            <p:nvPr/>
          </p:nvSpPr>
          <p:spPr>
            <a:xfrm>
              <a:off x="3197933" y="1685630"/>
              <a:ext cx="176039" cy="1760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</a:rPr>
                <a:t>€</a:t>
              </a:r>
            </a:p>
          </p:txBody>
        </p:sp>
        <p:cxnSp>
          <p:nvCxnSpPr>
            <p:cNvPr id="1608" name="Connecteur droit avec flèche 1607">
              <a:extLst>
                <a:ext uri="{FF2B5EF4-FFF2-40B4-BE49-F238E27FC236}">
                  <a16:creationId xmlns:a16="http://schemas.microsoft.com/office/drawing/2014/main" id="{55F24DA7-E186-EB95-D638-CB736367A671}"/>
                </a:ext>
              </a:extLst>
            </p:cNvPr>
            <p:cNvCxnSpPr>
              <a:cxnSpLocks/>
            </p:cNvCxnSpPr>
            <p:nvPr/>
          </p:nvCxnSpPr>
          <p:spPr>
            <a:xfrm>
              <a:off x="3941555" y="1846482"/>
              <a:ext cx="998405" cy="61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15" name="Rectangle : coins arrondis 1614">
              <a:extLst>
                <a:ext uri="{FF2B5EF4-FFF2-40B4-BE49-F238E27FC236}">
                  <a16:creationId xmlns:a16="http://schemas.microsoft.com/office/drawing/2014/main" id="{05028E69-3D52-BA57-2845-39318A94C223}"/>
                </a:ext>
              </a:extLst>
            </p:cNvPr>
            <p:cNvSpPr/>
            <p:nvPr/>
          </p:nvSpPr>
          <p:spPr>
            <a:xfrm>
              <a:off x="4850204" y="1183389"/>
              <a:ext cx="1378041" cy="23411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</a:rPr>
                <a:t>Plateforme des données de santé (</a:t>
              </a:r>
              <a:r>
                <a:rPr lang="fr-FR" sz="700" dirty="0" err="1">
                  <a:solidFill>
                    <a:schemeClr val="bg1">
                      <a:lumMod val="50000"/>
                    </a:schemeClr>
                  </a:solidFill>
                </a:rPr>
                <a:t>Health</a:t>
              </a:r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</a:rPr>
                <a:t> Data Hub)</a:t>
              </a:r>
            </a:p>
          </p:txBody>
        </p:sp>
        <p:sp>
          <p:nvSpPr>
            <p:cNvPr id="1629" name="Rectangle : coins arrondis 1628">
              <a:extLst>
                <a:ext uri="{FF2B5EF4-FFF2-40B4-BE49-F238E27FC236}">
                  <a16:creationId xmlns:a16="http://schemas.microsoft.com/office/drawing/2014/main" id="{747125B9-1BF8-F0E8-F624-7FD03F4EBE49}"/>
                </a:ext>
              </a:extLst>
            </p:cNvPr>
            <p:cNvSpPr/>
            <p:nvPr/>
          </p:nvSpPr>
          <p:spPr>
            <a:xfrm>
              <a:off x="8189905" y="3128659"/>
              <a:ext cx="328833" cy="239238"/>
            </a:xfrm>
            <a:prstGeom prst="roundRect">
              <a:avLst/>
            </a:prstGeom>
            <a:solidFill>
              <a:srgbClr val="0E3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/>
                <a:t>HAS</a:t>
              </a:r>
            </a:p>
          </p:txBody>
        </p:sp>
        <p:sp>
          <p:nvSpPr>
            <p:cNvPr id="1633" name="Ellipse 1632">
              <a:extLst>
                <a:ext uri="{FF2B5EF4-FFF2-40B4-BE49-F238E27FC236}">
                  <a16:creationId xmlns:a16="http://schemas.microsoft.com/office/drawing/2014/main" id="{9D6651FC-DA4A-5F2E-A48D-9FADB53196B6}"/>
                </a:ext>
              </a:extLst>
            </p:cNvPr>
            <p:cNvSpPr/>
            <p:nvPr/>
          </p:nvSpPr>
          <p:spPr>
            <a:xfrm>
              <a:off x="8261881" y="2902632"/>
              <a:ext cx="176039" cy="1760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</a:rPr>
                <a:t>A</a:t>
              </a:r>
            </a:p>
          </p:txBody>
        </p:sp>
        <p:sp>
          <p:nvSpPr>
            <p:cNvPr id="1641" name="Ellipse 1640">
              <a:extLst>
                <a:ext uri="{FF2B5EF4-FFF2-40B4-BE49-F238E27FC236}">
                  <a16:creationId xmlns:a16="http://schemas.microsoft.com/office/drawing/2014/main" id="{D4DCEC80-AECB-2FAD-E90D-58CDA4C67564}"/>
                </a:ext>
              </a:extLst>
            </p:cNvPr>
            <p:cNvSpPr/>
            <p:nvPr/>
          </p:nvSpPr>
          <p:spPr>
            <a:xfrm>
              <a:off x="7819846" y="2329356"/>
              <a:ext cx="176039" cy="1760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</a:rPr>
                <a:t>D</a:t>
              </a:r>
            </a:p>
          </p:txBody>
        </p:sp>
        <p:cxnSp>
          <p:nvCxnSpPr>
            <p:cNvPr id="1646" name="Connecteur droit avec flèche 1645">
              <a:extLst>
                <a:ext uri="{FF2B5EF4-FFF2-40B4-BE49-F238E27FC236}">
                  <a16:creationId xmlns:a16="http://schemas.microsoft.com/office/drawing/2014/main" id="{0D64F438-7E85-677B-047B-25D07A315B1C}"/>
                </a:ext>
              </a:extLst>
            </p:cNvPr>
            <p:cNvCxnSpPr>
              <a:cxnSpLocks/>
            </p:cNvCxnSpPr>
            <p:nvPr/>
          </p:nvCxnSpPr>
          <p:spPr>
            <a:xfrm>
              <a:off x="8355870" y="1869531"/>
              <a:ext cx="217918" cy="13125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7" name="Ellipse 1666">
              <a:extLst>
                <a:ext uri="{FF2B5EF4-FFF2-40B4-BE49-F238E27FC236}">
                  <a16:creationId xmlns:a16="http://schemas.microsoft.com/office/drawing/2014/main" id="{F8623861-6DDE-E7E3-FDE8-7BBFA358BF7D}"/>
                </a:ext>
              </a:extLst>
            </p:cNvPr>
            <p:cNvSpPr/>
            <p:nvPr/>
          </p:nvSpPr>
          <p:spPr>
            <a:xfrm>
              <a:off x="8120081" y="1542843"/>
              <a:ext cx="176039" cy="1760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</a:rPr>
                <a:t>A</a:t>
              </a:r>
            </a:p>
          </p:txBody>
        </p:sp>
        <p:sp>
          <p:nvSpPr>
            <p:cNvPr id="1668" name="Ellipse 1667">
              <a:extLst>
                <a:ext uri="{FF2B5EF4-FFF2-40B4-BE49-F238E27FC236}">
                  <a16:creationId xmlns:a16="http://schemas.microsoft.com/office/drawing/2014/main" id="{95B30661-F923-D562-CF62-D3B0728BEE6B}"/>
                </a:ext>
              </a:extLst>
            </p:cNvPr>
            <p:cNvSpPr/>
            <p:nvPr/>
          </p:nvSpPr>
          <p:spPr>
            <a:xfrm>
              <a:off x="8418165" y="1536978"/>
              <a:ext cx="176039" cy="1760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</a:rPr>
                <a:t>A</a:t>
              </a:r>
            </a:p>
          </p:txBody>
        </p:sp>
        <p:sp>
          <p:nvSpPr>
            <p:cNvPr id="1672" name="Ellipse 1671">
              <a:extLst>
                <a:ext uri="{FF2B5EF4-FFF2-40B4-BE49-F238E27FC236}">
                  <a16:creationId xmlns:a16="http://schemas.microsoft.com/office/drawing/2014/main" id="{8AAE756C-5849-499E-E189-D3C73F02FFD5}"/>
                </a:ext>
              </a:extLst>
            </p:cNvPr>
            <p:cNvSpPr/>
            <p:nvPr/>
          </p:nvSpPr>
          <p:spPr>
            <a:xfrm>
              <a:off x="8876501" y="1559131"/>
              <a:ext cx="176039" cy="1760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</a:rPr>
                <a:t>G</a:t>
              </a:r>
            </a:p>
          </p:txBody>
        </p:sp>
        <p:sp>
          <p:nvSpPr>
            <p:cNvPr id="1675" name="Ellipse 1674">
              <a:extLst>
                <a:ext uri="{FF2B5EF4-FFF2-40B4-BE49-F238E27FC236}">
                  <a16:creationId xmlns:a16="http://schemas.microsoft.com/office/drawing/2014/main" id="{CB19D13A-A280-718F-ABBE-22F1855C200E}"/>
                </a:ext>
              </a:extLst>
            </p:cNvPr>
            <p:cNvSpPr/>
            <p:nvPr/>
          </p:nvSpPr>
          <p:spPr>
            <a:xfrm>
              <a:off x="9620665" y="1695385"/>
              <a:ext cx="176039" cy="1760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</a:rPr>
                <a:t>R</a:t>
              </a:r>
            </a:p>
          </p:txBody>
        </p:sp>
        <p:sp>
          <p:nvSpPr>
            <p:cNvPr id="1677" name="Ellipse 1676">
              <a:extLst>
                <a:ext uri="{FF2B5EF4-FFF2-40B4-BE49-F238E27FC236}">
                  <a16:creationId xmlns:a16="http://schemas.microsoft.com/office/drawing/2014/main" id="{EAB2D696-2D1E-7441-9803-562E7572BE41}"/>
                </a:ext>
              </a:extLst>
            </p:cNvPr>
            <p:cNvSpPr/>
            <p:nvPr/>
          </p:nvSpPr>
          <p:spPr>
            <a:xfrm>
              <a:off x="9112820" y="3492310"/>
              <a:ext cx="176039" cy="1760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</a:rPr>
                <a:t>€</a:t>
              </a:r>
            </a:p>
          </p:txBody>
        </p:sp>
        <p:sp>
          <p:nvSpPr>
            <p:cNvPr id="1678" name="Ellipse 1677">
              <a:extLst>
                <a:ext uri="{FF2B5EF4-FFF2-40B4-BE49-F238E27FC236}">
                  <a16:creationId xmlns:a16="http://schemas.microsoft.com/office/drawing/2014/main" id="{E5492755-2015-7E89-DDE8-102EFA4D9A5C}"/>
                </a:ext>
              </a:extLst>
            </p:cNvPr>
            <p:cNvSpPr/>
            <p:nvPr/>
          </p:nvSpPr>
          <p:spPr>
            <a:xfrm>
              <a:off x="8686676" y="2490061"/>
              <a:ext cx="176039" cy="1760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</a:rPr>
                <a:t>D</a:t>
              </a:r>
            </a:p>
          </p:txBody>
        </p:sp>
        <p:sp>
          <p:nvSpPr>
            <p:cNvPr id="1681" name="Ellipse 1680">
              <a:extLst>
                <a:ext uri="{FF2B5EF4-FFF2-40B4-BE49-F238E27FC236}">
                  <a16:creationId xmlns:a16="http://schemas.microsoft.com/office/drawing/2014/main" id="{03148DE6-25EB-337E-91D6-DB9967444A18}"/>
                </a:ext>
              </a:extLst>
            </p:cNvPr>
            <p:cNvSpPr/>
            <p:nvPr/>
          </p:nvSpPr>
          <p:spPr>
            <a:xfrm>
              <a:off x="8657367" y="3006982"/>
              <a:ext cx="176039" cy="1760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64FD779C-C3D6-B7C2-E069-A90B861233DC}"/>
              </a:ext>
            </a:extLst>
          </p:cNvPr>
          <p:cNvGrpSpPr/>
          <p:nvPr/>
        </p:nvGrpSpPr>
        <p:grpSpPr>
          <a:xfrm>
            <a:off x="6382247" y="5414032"/>
            <a:ext cx="1597593" cy="1064535"/>
            <a:chOff x="6382247" y="5414032"/>
            <a:chExt cx="1597593" cy="1064535"/>
          </a:xfrm>
        </p:grpSpPr>
        <p:grpSp>
          <p:nvGrpSpPr>
            <p:cNvPr id="1734" name="Groupe 1733">
              <a:extLst>
                <a:ext uri="{FF2B5EF4-FFF2-40B4-BE49-F238E27FC236}">
                  <a16:creationId xmlns:a16="http://schemas.microsoft.com/office/drawing/2014/main" id="{50A1D335-69EB-E77F-3086-D9CC0AD5393F}"/>
                </a:ext>
              </a:extLst>
            </p:cNvPr>
            <p:cNvGrpSpPr/>
            <p:nvPr/>
          </p:nvGrpSpPr>
          <p:grpSpPr>
            <a:xfrm>
              <a:off x="6452234" y="5624745"/>
              <a:ext cx="1527606" cy="853822"/>
              <a:chOff x="4861406" y="5219658"/>
              <a:chExt cx="1527606" cy="853822"/>
            </a:xfrm>
          </p:grpSpPr>
          <p:grpSp>
            <p:nvGrpSpPr>
              <p:cNvPr id="1715" name="Groupe 1714">
                <a:extLst>
                  <a:ext uri="{FF2B5EF4-FFF2-40B4-BE49-F238E27FC236}">
                    <a16:creationId xmlns:a16="http://schemas.microsoft.com/office/drawing/2014/main" id="{43090D63-9673-D47B-9B1B-004C100AA777}"/>
                  </a:ext>
                </a:extLst>
              </p:cNvPr>
              <p:cNvGrpSpPr/>
              <p:nvPr/>
            </p:nvGrpSpPr>
            <p:grpSpPr>
              <a:xfrm>
                <a:off x="5561543" y="5665035"/>
                <a:ext cx="811442" cy="184903"/>
                <a:chOff x="4446125" y="5742731"/>
                <a:chExt cx="811442" cy="184903"/>
              </a:xfrm>
            </p:grpSpPr>
            <p:sp>
              <p:nvSpPr>
                <p:cNvPr id="1693" name="Ellipse 1692">
                  <a:extLst>
                    <a:ext uri="{FF2B5EF4-FFF2-40B4-BE49-F238E27FC236}">
                      <a16:creationId xmlns:a16="http://schemas.microsoft.com/office/drawing/2014/main" id="{9B308FBA-2264-B555-1CFA-D8E22BC9C93E}"/>
                    </a:ext>
                  </a:extLst>
                </p:cNvPr>
                <p:cNvSpPr/>
                <p:nvPr/>
              </p:nvSpPr>
              <p:spPr>
                <a:xfrm>
                  <a:off x="4446125" y="5742731"/>
                  <a:ext cx="176039" cy="1760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€</a:t>
                  </a:r>
                </a:p>
              </p:txBody>
            </p:sp>
            <p:sp>
              <p:nvSpPr>
                <p:cNvPr id="1706" name="Rectangle 1705">
                  <a:extLst>
                    <a:ext uri="{FF2B5EF4-FFF2-40B4-BE49-F238E27FC236}">
                      <a16:creationId xmlns:a16="http://schemas.microsoft.com/office/drawing/2014/main" id="{BFD8E634-A5A2-4F21-206D-8D4AF3CE7508}"/>
                    </a:ext>
                  </a:extLst>
                </p:cNvPr>
                <p:cNvSpPr/>
                <p:nvPr/>
              </p:nvSpPr>
              <p:spPr>
                <a:xfrm>
                  <a:off x="4584104" y="5754275"/>
                  <a:ext cx="673463" cy="17335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fr-FR" sz="800" dirty="0">
                      <a:solidFill>
                        <a:srgbClr val="002060"/>
                      </a:solidFill>
                    </a:rPr>
                    <a:t>Finance</a:t>
                  </a:r>
                </a:p>
              </p:txBody>
            </p:sp>
          </p:grpSp>
          <p:grpSp>
            <p:nvGrpSpPr>
              <p:cNvPr id="1716" name="Groupe 1715">
                <a:extLst>
                  <a:ext uri="{FF2B5EF4-FFF2-40B4-BE49-F238E27FC236}">
                    <a16:creationId xmlns:a16="http://schemas.microsoft.com/office/drawing/2014/main" id="{6B33F252-4037-2911-6022-4DFC25E6B4DD}"/>
                  </a:ext>
                </a:extLst>
              </p:cNvPr>
              <p:cNvGrpSpPr/>
              <p:nvPr/>
            </p:nvGrpSpPr>
            <p:grpSpPr>
              <a:xfrm>
                <a:off x="4864618" y="5221832"/>
                <a:ext cx="811442" cy="184903"/>
                <a:chOff x="4446125" y="5742731"/>
                <a:chExt cx="811442" cy="184903"/>
              </a:xfrm>
            </p:grpSpPr>
            <p:sp>
              <p:nvSpPr>
                <p:cNvPr id="1717" name="Ellipse 1716">
                  <a:extLst>
                    <a:ext uri="{FF2B5EF4-FFF2-40B4-BE49-F238E27FC236}">
                      <a16:creationId xmlns:a16="http://schemas.microsoft.com/office/drawing/2014/main" id="{DA569855-7536-2867-EBBA-519F24E6C3DE}"/>
                    </a:ext>
                  </a:extLst>
                </p:cNvPr>
                <p:cNvSpPr/>
                <p:nvPr/>
              </p:nvSpPr>
              <p:spPr>
                <a:xfrm>
                  <a:off x="4446125" y="5742731"/>
                  <a:ext cx="176039" cy="1760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A</a:t>
                  </a:r>
                </a:p>
              </p:txBody>
            </p:sp>
            <p:sp>
              <p:nvSpPr>
                <p:cNvPr id="1718" name="Rectangle 1717">
                  <a:extLst>
                    <a:ext uri="{FF2B5EF4-FFF2-40B4-BE49-F238E27FC236}">
                      <a16:creationId xmlns:a16="http://schemas.microsoft.com/office/drawing/2014/main" id="{25961D43-4828-DC52-FC94-DB9308627732}"/>
                    </a:ext>
                  </a:extLst>
                </p:cNvPr>
                <p:cNvSpPr/>
                <p:nvPr/>
              </p:nvSpPr>
              <p:spPr>
                <a:xfrm>
                  <a:off x="4584104" y="5754275"/>
                  <a:ext cx="673463" cy="17335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fr-FR" sz="800" dirty="0">
                      <a:solidFill>
                        <a:srgbClr val="002060"/>
                      </a:solidFill>
                    </a:rPr>
                    <a:t>Audit</a:t>
                  </a:r>
                </a:p>
              </p:txBody>
            </p:sp>
          </p:grpSp>
          <p:grpSp>
            <p:nvGrpSpPr>
              <p:cNvPr id="1719" name="Groupe 1718">
                <a:extLst>
                  <a:ext uri="{FF2B5EF4-FFF2-40B4-BE49-F238E27FC236}">
                    <a16:creationId xmlns:a16="http://schemas.microsoft.com/office/drawing/2014/main" id="{42181DA6-7194-41B2-F997-BED748CD4767}"/>
                  </a:ext>
                </a:extLst>
              </p:cNvPr>
              <p:cNvGrpSpPr/>
              <p:nvPr/>
            </p:nvGrpSpPr>
            <p:grpSpPr>
              <a:xfrm>
                <a:off x="4861406" y="5444080"/>
                <a:ext cx="811442" cy="184903"/>
                <a:chOff x="4446125" y="5742731"/>
                <a:chExt cx="811442" cy="184903"/>
              </a:xfrm>
            </p:grpSpPr>
            <p:sp>
              <p:nvSpPr>
                <p:cNvPr id="1720" name="Ellipse 1719">
                  <a:extLst>
                    <a:ext uri="{FF2B5EF4-FFF2-40B4-BE49-F238E27FC236}">
                      <a16:creationId xmlns:a16="http://schemas.microsoft.com/office/drawing/2014/main" id="{5AEBAAE9-FB4C-7921-A779-3E8F615F0951}"/>
                    </a:ext>
                  </a:extLst>
                </p:cNvPr>
                <p:cNvSpPr/>
                <p:nvPr/>
              </p:nvSpPr>
              <p:spPr>
                <a:xfrm>
                  <a:off x="4446125" y="5742731"/>
                  <a:ext cx="176039" cy="1760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</a:t>
                  </a:r>
                </a:p>
              </p:txBody>
            </p:sp>
            <p:sp>
              <p:nvSpPr>
                <p:cNvPr id="1721" name="Rectangle 1720">
                  <a:extLst>
                    <a:ext uri="{FF2B5EF4-FFF2-40B4-BE49-F238E27FC236}">
                      <a16:creationId xmlns:a16="http://schemas.microsoft.com/office/drawing/2014/main" id="{38B0F28E-323A-D99A-B90C-4B424244C358}"/>
                    </a:ext>
                  </a:extLst>
                </p:cNvPr>
                <p:cNvSpPr/>
                <p:nvPr/>
              </p:nvSpPr>
              <p:spPr>
                <a:xfrm>
                  <a:off x="4584104" y="5754275"/>
                  <a:ext cx="673463" cy="17335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fr-FR" sz="800" dirty="0">
                      <a:solidFill>
                        <a:srgbClr val="002060"/>
                      </a:solidFill>
                    </a:rPr>
                    <a:t>Données</a:t>
                  </a:r>
                </a:p>
              </p:txBody>
            </p:sp>
          </p:grpSp>
          <p:grpSp>
            <p:nvGrpSpPr>
              <p:cNvPr id="1722" name="Groupe 1721">
                <a:extLst>
                  <a:ext uri="{FF2B5EF4-FFF2-40B4-BE49-F238E27FC236}">
                    <a16:creationId xmlns:a16="http://schemas.microsoft.com/office/drawing/2014/main" id="{7DAF258B-2D86-6380-3C30-E2BC3F01E00F}"/>
                  </a:ext>
                </a:extLst>
              </p:cNvPr>
              <p:cNvGrpSpPr/>
              <p:nvPr/>
            </p:nvGrpSpPr>
            <p:grpSpPr>
              <a:xfrm>
                <a:off x="4861406" y="5666328"/>
                <a:ext cx="811442" cy="184903"/>
                <a:chOff x="4446125" y="5742731"/>
                <a:chExt cx="811442" cy="184903"/>
              </a:xfrm>
            </p:grpSpPr>
            <p:sp>
              <p:nvSpPr>
                <p:cNvPr id="1723" name="Ellipse 1722">
                  <a:extLst>
                    <a:ext uri="{FF2B5EF4-FFF2-40B4-BE49-F238E27FC236}">
                      <a16:creationId xmlns:a16="http://schemas.microsoft.com/office/drawing/2014/main" id="{1020FE9C-F255-4324-E8FC-D5B2186A9D63}"/>
                    </a:ext>
                  </a:extLst>
                </p:cNvPr>
                <p:cNvSpPr/>
                <p:nvPr/>
              </p:nvSpPr>
              <p:spPr>
                <a:xfrm>
                  <a:off x="4446125" y="5742731"/>
                  <a:ext cx="176039" cy="1760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G</a:t>
                  </a:r>
                </a:p>
              </p:txBody>
            </p:sp>
            <p:sp>
              <p:nvSpPr>
                <p:cNvPr id="1724" name="Rectangle 1723">
                  <a:extLst>
                    <a:ext uri="{FF2B5EF4-FFF2-40B4-BE49-F238E27FC236}">
                      <a16:creationId xmlns:a16="http://schemas.microsoft.com/office/drawing/2014/main" id="{9C0E7EF3-F058-0955-96C0-BD5C0077FAE3}"/>
                    </a:ext>
                  </a:extLst>
                </p:cNvPr>
                <p:cNvSpPr/>
                <p:nvPr/>
              </p:nvSpPr>
              <p:spPr>
                <a:xfrm>
                  <a:off x="4584104" y="5754275"/>
                  <a:ext cx="673463" cy="17335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fr-FR" sz="800" dirty="0">
                      <a:solidFill>
                        <a:srgbClr val="002060"/>
                      </a:solidFill>
                    </a:rPr>
                    <a:t>Gestion</a:t>
                  </a:r>
                </a:p>
              </p:txBody>
            </p:sp>
          </p:grpSp>
          <p:grpSp>
            <p:nvGrpSpPr>
              <p:cNvPr id="1725" name="Groupe 1724">
                <a:extLst>
                  <a:ext uri="{FF2B5EF4-FFF2-40B4-BE49-F238E27FC236}">
                    <a16:creationId xmlns:a16="http://schemas.microsoft.com/office/drawing/2014/main" id="{27CBF04C-A11A-63EE-0787-EC0192FC77A6}"/>
                  </a:ext>
                </a:extLst>
              </p:cNvPr>
              <p:cNvGrpSpPr/>
              <p:nvPr/>
            </p:nvGrpSpPr>
            <p:grpSpPr>
              <a:xfrm>
                <a:off x="4862167" y="5888577"/>
                <a:ext cx="811442" cy="184903"/>
                <a:chOff x="4446125" y="5742731"/>
                <a:chExt cx="811442" cy="184903"/>
              </a:xfrm>
            </p:grpSpPr>
            <p:sp>
              <p:nvSpPr>
                <p:cNvPr id="1726" name="Ellipse 1725">
                  <a:extLst>
                    <a:ext uri="{FF2B5EF4-FFF2-40B4-BE49-F238E27FC236}">
                      <a16:creationId xmlns:a16="http://schemas.microsoft.com/office/drawing/2014/main" id="{B9032987-3C1F-CFAB-57BC-6A02B5DDAA79}"/>
                    </a:ext>
                  </a:extLst>
                </p:cNvPr>
                <p:cNvSpPr/>
                <p:nvPr/>
              </p:nvSpPr>
              <p:spPr>
                <a:xfrm>
                  <a:off x="4446125" y="5742731"/>
                  <a:ext cx="176039" cy="1760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1727" name="Rectangle 1726">
                  <a:extLst>
                    <a:ext uri="{FF2B5EF4-FFF2-40B4-BE49-F238E27FC236}">
                      <a16:creationId xmlns:a16="http://schemas.microsoft.com/office/drawing/2014/main" id="{CC343B79-8594-DF92-C703-96C7E1AD2337}"/>
                    </a:ext>
                  </a:extLst>
                </p:cNvPr>
                <p:cNvSpPr/>
                <p:nvPr/>
              </p:nvSpPr>
              <p:spPr>
                <a:xfrm>
                  <a:off x="4584104" y="5754275"/>
                  <a:ext cx="673463" cy="17335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fr-FR" sz="800" dirty="0">
                      <a:solidFill>
                        <a:srgbClr val="002060"/>
                      </a:solidFill>
                    </a:rPr>
                    <a:t>Influence</a:t>
                  </a:r>
                </a:p>
              </p:txBody>
            </p:sp>
          </p:grpSp>
          <p:grpSp>
            <p:nvGrpSpPr>
              <p:cNvPr id="1728" name="Groupe 1727">
                <a:extLst>
                  <a:ext uri="{FF2B5EF4-FFF2-40B4-BE49-F238E27FC236}">
                    <a16:creationId xmlns:a16="http://schemas.microsoft.com/office/drawing/2014/main" id="{A514F01E-BEBA-83A6-E9DC-A66599FB2411}"/>
                  </a:ext>
                </a:extLst>
              </p:cNvPr>
              <p:cNvGrpSpPr/>
              <p:nvPr/>
            </p:nvGrpSpPr>
            <p:grpSpPr>
              <a:xfrm>
                <a:off x="5577570" y="5219658"/>
                <a:ext cx="811442" cy="184903"/>
                <a:chOff x="4446125" y="5742731"/>
                <a:chExt cx="811442" cy="184903"/>
              </a:xfrm>
            </p:grpSpPr>
            <p:sp>
              <p:nvSpPr>
                <p:cNvPr id="1729" name="Ellipse 1728">
                  <a:extLst>
                    <a:ext uri="{FF2B5EF4-FFF2-40B4-BE49-F238E27FC236}">
                      <a16:creationId xmlns:a16="http://schemas.microsoft.com/office/drawing/2014/main" id="{938B7D69-801E-24C9-2F97-6E571BD8D0C2}"/>
                    </a:ext>
                  </a:extLst>
                </p:cNvPr>
                <p:cNvSpPr/>
                <p:nvPr/>
              </p:nvSpPr>
              <p:spPr>
                <a:xfrm>
                  <a:off x="4446125" y="5742731"/>
                  <a:ext cx="176039" cy="1760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M</a:t>
                  </a:r>
                </a:p>
              </p:txBody>
            </p:sp>
            <p:sp>
              <p:nvSpPr>
                <p:cNvPr id="1730" name="Rectangle 1729">
                  <a:extLst>
                    <a:ext uri="{FF2B5EF4-FFF2-40B4-BE49-F238E27FC236}">
                      <a16:creationId xmlns:a16="http://schemas.microsoft.com/office/drawing/2014/main" id="{4434EF97-D20D-EE02-4DE3-22909927901D}"/>
                    </a:ext>
                  </a:extLst>
                </p:cNvPr>
                <p:cNvSpPr/>
                <p:nvPr/>
              </p:nvSpPr>
              <p:spPr>
                <a:xfrm>
                  <a:off x="4584104" y="5754275"/>
                  <a:ext cx="673463" cy="17335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fr-FR" sz="800" dirty="0">
                      <a:solidFill>
                        <a:srgbClr val="002060"/>
                      </a:solidFill>
                    </a:rPr>
                    <a:t>Matériel</a:t>
                  </a:r>
                </a:p>
              </p:txBody>
            </p:sp>
          </p:grpSp>
          <p:grpSp>
            <p:nvGrpSpPr>
              <p:cNvPr id="1731" name="Groupe 1730">
                <a:extLst>
                  <a:ext uri="{FF2B5EF4-FFF2-40B4-BE49-F238E27FC236}">
                    <a16:creationId xmlns:a16="http://schemas.microsoft.com/office/drawing/2014/main" id="{D064743E-DF65-2995-A752-29A2220A1668}"/>
                  </a:ext>
                </a:extLst>
              </p:cNvPr>
              <p:cNvGrpSpPr/>
              <p:nvPr/>
            </p:nvGrpSpPr>
            <p:grpSpPr>
              <a:xfrm>
                <a:off x="5566952" y="5438814"/>
                <a:ext cx="811442" cy="184903"/>
                <a:chOff x="4446125" y="5742731"/>
                <a:chExt cx="811442" cy="184903"/>
              </a:xfrm>
            </p:grpSpPr>
            <p:sp>
              <p:nvSpPr>
                <p:cNvPr id="1732" name="Ellipse 1731">
                  <a:extLst>
                    <a:ext uri="{FF2B5EF4-FFF2-40B4-BE49-F238E27FC236}">
                      <a16:creationId xmlns:a16="http://schemas.microsoft.com/office/drawing/2014/main" id="{3B122406-DDA6-1213-F52C-F009A4B962B6}"/>
                    </a:ext>
                  </a:extLst>
                </p:cNvPr>
                <p:cNvSpPr/>
                <p:nvPr/>
              </p:nvSpPr>
              <p:spPr>
                <a:xfrm>
                  <a:off x="4446125" y="5742731"/>
                  <a:ext cx="176039" cy="1760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R</a:t>
                  </a:r>
                </a:p>
              </p:txBody>
            </p:sp>
            <p:sp>
              <p:nvSpPr>
                <p:cNvPr id="1733" name="Rectangle 1732">
                  <a:extLst>
                    <a:ext uri="{FF2B5EF4-FFF2-40B4-BE49-F238E27FC236}">
                      <a16:creationId xmlns:a16="http://schemas.microsoft.com/office/drawing/2014/main" id="{C33DA745-4DD3-A5C1-EEC7-40E66C950C46}"/>
                    </a:ext>
                  </a:extLst>
                </p:cNvPr>
                <p:cNvSpPr/>
                <p:nvPr/>
              </p:nvSpPr>
              <p:spPr>
                <a:xfrm>
                  <a:off x="4584104" y="5754275"/>
                  <a:ext cx="673463" cy="17335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fr-FR" sz="800" dirty="0">
                      <a:solidFill>
                        <a:srgbClr val="002060"/>
                      </a:solidFill>
                    </a:rPr>
                    <a:t>Recherche</a:t>
                  </a:r>
                </a:p>
              </p:txBody>
            </p:sp>
          </p:grp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FD5141-8C73-B96A-011B-5840FD62B8C4}"/>
                </a:ext>
              </a:extLst>
            </p:cNvPr>
            <p:cNvSpPr/>
            <p:nvPr/>
          </p:nvSpPr>
          <p:spPr>
            <a:xfrm>
              <a:off x="6382247" y="5414032"/>
              <a:ext cx="673463" cy="1733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050" b="1" i="1" dirty="0">
                  <a:solidFill>
                    <a:srgbClr val="002060"/>
                  </a:solidFill>
                </a:rPr>
                <a:t>Flux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8197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301</Words>
  <Application>Microsoft Macintosh PowerPoint</Application>
  <PresentationFormat>Grand écran</PresentationFormat>
  <Paragraphs>134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Britelle</dc:creator>
  <cp:lastModifiedBy>Vincent Britelle</cp:lastModifiedBy>
  <cp:revision>44</cp:revision>
  <dcterms:created xsi:type="dcterms:W3CDTF">2023-05-15T07:15:57Z</dcterms:created>
  <dcterms:modified xsi:type="dcterms:W3CDTF">2023-05-17T11:16:51Z</dcterms:modified>
</cp:coreProperties>
</file>