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9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1" r:id="rId2"/>
    <p:sldId id="262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2" autoAdjust="0"/>
    <p:restoredTop sz="96371" autoAdjust="0"/>
  </p:normalViewPr>
  <p:slideViewPr>
    <p:cSldViewPr snapToGrid="0">
      <p:cViewPr varScale="1">
        <p:scale>
          <a:sx n="181" d="100"/>
          <a:sy n="181" d="100"/>
        </p:scale>
        <p:origin x="200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398"/>
    </p:cViewPr>
  </p:sorterViewPr>
  <p:notesViewPr>
    <p:cSldViewPr snapToGrid="0">
      <p:cViewPr varScale="1">
        <p:scale>
          <a:sx n="97" d="100"/>
          <a:sy n="97" d="100"/>
        </p:scale>
        <p:origin x="199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C77B911-A379-49C1-873A-03879616DC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B606D85-9DC4-439B-B9F4-F31CA40C28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15AEB-A1FD-4987-B297-B42C24FB3BE6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211B7B-EB50-4528-80B6-80FB529698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A6F102-8313-4324-B3A2-66A656E34E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ADEDD-6618-4DE3-96A5-299111CCB5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471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20526-861B-4412-B792-3E0AC94F3F2A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0CAE1-D899-4F2A-852E-2D67138FC9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05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8EA2EC-E7B1-4169-A72A-F69B38C42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076040-B64B-4BCB-84B6-7CB3A175F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7AB01F-59A0-4414-95DE-07413DBF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9272-2353-4E6B-B14E-5CD17A994ECF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68FFFE-132B-4CB2-9FD2-C0A60DF9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189EA1-8E92-41D7-A4AA-B7FB1B50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439A-CC35-482B-A40B-BE02EF65E0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29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380FCE-5D1A-44EE-8C36-7966F014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5A8878-5F11-404D-A7B7-6C44840A4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D140D9-CF39-49AA-AE14-FF64CF97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9272-2353-4E6B-B14E-5CD17A994ECF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FC493-1C67-4A65-9CA6-88590DF6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82CBA9-8635-4355-BEE5-D2B385BB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439A-CC35-482B-A40B-BE02EF65E0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95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8BD8E23-6F8A-419B-B51D-AC695628B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5AD9A4-9AF6-4132-BD7B-19E2AC44E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E84F80-611D-45E7-9774-522005FC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9272-2353-4E6B-B14E-5CD17A994ECF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15E702-A6E8-4694-BB8A-0F2C9600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AE6F47-5AB0-4389-A385-35F41D8E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439A-CC35-482B-A40B-BE02EF65E0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FA094-20CE-4B47-A85B-CD528407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D1ED2A-ADB4-4C7A-8871-93C7CA435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3D2636-8BBB-4D82-8411-94519926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9272-2353-4E6B-B14E-5CD17A994ECF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2ECCA3-E784-44E4-84B6-02472775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C2B9CD-632A-4AD1-8E18-60C7130B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439A-CC35-482B-A40B-BE02EF65E0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73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D5C536-6974-4D30-AE56-8C6740548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F97C57-A151-4090-8132-06525E35D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2834D3-DD57-4A82-9205-9A02BC4D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9272-2353-4E6B-B14E-5CD17A994ECF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DC13DC-F434-4234-9149-F3DCFB50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47FF9A-614A-4163-BBED-DFBEAEE1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439A-CC35-482B-A40B-BE02EF65E0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40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BFB9C-0D8F-46B9-958A-84EE5530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3C94CE-246D-4380-825E-9CB1329A6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D05A3C-B417-4A1A-B9B7-BA9749D0B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4A32E3-1C1A-4FA8-9456-78DBD9E2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9272-2353-4E6B-B14E-5CD17A994ECF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B66AF6-2311-49E6-BB66-184912E3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598089-923A-4461-A443-91271AF2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439A-CC35-482B-A40B-BE02EF65E0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21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EE1170-7AE7-4074-8084-32641E7B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FE2408-770B-4FD7-833E-2761DE3AD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CE9853-E360-4729-8AF2-39117B4E8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2D9C62-1374-415F-9DB7-8ED2B5083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1FEE21-0FCC-4C1F-8873-F890177BD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9CA4E9C-1EFC-461C-BC65-6DDB96DD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9272-2353-4E6B-B14E-5CD17A994ECF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4A54126-7881-4193-8267-52D4E9BB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F7198CE-BC75-4681-B30A-70DEF0E5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439A-CC35-482B-A40B-BE02EF65E0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84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0E8036-5F14-448D-B771-7B883136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19CC781-9EE7-4E7E-B2D2-E36F6F34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9272-2353-4E6B-B14E-5CD17A994ECF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0C81AA-4CD0-49CD-8996-457E7F76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257BA2-9D3F-4093-8A07-82D089D5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439A-CC35-482B-A40B-BE02EF65E0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02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5DC3447-3F5A-4F7F-AA3F-E1C1381C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9272-2353-4E6B-B14E-5CD17A994ECF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4E5FF95-F7FA-463B-9934-C37FD10A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3F77E8-EBCC-42B0-AAFF-A8881E332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439A-CC35-482B-A40B-BE02EF65E058}" type="slidenum">
              <a:rPr lang="fr-FR" smtClean="0"/>
              <a:t>‹N°›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1B3BEE-BBFC-4F91-9807-3B2079FEF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6404" y="164211"/>
            <a:ext cx="2068066" cy="91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7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52DFE1-FB94-4E25-922A-5DBCB567A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C76177-9BDB-4358-ADE8-8DE79C51E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BCF107-4367-4AA5-83F8-33A1D7A64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E567E1-83F1-4A72-8D17-AB1F56DD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9272-2353-4E6B-B14E-5CD17A994ECF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AE2DB1-D539-461D-B03E-FAA656FB0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4C3332-F11E-4283-8B01-47C18E09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439A-CC35-482B-A40B-BE02EF65E0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22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76E254-F945-4B03-BBA7-70871145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8557E2D-6B96-4279-97FE-66A25425E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349A33-6641-44C2-8314-76D253298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8CFC8D-C385-4488-9C85-33CBED91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9272-2353-4E6B-B14E-5CD17A994ECF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8ECAB7-6585-4E16-8EAC-CDB05329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04D68B-249E-43C9-AD18-C6933D3B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439A-CC35-482B-A40B-BE02EF65E0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60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4DD837E-91E7-478F-8F9E-32D779AA3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D58CC9-A1DC-43F4-886E-2326DBC06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BBDE8F-27B4-49B0-B5AD-A0AE809F2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79272-2353-4E6B-B14E-5CD17A994ECF}" type="datetimeFigureOut">
              <a:rPr lang="fr-FR" smtClean="0"/>
              <a:t>15/05/2023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5C38AE-9574-4C86-948A-031011D2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6ACABF-0101-47A6-9628-5FC6AE4BE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2439A-CC35-482B-A40B-BE02EF65E0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22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B94B7C9-0603-4B8E-9432-CD6A032AAD09}"/>
              </a:ext>
            </a:extLst>
          </p:cNvPr>
          <p:cNvSpPr txBox="1"/>
          <p:nvPr/>
        </p:nvSpPr>
        <p:spPr>
          <a:xfrm>
            <a:off x="0" y="-25870"/>
            <a:ext cx="123105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002060"/>
                </a:solidFill>
              </a:rPr>
              <a:t>The </a:t>
            </a:r>
            <a:r>
              <a:rPr lang="fr-FR" sz="3200" dirty="0" err="1">
                <a:solidFill>
                  <a:srgbClr val="002060"/>
                </a:solidFill>
              </a:rPr>
              <a:t>health</a:t>
            </a:r>
            <a:r>
              <a:rPr lang="fr-FR" sz="3200" dirty="0">
                <a:solidFill>
                  <a:srgbClr val="002060"/>
                </a:solidFill>
              </a:rPr>
              <a:t> system big </a:t>
            </a:r>
            <a:r>
              <a:rPr lang="fr-FR" sz="3200" dirty="0" err="1">
                <a:solidFill>
                  <a:srgbClr val="002060"/>
                </a:solidFill>
              </a:rPr>
              <a:t>picture</a:t>
            </a:r>
            <a:r>
              <a:rPr lang="fr-FR" sz="3200" dirty="0">
                <a:solidFill>
                  <a:srgbClr val="002060"/>
                </a:solidFill>
              </a:rPr>
              <a:t> – A </a:t>
            </a:r>
            <a:r>
              <a:rPr lang="fr-FR" sz="3200" dirty="0" err="1">
                <a:solidFill>
                  <a:srgbClr val="002060"/>
                </a:solidFill>
              </a:rPr>
              <a:t>product</a:t>
            </a:r>
            <a:r>
              <a:rPr lang="fr-FR" sz="3200" dirty="0">
                <a:solidFill>
                  <a:srgbClr val="002060"/>
                </a:solidFill>
              </a:rPr>
              <a:t> </a:t>
            </a:r>
            <a:r>
              <a:rPr lang="fr-FR" sz="3200" dirty="0" err="1">
                <a:solidFill>
                  <a:srgbClr val="002060"/>
                </a:solidFill>
              </a:rPr>
              <a:t>supply</a:t>
            </a:r>
            <a:r>
              <a:rPr lang="fr-FR" sz="3200" dirty="0">
                <a:solidFill>
                  <a:srgbClr val="002060"/>
                </a:solidFill>
              </a:rPr>
              <a:t> &amp;											service </a:t>
            </a:r>
            <a:r>
              <a:rPr lang="fr-FR" sz="3200" dirty="0" err="1">
                <a:solidFill>
                  <a:srgbClr val="002060"/>
                </a:solidFill>
              </a:rPr>
              <a:t>delivery</a:t>
            </a:r>
            <a:r>
              <a:rPr lang="fr-FR" sz="3200" dirty="0">
                <a:solidFill>
                  <a:srgbClr val="002060"/>
                </a:solidFill>
              </a:rPr>
              <a:t> </a:t>
            </a:r>
            <a:r>
              <a:rPr lang="fr-FR" sz="3200" dirty="0" err="1">
                <a:solidFill>
                  <a:srgbClr val="002060"/>
                </a:solidFill>
              </a:rPr>
              <a:t>chain</a:t>
            </a:r>
            <a:endParaRPr lang="fr-FR" sz="3200" dirty="0">
              <a:solidFill>
                <a:srgbClr val="00206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60702A-A557-45F5-87E3-5AB05164DA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13761" y="982133"/>
            <a:ext cx="9683009" cy="587586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874085D-B857-4854-8751-36219DD0B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933" y="6112933"/>
            <a:ext cx="745067" cy="745067"/>
          </a:xfrm>
          <a:prstGeom prst="rect">
            <a:avLst/>
          </a:prstGeom>
        </p:spPr>
      </p:pic>
      <p:sp>
        <p:nvSpPr>
          <p:cNvPr id="6" name="Freeform 12">
            <a:extLst>
              <a:ext uri="{FF2B5EF4-FFF2-40B4-BE49-F238E27FC236}">
                <a16:creationId xmlns:a16="http://schemas.microsoft.com/office/drawing/2014/main" id="{D48D3B28-0E7D-478E-A9A4-7F5A73BE8069}"/>
              </a:ext>
            </a:extLst>
          </p:cNvPr>
          <p:cNvSpPr>
            <a:spLocks noEditPoints="1"/>
          </p:cNvSpPr>
          <p:nvPr/>
        </p:nvSpPr>
        <p:spPr bwMode="auto">
          <a:xfrm>
            <a:off x="10525998" y="1199560"/>
            <a:ext cx="721254" cy="752476"/>
          </a:xfrm>
          <a:custGeom>
            <a:avLst/>
            <a:gdLst>
              <a:gd name="T0" fmla="*/ 494 w 496"/>
              <a:gd name="T1" fmla="*/ 221 h 496"/>
              <a:gd name="T2" fmla="*/ 478 w 496"/>
              <a:gd name="T3" fmla="*/ 208 h 496"/>
              <a:gd name="T4" fmla="*/ 427 w 496"/>
              <a:gd name="T5" fmla="*/ 174 h 496"/>
              <a:gd name="T6" fmla="*/ 441 w 496"/>
              <a:gd name="T7" fmla="*/ 113 h 496"/>
              <a:gd name="T8" fmla="*/ 442 w 496"/>
              <a:gd name="T9" fmla="*/ 94 h 496"/>
              <a:gd name="T10" fmla="*/ 403 w 496"/>
              <a:gd name="T11" fmla="*/ 55 h 496"/>
              <a:gd name="T12" fmla="*/ 384 w 496"/>
              <a:gd name="T13" fmla="*/ 56 h 496"/>
              <a:gd name="T14" fmla="*/ 322 w 496"/>
              <a:gd name="T15" fmla="*/ 70 h 496"/>
              <a:gd name="T16" fmla="*/ 289 w 496"/>
              <a:gd name="T17" fmla="*/ 16 h 496"/>
              <a:gd name="T18" fmla="*/ 277 w 496"/>
              <a:gd name="T19" fmla="*/ 2 h 496"/>
              <a:gd name="T20" fmla="*/ 221 w 496"/>
              <a:gd name="T21" fmla="*/ 2 h 496"/>
              <a:gd name="T22" fmla="*/ 209 w 496"/>
              <a:gd name="T23" fmla="*/ 16 h 496"/>
              <a:gd name="T24" fmla="*/ 175 w 496"/>
              <a:gd name="T25" fmla="*/ 69 h 496"/>
              <a:gd name="T26" fmla="*/ 114 w 496"/>
              <a:gd name="T27" fmla="*/ 55 h 496"/>
              <a:gd name="T28" fmla="*/ 95 w 496"/>
              <a:gd name="T29" fmla="*/ 53 h 496"/>
              <a:gd name="T30" fmla="*/ 55 w 496"/>
              <a:gd name="T31" fmla="*/ 93 h 496"/>
              <a:gd name="T32" fmla="*/ 56 w 496"/>
              <a:gd name="T33" fmla="*/ 112 h 496"/>
              <a:gd name="T34" fmla="*/ 70 w 496"/>
              <a:gd name="T35" fmla="*/ 174 h 496"/>
              <a:gd name="T36" fmla="*/ 16 w 496"/>
              <a:gd name="T37" fmla="*/ 207 h 496"/>
              <a:gd name="T38" fmla="*/ 2 w 496"/>
              <a:gd name="T39" fmla="*/ 219 h 496"/>
              <a:gd name="T40" fmla="*/ 2 w 496"/>
              <a:gd name="T41" fmla="*/ 276 h 496"/>
              <a:gd name="T42" fmla="*/ 18 w 496"/>
              <a:gd name="T43" fmla="*/ 288 h 496"/>
              <a:gd name="T44" fmla="*/ 69 w 496"/>
              <a:gd name="T45" fmla="*/ 322 h 496"/>
              <a:gd name="T46" fmla="*/ 55 w 496"/>
              <a:gd name="T47" fmla="*/ 383 h 496"/>
              <a:gd name="T48" fmla="*/ 54 w 496"/>
              <a:gd name="T49" fmla="*/ 402 h 496"/>
              <a:gd name="T50" fmla="*/ 93 w 496"/>
              <a:gd name="T51" fmla="*/ 441 h 496"/>
              <a:gd name="T52" fmla="*/ 112 w 496"/>
              <a:gd name="T53" fmla="*/ 440 h 496"/>
              <a:gd name="T54" fmla="*/ 173 w 496"/>
              <a:gd name="T55" fmla="*/ 426 h 496"/>
              <a:gd name="T56" fmla="*/ 207 w 496"/>
              <a:gd name="T57" fmla="*/ 480 h 496"/>
              <a:gd name="T58" fmla="*/ 219 w 496"/>
              <a:gd name="T59" fmla="*/ 494 h 496"/>
              <a:gd name="T60" fmla="*/ 248 w 496"/>
              <a:gd name="T61" fmla="*/ 496 h 496"/>
              <a:gd name="T62" fmla="*/ 275 w 496"/>
              <a:gd name="T63" fmla="*/ 494 h 496"/>
              <a:gd name="T64" fmla="*/ 287 w 496"/>
              <a:gd name="T65" fmla="*/ 480 h 496"/>
              <a:gd name="T66" fmla="*/ 321 w 496"/>
              <a:gd name="T67" fmla="*/ 427 h 496"/>
              <a:gd name="T68" fmla="*/ 382 w 496"/>
              <a:gd name="T69" fmla="*/ 441 h 496"/>
              <a:gd name="T70" fmla="*/ 401 w 496"/>
              <a:gd name="T71" fmla="*/ 443 h 496"/>
              <a:gd name="T72" fmla="*/ 441 w 496"/>
              <a:gd name="T73" fmla="*/ 403 h 496"/>
              <a:gd name="T74" fmla="*/ 440 w 496"/>
              <a:gd name="T75" fmla="*/ 384 h 496"/>
              <a:gd name="T76" fmla="*/ 426 w 496"/>
              <a:gd name="T77" fmla="*/ 323 h 496"/>
              <a:gd name="T78" fmla="*/ 477 w 496"/>
              <a:gd name="T79" fmla="*/ 289 h 496"/>
              <a:gd name="T80" fmla="*/ 480 w 496"/>
              <a:gd name="T81" fmla="*/ 289 h 496"/>
              <a:gd name="T82" fmla="*/ 494 w 496"/>
              <a:gd name="T83" fmla="*/ 277 h 496"/>
              <a:gd name="T84" fmla="*/ 494 w 496"/>
              <a:gd name="T85" fmla="*/ 221 h 496"/>
              <a:gd name="T86" fmla="*/ 248 w 496"/>
              <a:gd name="T87" fmla="*/ 331 h 496"/>
              <a:gd name="T88" fmla="*/ 166 w 496"/>
              <a:gd name="T89" fmla="*/ 249 h 496"/>
              <a:gd name="T90" fmla="*/ 248 w 496"/>
              <a:gd name="T91" fmla="*/ 166 h 496"/>
              <a:gd name="T92" fmla="*/ 331 w 496"/>
              <a:gd name="T93" fmla="*/ 249 h 496"/>
              <a:gd name="T94" fmla="*/ 248 w 496"/>
              <a:gd name="T95" fmla="*/ 331 h 496"/>
              <a:gd name="T96" fmla="*/ 248 w 496"/>
              <a:gd name="T97" fmla="*/ 331 h 496"/>
              <a:gd name="T98" fmla="*/ 248 w 496"/>
              <a:gd name="T99" fmla="*/ 331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96">
                <a:moveTo>
                  <a:pt x="494" y="221"/>
                </a:moveTo>
                <a:cubicBezTo>
                  <a:pt x="493" y="214"/>
                  <a:pt x="485" y="208"/>
                  <a:pt x="478" y="208"/>
                </a:cubicBezTo>
                <a:cubicBezTo>
                  <a:pt x="456" y="208"/>
                  <a:pt x="435" y="195"/>
                  <a:pt x="427" y="174"/>
                </a:cubicBezTo>
                <a:cubicBezTo>
                  <a:pt x="418" y="153"/>
                  <a:pt x="424" y="129"/>
                  <a:pt x="441" y="113"/>
                </a:cubicBezTo>
                <a:cubicBezTo>
                  <a:pt x="446" y="108"/>
                  <a:pt x="447" y="100"/>
                  <a:pt x="442" y="94"/>
                </a:cubicBezTo>
                <a:cubicBezTo>
                  <a:pt x="431" y="80"/>
                  <a:pt x="418" y="66"/>
                  <a:pt x="403" y="55"/>
                </a:cubicBezTo>
                <a:cubicBezTo>
                  <a:pt x="397" y="50"/>
                  <a:pt x="389" y="51"/>
                  <a:pt x="384" y="56"/>
                </a:cubicBezTo>
                <a:cubicBezTo>
                  <a:pt x="369" y="73"/>
                  <a:pt x="343" y="79"/>
                  <a:pt x="322" y="70"/>
                </a:cubicBezTo>
                <a:cubicBezTo>
                  <a:pt x="301" y="61"/>
                  <a:pt x="288" y="40"/>
                  <a:pt x="289" y="16"/>
                </a:cubicBezTo>
                <a:cubicBezTo>
                  <a:pt x="289" y="9"/>
                  <a:pt x="284" y="3"/>
                  <a:pt x="277" y="2"/>
                </a:cubicBezTo>
                <a:cubicBezTo>
                  <a:pt x="258" y="0"/>
                  <a:pt x="240" y="0"/>
                  <a:pt x="221" y="2"/>
                </a:cubicBezTo>
                <a:cubicBezTo>
                  <a:pt x="214" y="3"/>
                  <a:pt x="209" y="9"/>
                  <a:pt x="209" y="16"/>
                </a:cubicBezTo>
                <a:cubicBezTo>
                  <a:pt x="210" y="39"/>
                  <a:pt x="196" y="60"/>
                  <a:pt x="175" y="69"/>
                </a:cubicBezTo>
                <a:cubicBezTo>
                  <a:pt x="155" y="77"/>
                  <a:pt x="128" y="71"/>
                  <a:pt x="114" y="55"/>
                </a:cubicBezTo>
                <a:cubicBezTo>
                  <a:pt x="109" y="50"/>
                  <a:pt x="101" y="49"/>
                  <a:pt x="95" y="53"/>
                </a:cubicBezTo>
                <a:cubicBezTo>
                  <a:pt x="80" y="65"/>
                  <a:pt x="67" y="78"/>
                  <a:pt x="55" y="93"/>
                </a:cubicBezTo>
                <a:cubicBezTo>
                  <a:pt x="50" y="99"/>
                  <a:pt x="51" y="107"/>
                  <a:pt x="56" y="112"/>
                </a:cubicBezTo>
                <a:cubicBezTo>
                  <a:pt x="74" y="127"/>
                  <a:pt x="79" y="152"/>
                  <a:pt x="70" y="174"/>
                </a:cubicBezTo>
                <a:cubicBezTo>
                  <a:pt x="62" y="194"/>
                  <a:pt x="40" y="207"/>
                  <a:pt x="16" y="207"/>
                </a:cubicBezTo>
                <a:cubicBezTo>
                  <a:pt x="8" y="207"/>
                  <a:pt x="3" y="212"/>
                  <a:pt x="2" y="219"/>
                </a:cubicBezTo>
                <a:cubicBezTo>
                  <a:pt x="0" y="238"/>
                  <a:pt x="0" y="257"/>
                  <a:pt x="2" y="276"/>
                </a:cubicBezTo>
                <a:cubicBezTo>
                  <a:pt x="3" y="283"/>
                  <a:pt x="11" y="288"/>
                  <a:pt x="18" y="288"/>
                </a:cubicBezTo>
                <a:cubicBezTo>
                  <a:pt x="40" y="287"/>
                  <a:pt x="60" y="301"/>
                  <a:pt x="69" y="322"/>
                </a:cubicBezTo>
                <a:cubicBezTo>
                  <a:pt x="78" y="343"/>
                  <a:pt x="72" y="367"/>
                  <a:pt x="55" y="383"/>
                </a:cubicBezTo>
                <a:cubicBezTo>
                  <a:pt x="50" y="388"/>
                  <a:pt x="49" y="396"/>
                  <a:pt x="54" y="402"/>
                </a:cubicBezTo>
                <a:cubicBezTo>
                  <a:pt x="65" y="416"/>
                  <a:pt x="78" y="430"/>
                  <a:pt x="93" y="441"/>
                </a:cubicBezTo>
                <a:cubicBezTo>
                  <a:pt x="99" y="446"/>
                  <a:pt x="107" y="445"/>
                  <a:pt x="112" y="440"/>
                </a:cubicBezTo>
                <a:cubicBezTo>
                  <a:pt x="127" y="423"/>
                  <a:pt x="153" y="417"/>
                  <a:pt x="173" y="426"/>
                </a:cubicBezTo>
                <a:cubicBezTo>
                  <a:pt x="195" y="435"/>
                  <a:pt x="208" y="456"/>
                  <a:pt x="207" y="480"/>
                </a:cubicBezTo>
                <a:cubicBezTo>
                  <a:pt x="207" y="487"/>
                  <a:pt x="212" y="493"/>
                  <a:pt x="219" y="494"/>
                </a:cubicBezTo>
                <a:cubicBezTo>
                  <a:pt x="229" y="495"/>
                  <a:pt x="238" y="496"/>
                  <a:pt x="248" y="496"/>
                </a:cubicBezTo>
                <a:cubicBezTo>
                  <a:pt x="257" y="496"/>
                  <a:pt x="266" y="495"/>
                  <a:pt x="275" y="494"/>
                </a:cubicBezTo>
                <a:cubicBezTo>
                  <a:pt x="282" y="493"/>
                  <a:pt x="287" y="487"/>
                  <a:pt x="287" y="480"/>
                </a:cubicBezTo>
                <a:cubicBezTo>
                  <a:pt x="286" y="457"/>
                  <a:pt x="300" y="436"/>
                  <a:pt x="321" y="427"/>
                </a:cubicBezTo>
                <a:cubicBezTo>
                  <a:pt x="341" y="419"/>
                  <a:pt x="368" y="425"/>
                  <a:pt x="382" y="441"/>
                </a:cubicBezTo>
                <a:cubicBezTo>
                  <a:pt x="387" y="447"/>
                  <a:pt x="395" y="447"/>
                  <a:pt x="401" y="443"/>
                </a:cubicBezTo>
                <a:cubicBezTo>
                  <a:pt x="416" y="431"/>
                  <a:pt x="429" y="418"/>
                  <a:pt x="441" y="403"/>
                </a:cubicBezTo>
                <a:cubicBezTo>
                  <a:pt x="446" y="397"/>
                  <a:pt x="445" y="389"/>
                  <a:pt x="440" y="384"/>
                </a:cubicBezTo>
                <a:cubicBezTo>
                  <a:pt x="422" y="369"/>
                  <a:pt x="417" y="344"/>
                  <a:pt x="426" y="323"/>
                </a:cubicBezTo>
                <a:cubicBezTo>
                  <a:pt x="434" y="302"/>
                  <a:pt x="455" y="289"/>
                  <a:pt x="477" y="289"/>
                </a:cubicBezTo>
                <a:cubicBezTo>
                  <a:pt x="480" y="289"/>
                  <a:pt x="480" y="289"/>
                  <a:pt x="480" y="289"/>
                </a:cubicBezTo>
                <a:cubicBezTo>
                  <a:pt x="487" y="290"/>
                  <a:pt x="493" y="284"/>
                  <a:pt x="494" y="277"/>
                </a:cubicBezTo>
                <a:cubicBezTo>
                  <a:pt x="496" y="258"/>
                  <a:pt x="496" y="239"/>
                  <a:pt x="494" y="221"/>
                </a:cubicBezTo>
                <a:close/>
                <a:moveTo>
                  <a:pt x="248" y="331"/>
                </a:moveTo>
                <a:cubicBezTo>
                  <a:pt x="203" y="331"/>
                  <a:pt x="166" y="294"/>
                  <a:pt x="166" y="249"/>
                </a:cubicBezTo>
                <a:cubicBezTo>
                  <a:pt x="166" y="203"/>
                  <a:pt x="203" y="166"/>
                  <a:pt x="248" y="166"/>
                </a:cubicBezTo>
                <a:cubicBezTo>
                  <a:pt x="294" y="166"/>
                  <a:pt x="331" y="203"/>
                  <a:pt x="331" y="249"/>
                </a:cubicBezTo>
                <a:cubicBezTo>
                  <a:pt x="331" y="294"/>
                  <a:pt x="294" y="331"/>
                  <a:pt x="248" y="331"/>
                </a:cubicBezTo>
                <a:close/>
                <a:moveTo>
                  <a:pt x="248" y="331"/>
                </a:moveTo>
                <a:cubicBezTo>
                  <a:pt x="248" y="331"/>
                  <a:pt x="248" y="331"/>
                  <a:pt x="248" y="331"/>
                </a:cubicBezTo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1218987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Freeform 12">
            <a:extLst>
              <a:ext uri="{FF2B5EF4-FFF2-40B4-BE49-F238E27FC236}">
                <a16:creationId xmlns:a16="http://schemas.microsoft.com/office/drawing/2014/main" id="{A27C691A-2E62-41E5-BB51-3B3F5E1276C5}"/>
              </a:ext>
            </a:extLst>
          </p:cNvPr>
          <p:cNvSpPr>
            <a:spLocks noEditPoints="1"/>
          </p:cNvSpPr>
          <p:nvPr/>
        </p:nvSpPr>
        <p:spPr bwMode="auto">
          <a:xfrm>
            <a:off x="7394918" y="3547532"/>
            <a:ext cx="721254" cy="752476"/>
          </a:xfrm>
          <a:custGeom>
            <a:avLst/>
            <a:gdLst>
              <a:gd name="T0" fmla="*/ 494 w 496"/>
              <a:gd name="T1" fmla="*/ 221 h 496"/>
              <a:gd name="T2" fmla="*/ 478 w 496"/>
              <a:gd name="T3" fmla="*/ 208 h 496"/>
              <a:gd name="T4" fmla="*/ 427 w 496"/>
              <a:gd name="T5" fmla="*/ 174 h 496"/>
              <a:gd name="T6" fmla="*/ 441 w 496"/>
              <a:gd name="T7" fmla="*/ 113 h 496"/>
              <a:gd name="T8" fmla="*/ 442 w 496"/>
              <a:gd name="T9" fmla="*/ 94 h 496"/>
              <a:gd name="T10" fmla="*/ 403 w 496"/>
              <a:gd name="T11" fmla="*/ 55 h 496"/>
              <a:gd name="T12" fmla="*/ 384 w 496"/>
              <a:gd name="T13" fmla="*/ 56 h 496"/>
              <a:gd name="T14" fmla="*/ 322 w 496"/>
              <a:gd name="T15" fmla="*/ 70 h 496"/>
              <a:gd name="T16" fmla="*/ 289 w 496"/>
              <a:gd name="T17" fmla="*/ 16 h 496"/>
              <a:gd name="T18" fmla="*/ 277 w 496"/>
              <a:gd name="T19" fmla="*/ 2 h 496"/>
              <a:gd name="T20" fmla="*/ 221 w 496"/>
              <a:gd name="T21" fmla="*/ 2 h 496"/>
              <a:gd name="T22" fmla="*/ 209 w 496"/>
              <a:gd name="T23" fmla="*/ 16 h 496"/>
              <a:gd name="T24" fmla="*/ 175 w 496"/>
              <a:gd name="T25" fmla="*/ 69 h 496"/>
              <a:gd name="T26" fmla="*/ 114 w 496"/>
              <a:gd name="T27" fmla="*/ 55 h 496"/>
              <a:gd name="T28" fmla="*/ 95 w 496"/>
              <a:gd name="T29" fmla="*/ 53 h 496"/>
              <a:gd name="T30" fmla="*/ 55 w 496"/>
              <a:gd name="T31" fmla="*/ 93 h 496"/>
              <a:gd name="T32" fmla="*/ 56 w 496"/>
              <a:gd name="T33" fmla="*/ 112 h 496"/>
              <a:gd name="T34" fmla="*/ 70 w 496"/>
              <a:gd name="T35" fmla="*/ 174 h 496"/>
              <a:gd name="T36" fmla="*/ 16 w 496"/>
              <a:gd name="T37" fmla="*/ 207 h 496"/>
              <a:gd name="T38" fmla="*/ 2 w 496"/>
              <a:gd name="T39" fmla="*/ 219 h 496"/>
              <a:gd name="T40" fmla="*/ 2 w 496"/>
              <a:gd name="T41" fmla="*/ 276 h 496"/>
              <a:gd name="T42" fmla="*/ 18 w 496"/>
              <a:gd name="T43" fmla="*/ 288 h 496"/>
              <a:gd name="T44" fmla="*/ 69 w 496"/>
              <a:gd name="T45" fmla="*/ 322 h 496"/>
              <a:gd name="T46" fmla="*/ 55 w 496"/>
              <a:gd name="T47" fmla="*/ 383 h 496"/>
              <a:gd name="T48" fmla="*/ 54 w 496"/>
              <a:gd name="T49" fmla="*/ 402 h 496"/>
              <a:gd name="T50" fmla="*/ 93 w 496"/>
              <a:gd name="T51" fmla="*/ 441 h 496"/>
              <a:gd name="T52" fmla="*/ 112 w 496"/>
              <a:gd name="T53" fmla="*/ 440 h 496"/>
              <a:gd name="T54" fmla="*/ 173 w 496"/>
              <a:gd name="T55" fmla="*/ 426 h 496"/>
              <a:gd name="T56" fmla="*/ 207 w 496"/>
              <a:gd name="T57" fmla="*/ 480 h 496"/>
              <a:gd name="T58" fmla="*/ 219 w 496"/>
              <a:gd name="T59" fmla="*/ 494 h 496"/>
              <a:gd name="T60" fmla="*/ 248 w 496"/>
              <a:gd name="T61" fmla="*/ 496 h 496"/>
              <a:gd name="T62" fmla="*/ 275 w 496"/>
              <a:gd name="T63" fmla="*/ 494 h 496"/>
              <a:gd name="T64" fmla="*/ 287 w 496"/>
              <a:gd name="T65" fmla="*/ 480 h 496"/>
              <a:gd name="T66" fmla="*/ 321 w 496"/>
              <a:gd name="T67" fmla="*/ 427 h 496"/>
              <a:gd name="T68" fmla="*/ 382 w 496"/>
              <a:gd name="T69" fmla="*/ 441 h 496"/>
              <a:gd name="T70" fmla="*/ 401 w 496"/>
              <a:gd name="T71" fmla="*/ 443 h 496"/>
              <a:gd name="T72" fmla="*/ 441 w 496"/>
              <a:gd name="T73" fmla="*/ 403 h 496"/>
              <a:gd name="T74" fmla="*/ 440 w 496"/>
              <a:gd name="T75" fmla="*/ 384 h 496"/>
              <a:gd name="T76" fmla="*/ 426 w 496"/>
              <a:gd name="T77" fmla="*/ 323 h 496"/>
              <a:gd name="T78" fmla="*/ 477 w 496"/>
              <a:gd name="T79" fmla="*/ 289 h 496"/>
              <a:gd name="T80" fmla="*/ 480 w 496"/>
              <a:gd name="T81" fmla="*/ 289 h 496"/>
              <a:gd name="T82" fmla="*/ 494 w 496"/>
              <a:gd name="T83" fmla="*/ 277 h 496"/>
              <a:gd name="T84" fmla="*/ 494 w 496"/>
              <a:gd name="T85" fmla="*/ 221 h 496"/>
              <a:gd name="T86" fmla="*/ 248 w 496"/>
              <a:gd name="T87" fmla="*/ 331 h 496"/>
              <a:gd name="T88" fmla="*/ 166 w 496"/>
              <a:gd name="T89" fmla="*/ 249 h 496"/>
              <a:gd name="T90" fmla="*/ 248 w 496"/>
              <a:gd name="T91" fmla="*/ 166 h 496"/>
              <a:gd name="T92" fmla="*/ 331 w 496"/>
              <a:gd name="T93" fmla="*/ 249 h 496"/>
              <a:gd name="T94" fmla="*/ 248 w 496"/>
              <a:gd name="T95" fmla="*/ 331 h 496"/>
              <a:gd name="T96" fmla="*/ 248 w 496"/>
              <a:gd name="T97" fmla="*/ 331 h 496"/>
              <a:gd name="T98" fmla="*/ 248 w 496"/>
              <a:gd name="T99" fmla="*/ 331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96">
                <a:moveTo>
                  <a:pt x="494" y="221"/>
                </a:moveTo>
                <a:cubicBezTo>
                  <a:pt x="493" y="214"/>
                  <a:pt x="485" y="208"/>
                  <a:pt x="478" y="208"/>
                </a:cubicBezTo>
                <a:cubicBezTo>
                  <a:pt x="456" y="208"/>
                  <a:pt x="435" y="195"/>
                  <a:pt x="427" y="174"/>
                </a:cubicBezTo>
                <a:cubicBezTo>
                  <a:pt x="418" y="153"/>
                  <a:pt x="424" y="129"/>
                  <a:pt x="441" y="113"/>
                </a:cubicBezTo>
                <a:cubicBezTo>
                  <a:pt x="446" y="108"/>
                  <a:pt x="447" y="100"/>
                  <a:pt x="442" y="94"/>
                </a:cubicBezTo>
                <a:cubicBezTo>
                  <a:pt x="431" y="80"/>
                  <a:pt x="418" y="66"/>
                  <a:pt x="403" y="55"/>
                </a:cubicBezTo>
                <a:cubicBezTo>
                  <a:pt x="397" y="50"/>
                  <a:pt x="389" y="51"/>
                  <a:pt x="384" y="56"/>
                </a:cubicBezTo>
                <a:cubicBezTo>
                  <a:pt x="369" y="73"/>
                  <a:pt x="343" y="79"/>
                  <a:pt x="322" y="70"/>
                </a:cubicBezTo>
                <a:cubicBezTo>
                  <a:pt x="301" y="61"/>
                  <a:pt x="288" y="40"/>
                  <a:pt x="289" y="16"/>
                </a:cubicBezTo>
                <a:cubicBezTo>
                  <a:pt x="289" y="9"/>
                  <a:pt x="284" y="3"/>
                  <a:pt x="277" y="2"/>
                </a:cubicBezTo>
                <a:cubicBezTo>
                  <a:pt x="258" y="0"/>
                  <a:pt x="240" y="0"/>
                  <a:pt x="221" y="2"/>
                </a:cubicBezTo>
                <a:cubicBezTo>
                  <a:pt x="214" y="3"/>
                  <a:pt x="209" y="9"/>
                  <a:pt x="209" y="16"/>
                </a:cubicBezTo>
                <a:cubicBezTo>
                  <a:pt x="210" y="39"/>
                  <a:pt x="196" y="60"/>
                  <a:pt x="175" y="69"/>
                </a:cubicBezTo>
                <a:cubicBezTo>
                  <a:pt x="155" y="77"/>
                  <a:pt x="128" y="71"/>
                  <a:pt x="114" y="55"/>
                </a:cubicBezTo>
                <a:cubicBezTo>
                  <a:pt x="109" y="50"/>
                  <a:pt x="101" y="49"/>
                  <a:pt x="95" y="53"/>
                </a:cubicBezTo>
                <a:cubicBezTo>
                  <a:pt x="80" y="65"/>
                  <a:pt x="67" y="78"/>
                  <a:pt x="55" y="93"/>
                </a:cubicBezTo>
                <a:cubicBezTo>
                  <a:pt x="50" y="99"/>
                  <a:pt x="51" y="107"/>
                  <a:pt x="56" y="112"/>
                </a:cubicBezTo>
                <a:cubicBezTo>
                  <a:pt x="74" y="127"/>
                  <a:pt x="79" y="152"/>
                  <a:pt x="70" y="174"/>
                </a:cubicBezTo>
                <a:cubicBezTo>
                  <a:pt x="62" y="194"/>
                  <a:pt x="40" y="207"/>
                  <a:pt x="16" y="207"/>
                </a:cubicBezTo>
                <a:cubicBezTo>
                  <a:pt x="8" y="207"/>
                  <a:pt x="3" y="212"/>
                  <a:pt x="2" y="219"/>
                </a:cubicBezTo>
                <a:cubicBezTo>
                  <a:pt x="0" y="238"/>
                  <a:pt x="0" y="257"/>
                  <a:pt x="2" y="276"/>
                </a:cubicBezTo>
                <a:cubicBezTo>
                  <a:pt x="3" y="283"/>
                  <a:pt x="11" y="288"/>
                  <a:pt x="18" y="288"/>
                </a:cubicBezTo>
                <a:cubicBezTo>
                  <a:pt x="40" y="287"/>
                  <a:pt x="60" y="301"/>
                  <a:pt x="69" y="322"/>
                </a:cubicBezTo>
                <a:cubicBezTo>
                  <a:pt x="78" y="343"/>
                  <a:pt x="72" y="367"/>
                  <a:pt x="55" y="383"/>
                </a:cubicBezTo>
                <a:cubicBezTo>
                  <a:pt x="50" y="388"/>
                  <a:pt x="49" y="396"/>
                  <a:pt x="54" y="402"/>
                </a:cubicBezTo>
                <a:cubicBezTo>
                  <a:pt x="65" y="416"/>
                  <a:pt x="78" y="430"/>
                  <a:pt x="93" y="441"/>
                </a:cubicBezTo>
                <a:cubicBezTo>
                  <a:pt x="99" y="446"/>
                  <a:pt x="107" y="445"/>
                  <a:pt x="112" y="440"/>
                </a:cubicBezTo>
                <a:cubicBezTo>
                  <a:pt x="127" y="423"/>
                  <a:pt x="153" y="417"/>
                  <a:pt x="173" y="426"/>
                </a:cubicBezTo>
                <a:cubicBezTo>
                  <a:pt x="195" y="435"/>
                  <a:pt x="208" y="456"/>
                  <a:pt x="207" y="480"/>
                </a:cubicBezTo>
                <a:cubicBezTo>
                  <a:pt x="207" y="487"/>
                  <a:pt x="212" y="493"/>
                  <a:pt x="219" y="494"/>
                </a:cubicBezTo>
                <a:cubicBezTo>
                  <a:pt x="229" y="495"/>
                  <a:pt x="238" y="496"/>
                  <a:pt x="248" y="496"/>
                </a:cubicBezTo>
                <a:cubicBezTo>
                  <a:pt x="257" y="496"/>
                  <a:pt x="266" y="495"/>
                  <a:pt x="275" y="494"/>
                </a:cubicBezTo>
                <a:cubicBezTo>
                  <a:pt x="282" y="493"/>
                  <a:pt x="287" y="487"/>
                  <a:pt x="287" y="480"/>
                </a:cubicBezTo>
                <a:cubicBezTo>
                  <a:pt x="286" y="457"/>
                  <a:pt x="300" y="436"/>
                  <a:pt x="321" y="427"/>
                </a:cubicBezTo>
                <a:cubicBezTo>
                  <a:pt x="341" y="419"/>
                  <a:pt x="368" y="425"/>
                  <a:pt x="382" y="441"/>
                </a:cubicBezTo>
                <a:cubicBezTo>
                  <a:pt x="387" y="447"/>
                  <a:pt x="395" y="447"/>
                  <a:pt x="401" y="443"/>
                </a:cubicBezTo>
                <a:cubicBezTo>
                  <a:pt x="416" y="431"/>
                  <a:pt x="429" y="418"/>
                  <a:pt x="441" y="403"/>
                </a:cubicBezTo>
                <a:cubicBezTo>
                  <a:pt x="446" y="397"/>
                  <a:pt x="445" y="389"/>
                  <a:pt x="440" y="384"/>
                </a:cubicBezTo>
                <a:cubicBezTo>
                  <a:pt x="422" y="369"/>
                  <a:pt x="417" y="344"/>
                  <a:pt x="426" y="323"/>
                </a:cubicBezTo>
                <a:cubicBezTo>
                  <a:pt x="434" y="302"/>
                  <a:pt x="455" y="289"/>
                  <a:pt x="477" y="289"/>
                </a:cubicBezTo>
                <a:cubicBezTo>
                  <a:pt x="480" y="289"/>
                  <a:pt x="480" y="289"/>
                  <a:pt x="480" y="289"/>
                </a:cubicBezTo>
                <a:cubicBezTo>
                  <a:pt x="487" y="290"/>
                  <a:pt x="493" y="284"/>
                  <a:pt x="494" y="277"/>
                </a:cubicBezTo>
                <a:cubicBezTo>
                  <a:pt x="496" y="258"/>
                  <a:pt x="496" y="239"/>
                  <a:pt x="494" y="221"/>
                </a:cubicBezTo>
                <a:close/>
                <a:moveTo>
                  <a:pt x="248" y="331"/>
                </a:moveTo>
                <a:cubicBezTo>
                  <a:pt x="203" y="331"/>
                  <a:pt x="166" y="294"/>
                  <a:pt x="166" y="249"/>
                </a:cubicBezTo>
                <a:cubicBezTo>
                  <a:pt x="166" y="203"/>
                  <a:pt x="203" y="166"/>
                  <a:pt x="248" y="166"/>
                </a:cubicBezTo>
                <a:cubicBezTo>
                  <a:pt x="294" y="166"/>
                  <a:pt x="331" y="203"/>
                  <a:pt x="331" y="249"/>
                </a:cubicBezTo>
                <a:cubicBezTo>
                  <a:pt x="331" y="294"/>
                  <a:pt x="294" y="331"/>
                  <a:pt x="248" y="331"/>
                </a:cubicBezTo>
                <a:close/>
                <a:moveTo>
                  <a:pt x="248" y="331"/>
                </a:moveTo>
                <a:cubicBezTo>
                  <a:pt x="248" y="331"/>
                  <a:pt x="248" y="331"/>
                  <a:pt x="248" y="331"/>
                </a:cubicBezTo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Freeform 12">
            <a:extLst>
              <a:ext uri="{FF2B5EF4-FFF2-40B4-BE49-F238E27FC236}">
                <a16:creationId xmlns:a16="http://schemas.microsoft.com/office/drawing/2014/main" id="{92807E9D-5C1D-4C40-AB41-4AF63C5106EF}"/>
              </a:ext>
            </a:extLst>
          </p:cNvPr>
          <p:cNvSpPr>
            <a:spLocks noEditPoints="1"/>
          </p:cNvSpPr>
          <p:nvPr/>
        </p:nvSpPr>
        <p:spPr bwMode="auto">
          <a:xfrm>
            <a:off x="6673664" y="1827212"/>
            <a:ext cx="721254" cy="752476"/>
          </a:xfrm>
          <a:custGeom>
            <a:avLst/>
            <a:gdLst>
              <a:gd name="T0" fmla="*/ 494 w 496"/>
              <a:gd name="T1" fmla="*/ 221 h 496"/>
              <a:gd name="T2" fmla="*/ 478 w 496"/>
              <a:gd name="T3" fmla="*/ 208 h 496"/>
              <a:gd name="T4" fmla="*/ 427 w 496"/>
              <a:gd name="T5" fmla="*/ 174 h 496"/>
              <a:gd name="T6" fmla="*/ 441 w 496"/>
              <a:gd name="T7" fmla="*/ 113 h 496"/>
              <a:gd name="T8" fmla="*/ 442 w 496"/>
              <a:gd name="T9" fmla="*/ 94 h 496"/>
              <a:gd name="T10" fmla="*/ 403 w 496"/>
              <a:gd name="T11" fmla="*/ 55 h 496"/>
              <a:gd name="T12" fmla="*/ 384 w 496"/>
              <a:gd name="T13" fmla="*/ 56 h 496"/>
              <a:gd name="T14" fmla="*/ 322 w 496"/>
              <a:gd name="T15" fmla="*/ 70 h 496"/>
              <a:gd name="T16" fmla="*/ 289 w 496"/>
              <a:gd name="T17" fmla="*/ 16 h 496"/>
              <a:gd name="T18" fmla="*/ 277 w 496"/>
              <a:gd name="T19" fmla="*/ 2 h 496"/>
              <a:gd name="T20" fmla="*/ 221 w 496"/>
              <a:gd name="T21" fmla="*/ 2 h 496"/>
              <a:gd name="T22" fmla="*/ 209 w 496"/>
              <a:gd name="T23" fmla="*/ 16 h 496"/>
              <a:gd name="T24" fmla="*/ 175 w 496"/>
              <a:gd name="T25" fmla="*/ 69 h 496"/>
              <a:gd name="T26" fmla="*/ 114 w 496"/>
              <a:gd name="T27" fmla="*/ 55 h 496"/>
              <a:gd name="T28" fmla="*/ 95 w 496"/>
              <a:gd name="T29" fmla="*/ 53 h 496"/>
              <a:gd name="T30" fmla="*/ 55 w 496"/>
              <a:gd name="T31" fmla="*/ 93 h 496"/>
              <a:gd name="T32" fmla="*/ 56 w 496"/>
              <a:gd name="T33" fmla="*/ 112 h 496"/>
              <a:gd name="T34" fmla="*/ 70 w 496"/>
              <a:gd name="T35" fmla="*/ 174 h 496"/>
              <a:gd name="T36" fmla="*/ 16 w 496"/>
              <a:gd name="T37" fmla="*/ 207 h 496"/>
              <a:gd name="T38" fmla="*/ 2 w 496"/>
              <a:gd name="T39" fmla="*/ 219 h 496"/>
              <a:gd name="T40" fmla="*/ 2 w 496"/>
              <a:gd name="T41" fmla="*/ 276 h 496"/>
              <a:gd name="T42" fmla="*/ 18 w 496"/>
              <a:gd name="T43" fmla="*/ 288 h 496"/>
              <a:gd name="T44" fmla="*/ 69 w 496"/>
              <a:gd name="T45" fmla="*/ 322 h 496"/>
              <a:gd name="T46" fmla="*/ 55 w 496"/>
              <a:gd name="T47" fmla="*/ 383 h 496"/>
              <a:gd name="T48" fmla="*/ 54 w 496"/>
              <a:gd name="T49" fmla="*/ 402 h 496"/>
              <a:gd name="T50" fmla="*/ 93 w 496"/>
              <a:gd name="T51" fmla="*/ 441 h 496"/>
              <a:gd name="T52" fmla="*/ 112 w 496"/>
              <a:gd name="T53" fmla="*/ 440 h 496"/>
              <a:gd name="T54" fmla="*/ 173 w 496"/>
              <a:gd name="T55" fmla="*/ 426 h 496"/>
              <a:gd name="T56" fmla="*/ 207 w 496"/>
              <a:gd name="T57" fmla="*/ 480 h 496"/>
              <a:gd name="T58" fmla="*/ 219 w 496"/>
              <a:gd name="T59" fmla="*/ 494 h 496"/>
              <a:gd name="T60" fmla="*/ 248 w 496"/>
              <a:gd name="T61" fmla="*/ 496 h 496"/>
              <a:gd name="T62" fmla="*/ 275 w 496"/>
              <a:gd name="T63" fmla="*/ 494 h 496"/>
              <a:gd name="T64" fmla="*/ 287 w 496"/>
              <a:gd name="T65" fmla="*/ 480 h 496"/>
              <a:gd name="T66" fmla="*/ 321 w 496"/>
              <a:gd name="T67" fmla="*/ 427 h 496"/>
              <a:gd name="T68" fmla="*/ 382 w 496"/>
              <a:gd name="T69" fmla="*/ 441 h 496"/>
              <a:gd name="T70" fmla="*/ 401 w 496"/>
              <a:gd name="T71" fmla="*/ 443 h 496"/>
              <a:gd name="T72" fmla="*/ 441 w 496"/>
              <a:gd name="T73" fmla="*/ 403 h 496"/>
              <a:gd name="T74" fmla="*/ 440 w 496"/>
              <a:gd name="T75" fmla="*/ 384 h 496"/>
              <a:gd name="T76" fmla="*/ 426 w 496"/>
              <a:gd name="T77" fmla="*/ 323 h 496"/>
              <a:gd name="T78" fmla="*/ 477 w 496"/>
              <a:gd name="T79" fmla="*/ 289 h 496"/>
              <a:gd name="T80" fmla="*/ 480 w 496"/>
              <a:gd name="T81" fmla="*/ 289 h 496"/>
              <a:gd name="T82" fmla="*/ 494 w 496"/>
              <a:gd name="T83" fmla="*/ 277 h 496"/>
              <a:gd name="T84" fmla="*/ 494 w 496"/>
              <a:gd name="T85" fmla="*/ 221 h 496"/>
              <a:gd name="T86" fmla="*/ 248 w 496"/>
              <a:gd name="T87" fmla="*/ 331 h 496"/>
              <a:gd name="T88" fmla="*/ 166 w 496"/>
              <a:gd name="T89" fmla="*/ 249 h 496"/>
              <a:gd name="T90" fmla="*/ 248 w 496"/>
              <a:gd name="T91" fmla="*/ 166 h 496"/>
              <a:gd name="T92" fmla="*/ 331 w 496"/>
              <a:gd name="T93" fmla="*/ 249 h 496"/>
              <a:gd name="T94" fmla="*/ 248 w 496"/>
              <a:gd name="T95" fmla="*/ 331 h 496"/>
              <a:gd name="T96" fmla="*/ 248 w 496"/>
              <a:gd name="T97" fmla="*/ 331 h 496"/>
              <a:gd name="T98" fmla="*/ 248 w 496"/>
              <a:gd name="T99" fmla="*/ 331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96">
                <a:moveTo>
                  <a:pt x="494" y="221"/>
                </a:moveTo>
                <a:cubicBezTo>
                  <a:pt x="493" y="214"/>
                  <a:pt x="485" y="208"/>
                  <a:pt x="478" y="208"/>
                </a:cubicBezTo>
                <a:cubicBezTo>
                  <a:pt x="456" y="208"/>
                  <a:pt x="435" y="195"/>
                  <a:pt x="427" y="174"/>
                </a:cubicBezTo>
                <a:cubicBezTo>
                  <a:pt x="418" y="153"/>
                  <a:pt x="424" y="129"/>
                  <a:pt x="441" y="113"/>
                </a:cubicBezTo>
                <a:cubicBezTo>
                  <a:pt x="446" y="108"/>
                  <a:pt x="447" y="100"/>
                  <a:pt x="442" y="94"/>
                </a:cubicBezTo>
                <a:cubicBezTo>
                  <a:pt x="431" y="80"/>
                  <a:pt x="418" y="66"/>
                  <a:pt x="403" y="55"/>
                </a:cubicBezTo>
                <a:cubicBezTo>
                  <a:pt x="397" y="50"/>
                  <a:pt x="389" y="51"/>
                  <a:pt x="384" y="56"/>
                </a:cubicBezTo>
                <a:cubicBezTo>
                  <a:pt x="369" y="73"/>
                  <a:pt x="343" y="79"/>
                  <a:pt x="322" y="70"/>
                </a:cubicBezTo>
                <a:cubicBezTo>
                  <a:pt x="301" y="61"/>
                  <a:pt x="288" y="40"/>
                  <a:pt x="289" y="16"/>
                </a:cubicBezTo>
                <a:cubicBezTo>
                  <a:pt x="289" y="9"/>
                  <a:pt x="284" y="3"/>
                  <a:pt x="277" y="2"/>
                </a:cubicBezTo>
                <a:cubicBezTo>
                  <a:pt x="258" y="0"/>
                  <a:pt x="240" y="0"/>
                  <a:pt x="221" y="2"/>
                </a:cubicBezTo>
                <a:cubicBezTo>
                  <a:pt x="214" y="3"/>
                  <a:pt x="209" y="9"/>
                  <a:pt x="209" y="16"/>
                </a:cubicBezTo>
                <a:cubicBezTo>
                  <a:pt x="210" y="39"/>
                  <a:pt x="196" y="60"/>
                  <a:pt x="175" y="69"/>
                </a:cubicBezTo>
                <a:cubicBezTo>
                  <a:pt x="155" y="77"/>
                  <a:pt x="128" y="71"/>
                  <a:pt x="114" y="55"/>
                </a:cubicBezTo>
                <a:cubicBezTo>
                  <a:pt x="109" y="50"/>
                  <a:pt x="101" y="49"/>
                  <a:pt x="95" y="53"/>
                </a:cubicBezTo>
                <a:cubicBezTo>
                  <a:pt x="80" y="65"/>
                  <a:pt x="67" y="78"/>
                  <a:pt x="55" y="93"/>
                </a:cubicBezTo>
                <a:cubicBezTo>
                  <a:pt x="50" y="99"/>
                  <a:pt x="51" y="107"/>
                  <a:pt x="56" y="112"/>
                </a:cubicBezTo>
                <a:cubicBezTo>
                  <a:pt x="74" y="127"/>
                  <a:pt x="79" y="152"/>
                  <a:pt x="70" y="174"/>
                </a:cubicBezTo>
                <a:cubicBezTo>
                  <a:pt x="62" y="194"/>
                  <a:pt x="40" y="207"/>
                  <a:pt x="16" y="207"/>
                </a:cubicBezTo>
                <a:cubicBezTo>
                  <a:pt x="8" y="207"/>
                  <a:pt x="3" y="212"/>
                  <a:pt x="2" y="219"/>
                </a:cubicBezTo>
                <a:cubicBezTo>
                  <a:pt x="0" y="238"/>
                  <a:pt x="0" y="257"/>
                  <a:pt x="2" y="276"/>
                </a:cubicBezTo>
                <a:cubicBezTo>
                  <a:pt x="3" y="283"/>
                  <a:pt x="11" y="288"/>
                  <a:pt x="18" y="288"/>
                </a:cubicBezTo>
                <a:cubicBezTo>
                  <a:pt x="40" y="287"/>
                  <a:pt x="60" y="301"/>
                  <a:pt x="69" y="322"/>
                </a:cubicBezTo>
                <a:cubicBezTo>
                  <a:pt x="78" y="343"/>
                  <a:pt x="72" y="367"/>
                  <a:pt x="55" y="383"/>
                </a:cubicBezTo>
                <a:cubicBezTo>
                  <a:pt x="50" y="388"/>
                  <a:pt x="49" y="396"/>
                  <a:pt x="54" y="402"/>
                </a:cubicBezTo>
                <a:cubicBezTo>
                  <a:pt x="65" y="416"/>
                  <a:pt x="78" y="430"/>
                  <a:pt x="93" y="441"/>
                </a:cubicBezTo>
                <a:cubicBezTo>
                  <a:pt x="99" y="446"/>
                  <a:pt x="107" y="445"/>
                  <a:pt x="112" y="440"/>
                </a:cubicBezTo>
                <a:cubicBezTo>
                  <a:pt x="127" y="423"/>
                  <a:pt x="153" y="417"/>
                  <a:pt x="173" y="426"/>
                </a:cubicBezTo>
                <a:cubicBezTo>
                  <a:pt x="195" y="435"/>
                  <a:pt x="208" y="456"/>
                  <a:pt x="207" y="480"/>
                </a:cubicBezTo>
                <a:cubicBezTo>
                  <a:pt x="207" y="487"/>
                  <a:pt x="212" y="493"/>
                  <a:pt x="219" y="494"/>
                </a:cubicBezTo>
                <a:cubicBezTo>
                  <a:pt x="229" y="495"/>
                  <a:pt x="238" y="496"/>
                  <a:pt x="248" y="496"/>
                </a:cubicBezTo>
                <a:cubicBezTo>
                  <a:pt x="257" y="496"/>
                  <a:pt x="266" y="495"/>
                  <a:pt x="275" y="494"/>
                </a:cubicBezTo>
                <a:cubicBezTo>
                  <a:pt x="282" y="493"/>
                  <a:pt x="287" y="487"/>
                  <a:pt x="287" y="480"/>
                </a:cubicBezTo>
                <a:cubicBezTo>
                  <a:pt x="286" y="457"/>
                  <a:pt x="300" y="436"/>
                  <a:pt x="321" y="427"/>
                </a:cubicBezTo>
                <a:cubicBezTo>
                  <a:pt x="341" y="419"/>
                  <a:pt x="368" y="425"/>
                  <a:pt x="382" y="441"/>
                </a:cubicBezTo>
                <a:cubicBezTo>
                  <a:pt x="387" y="447"/>
                  <a:pt x="395" y="447"/>
                  <a:pt x="401" y="443"/>
                </a:cubicBezTo>
                <a:cubicBezTo>
                  <a:pt x="416" y="431"/>
                  <a:pt x="429" y="418"/>
                  <a:pt x="441" y="403"/>
                </a:cubicBezTo>
                <a:cubicBezTo>
                  <a:pt x="446" y="397"/>
                  <a:pt x="445" y="389"/>
                  <a:pt x="440" y="384"/>
                </a:cubicBezTo>
                <a:cubicBezTo>
                  <a:pt x="422" y="369"/>
                  <a:pt x="417" y="344"/>
                  <a:pt x="426" y="323"/>
                </a:cubicBezTo>
                <a:cubicBezTo>
                  <a:pt x="434" y="302"/>
                  <a:pt x="455" y="289"/>
                  <a:pt x="477" y="289"/>
                </a:cubicBezTo>
                <a:cubicBezTo>
                  <a:pt x="480" y="289"/>
                  <a:pt x="480" y="289"/>
                  <a:pt x="480" y="289"/>
                </a:cubicBezTo>
                <a:cubicBezTo>
                  <a:pt x="487" y="290"/>
                  <a:pt x="493" y="284"/>
                  <a:pt x="494" y="277"/>
                </a:cubicBezTo>
                <a:cubicBezTo>
                  <a:pt x="496" y="258"/>
                  <a:pt x="496" y="239"/>
                  <a:pt x="494" y="221"/>
                </a:cubicBezTo>
                <a:close/>
                <a:moveTo>
                  <a:pt x="248" y="331"/>
                </a:moveTo>
                <a:cubicBezTo>
                  <a:pt x="203" y="331"/>
                  <a:pt x="166" y="294"/>
                  <a:pt x="166" y="249"/>
                </a:cubicBezTo>
                <a:cubicBezTo>
                  <a:pt x="166" y="203"/>
                  <a:pt x="203" y="166"/>
                  <a:pt x="248" y="166"/>
                </a:cubicBezTo>
                <a:cubicBezTo>
                  <a:pt x="294" y="166"/>
                  <a:pt x="331" y="203"/>
                  <a:pt x="331" y="249"/>
                </a:cubicBezTo>
                <a:cubicBezTo>
                  <a:pt x="331" y="294"/>
                  <a:pt x="294" y="331"/>
                  <a:pt x="248" y="331"/>
                </a:cubicBezTo>
                <a:close/>
                <a:moveTo>
                  <a:pt x="248" y="331"/>
                </a:moveTo>
                <a:cubicBezTo>
                  <a:pt x="248" y="331"/>
                  <a:pt x="248" y="331"/>
                  <a:pt x="248" y="331"/>
                </a:cubicBezTo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AB980CE1-E863-43E5-A5C0-73596ADC37AC}"/>
              </a:ext>
            </a:extLst>
          </p:cNvPr>
          <p:cNvSpPr>
            <a:spLocks noEditPoints="1"/>
          </p:cNvSpPr>
          <p:nvPr/>
        </p:nvSpPr>
        <p:spPr bwMode="auto">
          <a:xfrm>
            <a:off x="3058398" y="5942012"/>
            <a:ext cx="721254" cy="752476"/>
          </a:xfrm>
          <a:custGeom>
            <a:avLst/>
            <a:gdLst>
              <a:gd name="T0" fmla="*/ 494 w 496"/>
              <a:gd name="T1" fmla="*/ 221 h 496"/>
              <a:gd name="T2" fmla="*/ 478 w 496"/>
              <a:gd name="T3" fmla="*/ 208 h 496"/>
              <a:gd name="T4" fmla="*/ 427 w 496"/>
              <a:gd name="T5" fmla="*/ 174 h 496"/>
              <a:gd name="T6" fmla="*/ 441 w 496"/>
              <a:gd name="T7" fmla="*/ 113 h 496"/>
              <a:gd name="T8" fmla="*/ 442 w 496"/>
              <a:gd name="T9" fmla="*/ 94 h 496"/>
              <a:gd name="T10" fmla="*/ 403 w 496"/>
              <a:gd name="T11" fmla="*/ 55 h 496"/>
              <a:gd name="T12" fmla="*/ 384 w 496"/>
              <a:gd name="T13" fmla="*/ 56 h 496"/>
              <a:gd name="T14" fmla="*/ 322 w 496"/>
              <a:gd name="T15" fmla="*/ 70 h 496"/>
              <a:gd name="T16" fmla="*/ 289 w 496"/>
              <a:gd name="T17" fmla="*/ 16 h 496"/>
              <a:gd name="T18" fmla="*/ 277 w 496"/>
              <a:gd name="T19" fmla="*/ 2 h 496"/>
              <a:gd name="T20" fmla="*/ 221 w 496"/>
              <a:gd name="T21" fmla="*/ 2 h 496"/>
              <a:gd name="T22" fmla="*/ 209 w 496"/>
              <a:gd name="T23" fmla="*/ 16 h 496"/>
              <a:gd name="T24" fmla="*/ 175 w 496"/>
              <a:gd name="T25" fmla="*/ 69 h 496"/>
              <a:gd name="T26" fmla="*/ 114 w 496"/>
              <a:gd name="T27" fmla="*/ 55 h 496"/>
              <a:gd name="T28" fmla="*/ 95 w 496"/>
              <a:gd name="T29" fmla="*/ 53 h 496"/>
              <a:gd name="T30" fmla="*/ 55 w 496"/>
              <a:gd name="T31" fmla="*/ 93 h 496"/>
              <a:gd name="T32" fmla="*/ 56 w 496"/>
              <a:gd name="T33" fmla="*/ 112 h 496"/>
              <a:gd name="T34" fmla="*/ 70 w 496"/>
              <a:gd name="T35" fmla="*/ 174 h 496"/>
              <a:gd name="T36" fmla="*/ 16 w 496"/>
              <a:gd name="T37" fmla="*/ 207 h 496"/>
              <a:gd name="T38" fmla="*/ 2 w 496"/>
              <a:gd name="T39" fmla="*/ 219 h 496"/>
              <a:gd name="T40" fmla="*/ 2 w 496"/>
              <a:gd name="T41" fmla="*/ 276 h 496"/>
              <a:gd name="T42" fmla="*/ 18 w 496"/>
              <a:gd name="T43" fmla="*/ 288 h 496"/>
              <a:gd name="T44" fmla="*/ 69 w 496"/>
              <a:gd name="T45" fmla="*/ 322 h 496"/>
              <a:gd name="T46" fmla="*/ 55 w 496"/>
              <a:gd name="T47" fmla="*/ 383 h 496"/>
              <a:gd name="T48" fmla="*/ 54 w 496"/>
              <a:gd name="T49" fmla="*/ 402 h 496"/>
              <a:gd name="T50" fmla="*/ 93 w 496"/>
              <a:gd name="T51" fmla="*/ 441 h 496"/>
              <a:gd name="T52" fmla="*/ 112 w 496"/>
              <a:gd name="T53" fmla="*/ 440 h 496"/>
              <a:gd name="T54" fmla="*/ 173 w 496"/>
              <a:gd name="T55" fmla="*/ 426 h 496"/>
              <a:gd name="T56" fmla="*/ 207 w 496"/>
              <a:gd name="T57" fmla="*/ 480 h 496"/>
              <a:gd name="T58" fmla="*/ 219 w 496"/>
              <a:gd name="T59" fmla="*/ 494 h 496"/>
              <a:gd name="T60" fmla="*/ 248 w 496"/>
              <a:gd name="T61" fmla="*/ 496 h 496"/>
              <a:gd name="T62" fmla="*/ 275 w 496"/>
              <a:gd name="T63" fmla="*/ 494 h 496"/>
              <a:gd name="T64" fmla="*/ 287 w 496"/>
              <a:gd name="T65" fmla="*/ 480 h 496"/>
              <a:gd name="T66" fmla="*/ 321 w 496"/>
              <a:gd name="T67" fmla="*/ 427 h 496"/>
              <a:gd name="T68" fmla="*/ 382 w 496"/>
              <a:gd name="T69" fmla="*/ 441 h 496"/>
              <a:gd name="T70" fmla="*/ 401 w 496"/>
              <a:gd name="T71" fmla="*/ 443 h 496"/>
              <a:gd name="T72" fmla="*/ 441 w 496"/>
              <a:gd name="T73" fmla="*/ 403 h 496"/>
              <a:gd name="T74" fmla="*/ 440 w 496"/>
              <a:gd name="T75" fmla="*/ 384 h 496"/>
              <a:gd name="T76" fmla="*/ 426 w 496"/>
              <a:gd name="T77" fmla="*/ 323 h 496"/>
              <a:gd name="T78" fmla="*/ 477 w 496"/>
              <a:gd name="T79" fmla="*/ 289 h 496"/>
              <a:gd name="T80" fmla="*/ 480 w 496"/>
              <a:gd name="T81" fmla="*/ 289 h 496"/>
              <a:gd name="T82" fmla="*/ 494 w 496"/>
              <a:gd name="T83" fmla="*/ 277 h 496"/>
              <a:gd name="T84" fmla="*/ 494 w 496"/>
              <a:gd name="T85" fmla="*/ 221 h 496"/>
              <a:gd name="T86" fmla="*/ 248 w 496"/>
              <a:gd name="T87" fmla="*/ 331 h 496"/>
              <a:gd name="T88" fmla="*/ 166 w 496"/>
              <a:gd name="T89" fmla="*/ 249 h 496"/>
              <a:gd name="T90" fmla="*/ 248 w 496"/>
              <a:gd name="T91" fmla="*/ 166 h 496"/>
              <a:gd name="T92" fmla="*/ 331 w 496"/>
              <a:gd name="T93" fmla="*/ 249 h 496"/>
              <a:gd name="T94" fmla="*/ 248 w 496"/>
              <a:gd name="T95" fmla="*/ 331 h 496"/>
              <a:gd name="T96" fmla="*/ 248 w 496"/>
              <a:gd name="T97" fmla="*/ 331 h 496"/>
              <a:gd name="T98" fmla="*/ 248 w 496"/>
              <a:gd name="T99" fmla="*/ 331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96">
                <a:moveTo>
                  <a:pt x="494" y="221"/>
                </a:moveTo>
                <a:cubicBezTo>
                  <a:pt x="493" y="214"/>
                  <a:pt x="485" y="208"/>
                  <a:pt x="478" y="208"/>
                </a:cubicBezTo>
                <a:cubicBezTo>
                  <a:pt x="456" y="208"/>
                  <a:pt x="435" y="195"/>
                  <a:pt x="427" y="174"/>
                </a:cubicBezTo>
                <a:cubicBezTo>
                  <a:pt x="418" y="153"/>
                  <a:pt x="424" y="129"/>
                  <a:pt x="441" y="113"/>
                </a:cubicBezTo>
                <a:cubicBezTo>
                  <a:pt x="446" y="108"/>
                  <a:pt x="447" y="100"/>
                  <a:pt x="442" y="94"/>
                </a:cubicBezTo>
                <a:cubicBezTo>
                  <a:pt x="431" y="80"/>
                  <a:pt x="418" y="66"/>
                  <a:pt x="403" y="55"/>
                </a:cubicBezTo>
                <a:cubicBezTo>
                  <a:pt x="397" y="50"/>
                  <a:pt x="389" y="51"/>
                  <a:pt x="384" y="56"/>
                </a:cubicBezTo>
                <a:cubicBezTo>
                  <a:pt x="369" y="73"/>
                  <a:pt x="343" y="79"/>
                  <a:pt x="322" y="70"/>
                </a:cubicBezTo>
                <a:cubicBezTo>
                  <a:pt x="301" y="61"/>
                  <a:pt x="288" y="40"/>
                  <a:pt x="289" y="16"/>
                </a:cubicBezTo>
                <a:cubicBezTo>
                  <a:pt x="289" y="9"/>
                  <a:pt x="284" y="3"/>
                  <a:pt x="277" y="2"/>
                </a:cubicBezTo>
                <a:cubicBezTo>
                  <a:pt x="258" y="0"/>
                  <a:pt x="240" y="0"/>
                  <a:pt x="221" y="2"/>
                </a:cubicBezTo>
                <a:cubicBezTo>
                  <a:pt x="214" y="3"/>
                  <a:pt x="209" y="9"/>
                  <a:pt x="209" y="16"/>
                </a:cubicBezTo>
                <a:cubicBezTo>
                  <a:pt x="210" y="39"/>
                  <a:pt x="196" y="60"/>
                  <a:pt x="175" y="69"/>
                </a:cubicBezTo>
                <a:cubicBezTo>
                  <a:pt x="155" y="77"/>
                  <a:pt x="128" y="71"/>
                  <a:pt x="114" y="55"/>
                </a:cubicBezTo>
                <a:cubicBezTo>
                  <a:pt x="109" y="50"/>
                  <a:pt x="101" y="49"/>
                  <a:pt x="95" y="53"/>
                </a:cubicBezTo>
                <a:cubicBezTo>
                  <a:pt x="80" y="65"/>
                  <a:pt x="67" y="78"/>
                  <a:pt x="55" y="93"/>
                </a:cubicBezTo>
                <a:cubicBezTo>
                  <a:pt x="50" y="99"/>
                  <a:pt x="51" y="107"/>
                  <a:pt x="56" y="112"/>
                </a:cubicBezTo>
                <a:cubicBezTo>
                  <a:pt x="74" y="127"/>
                  <a:pt x="79" y="152"/>
                  <a:pt x="70" y="174"/>
                </a:cubicBezTo>
                <a:cubicBezTo>
                  <a:pt x="62" y="194"/>
                  <a:pt x="40" y="207"/>
                  <a:pt x="16" y="207"/>
                </a:cubicBezTo>
                <a:cubicBezTo>
                  <a:pt x="8" y="207"/>
                  <a:pt x="3" y="212"/>
                  <a:pt x="2" y="219"/>
                </a:cubicBezTo>
                <a:cubicBezTo>
                  <a:pt x="0" y="238"/>
                  <a:pt x="0" y="257"/>
                  <a:pt x="2" y="276"/>
                </a:cubicBezTo>
                <a:cubicBezTo>
                  <a:pt x="3" y="283"/>
                  <a:pt x="11" y="288"/>
                  <a:pt x="18" y="288"/>
                </a:cubicBezTo>
                <a:cubicBezTo>
                  <a:pt x="40" y="287"/>
                  <a:pt x="60" y="301"/>
                  <a:pt x="69" y="322"/>
                </a:cubicBezTo>
                <a:cubicBezTo>
                  <a:pt x="78" y="343"/>
                  <a:pt x="72" y="367"/>
                  <a:pt x="55" y="383"/>
                </a:cubicBezTo>
                <a:cubicBezTo>
                  <a:pt x="50" y="388"/>
                  <a:pt x="49" y="396"/>
                  <a:pt x="54" y="402"/>
                </a:cubicBezTo>
                <a:cubicBezTo>
                  <a:pt x="65" y="416"/>
                  <a:pt x="78" y="430"/>
                  <a:pt x="93" y="441"/>
                </a:cubicBezTo>
                <a:cubicBezTo>
                  <a:pt x="99" y="446"/>
                  <a:pt x="107" y="445"/>
                  <a:pt x="112" y="440"/>
                </a:cubicBezTo>
                <a:cubicBezTo>
                  <a:pt x="127" y="423"/>
                  <a:pt x="153" y="417"/>
                  <a:pt x="173" y="426"/>
                </a:cubicBezTo>
                <a:cubicBezTo>
                  <a:pt x="195" y="435"/>
                  <a:pt x="208" y="456"/>
                  <a:pt x="207" y="480"/>
                </a:cubicBezTo>
                <a:cubicBezTo>
                  <a:pt x="207" y="487"/>
                  <a:pt x="212" y="493"/>
                  <a:pt x="219" y="494"/>
                </a:cubicBezTo>
                <a:cubicBezTo>
                  <a:pt x="229" y="495"/>
                  <a:pt x="238" y="496"/>
                  <a:pt x="248" y="496"/>
                </a:cubicBezTo>
                <a:cubicBezTo>
                  <a:pt x="257" y="496"/>
                  <a:pt x="266" y="495"/>
                  <a:pt x="275" y="494"/>
                </a:cubicBezTo>
                <a:cubicBezTo>
                  <a:pt x="282" y="493"/>
                  <a:pt x="287" y="487"/>
                  <a:pt x="287" y="480"/>
                </a:cubicBezTo>
                <a:cubicBezTo>
                  <a:pt x="286" y="457"/>
                  <a:pt x="300" y="436"/>
                  <a:pt x="321" y="427"/>
                </a:cubicBezTo>
                <a:cubicBezTo>
                  <a:pt x="341" y="419"/>
                  <a:pt x="368" y="425"/>
                  <a:pt x="382" y="441"/>
                </a:cubicBezTo>
                <a:cubicBezTo>
                  <a:pt x="387" y="447"/>
                  <a:pt x="395" y="447"/>
                  <a:pt x="401" y="443"/>
                </a:cubicBezTo>
                <a:cubicBezTo>
                  <a:pt x="416" y="431"/>
                  <a:pt x="429" y="418"/>
                  <a:pt x="441" y="403"/>
                </a:cubicBezTo>
                <a:cubicBezTo>
                  <a:pt x="446" y="397"/>
                  <a:pt x="445" y="389"/>
                  <a:pt x="440" y="384"/>
                </a:cubicBezTo>
                <a:cubicBezTo>
                  <a:pt x="422" y="369"/>
                  <a:pt x="417" y="344"/>
                  <a:pt x="426" y="323"/>
                </a:cubicBezTo>
                <a:cubicBezTo>
                  <a:pt x="434" y="302"/>
                  <a:pt x="455" y="289"/>
                  <a:pt x="477" y="289"/>
                </a:cubicBezTo>
                <a:cubicBezTo>
                  <a:pt x="480" y="289"/>
                  <a:pt x="480" y="289"/>
                  <a:pt x="480" y="289"/>
                </a:cubicBezTo>
                <a:cubicBezTo>
                  <a:pt x="487" y="290"/>
                  <a:pt x="493" y="284"/>
                  <a:pt x="494" y="277"/>
                </a:cubicBezTo>
                <a:cubicBezTo>
                  <a:pt x="496" y="258"/>
                  <a:pt x="496" y="239"/>
                  <a:pt x="494" y="221"/>
                </a:cubicBezTo>
                <a:close/>
                <a:moveTo>
                  <a:pt x="248" y="331"/>
                </a:moveTo>
                <a:cubicBezTo>
                  <a:pt x="203" y="331"/>
                  <a:pt x="166" y="294"/>
                  <a:pt x="166" y="249"/>
                </a:cubicBezTo>
                <a:cubicBezTo>
                  <a:pt x="166" y="203"/>
                  <a:pt x="203" y="166"/>
                  <a:pt x="248" y="166"/>
                </a:cubicBezTo>
                <a:cubicBezTo>
                  <a:pt x="294" y="166"/>
                  <a:pt x="331" y="203"/>
                  <a:pt x="331" y="249"/>
                </a:cubicBezTo>
                <a:cubicBezTo>
                  <a:pt x="331" y="294"/>
                  <a:pt x="294" y="331"/>
                  <a:pt x="248" y="331"/>
                </a:cubicBezTo>
                <a:close/>
                <a:moveTo>
                  <a:pt x="248" y="331"/>
                </a:moveTo>
                <a:cubicBezTo>
                  <a:pt x="248" y="331"/>
                  <a:pt x="248" y="331"/>
                  <a:pt x="248" y="331"/>
                </a:cubicBezTo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Freeform 12">
            <a:extLst>
              <a:ext uri="{FF2B5EF4-FFF2-40B4-BE49-F238E27FC236}">
                <a16:creationId xmlns:a16="http://schemas.microsoft.com/office/drawing/2014/main" id="{CAC569A9-B440-47B5-96B7-FA46318D452C}"/>
              </a:ext>
            </a:extLst>
          </p:cNvPr>
          <p:cNvSpPr>
            <a:spLocks noEditPoints="1"/>
          </p:cNvSpPr>
          <p:nvPr/>
        </p:nvSpPr>
        <p:spPr bwMode="auto">
          <a:xfrm>
            <a:off x="4212959" y="3421652"/>
            <a:ext cx="721254" cy="752476"/>
          </a:xfrm>
          <a:custGeom>
            <a:avLst/>
            <a:gdLst>
              <a:gd name="T0" fmla="*/ 494 w 496"/>
              <a:gd name="T1" fmla="*/ 221 h 496"/>
              <a:gd name="T2" fmla="*/ 478 w 496"/>
              <a:gd name="T3" fmla="*/ 208 h 496"/>
              <a:gd name="T4" fmla="*/ 427 w 496"/>
              <a:gd name="T5" fmla="*/ 174 h 496"/>
              <a:gd name="T6" fmla="*/ 441 w 496"/>
              <a:gd name="T7" fmla="*/ 113 h 496"/>
              <a:gd name="T8" fmla="*/ 442 w 496"/>
              <a:gd name="T9" fmla="*/ 94 h 496"/>
              <a:gd name="T10" fmla="*/ 403 w 496"/>
              <a:gd name="T11" fmla="*/ 55 h 496"/>
              <a:gd name="T12" fmla="*/ 384 w 496"/>
              <a:gd name="T13" fmla="*/ 56 h 496"/>
              <a:gd name="T14" fmla="*/ 322 w 496"/>
              <a:gd name="T15" fmla="*/ 70 h 496"/>
              <a:gd name="T16" fmla="*/ 289 w 496"/>
              <a:gd name="T17" fmla="*/ 16 h 496"/>
              <a:gd name="T18" fmla="*/ 277 w 496"/>
              <a:gd name="T19" fmla="*/ 2 h 496"/>
              <a:gd name="T20" fmla="*/ 221 w 496"/>
              <a:gd name="T21" fmla="*/ 2 h 496"/>
              <a:gd name="T22" fmla="*/ 209 w 496"/>
              <a:gd name="T23" fmla="*/ 16 h 496"/>
              <a:gd name="T24" fmla="*/ 175 w 496"/>
              <a:gd name="T25" fmla="*/ 69 h 496"/>
              <a:gd name="T26" fmla="*/ 114 w 496"/>
              <a:gd name="T27" fmla="*/ 55 h 496"/>
              <a:gd name="T28" fmla="*/ 95 w 496"/>
              <a:gd name="T29" fmla="*/ 53 h 496"/>
              <a:gd name="T30" fmla="*/ 55 w 496"/>
              <a:gd name="T31" fmla="*/ 93 h 496"/>
              <a:gd name="T32" fmla="*/ 56 w 496"/>
              <a:gd name="T33" fmla="*/ 112 h 496"/>
              <a:gd name="T34" fmla="*/ 70 w 496"/>
              <a:gd name="T35" fmla="*/ 174 h 496"/>
              <a:gd name="T36" fmla="*/ 16 w 496"/>
              <a:gd name="T37" fmla="*/ 207 h 496"/>
              <a:gd name="T38" fmla="*/ 2 w 496"/>
              <a:gd name="T39" fmla="*/ 219 h 496"/>
              <a:gd name="T40" fmla="*/ 2 w 496"/>
              <a:gd name="T41" fmla="*/ 276 h 496"/>
              <a:gd name="T42" fmla="*/ 18 w 496"/>
              <a:gd name="T43" fmla="*/ 288 h 496"/>
              <a:gd name="T44" fmla="*/ 69 w 496"/>
              <a:gd name="T45" fmla="*/ 322 h 496"/>
              <a:gd name="T46" fmla="*/ 55 w 496"/>
              <a:gd name="T47" fmla="*/ 383 h 496"/>
              <a:gd name="T48" fmla="*/ 54 w 496"/>
              <a:gd name="T49" fmla="*/ 402 h 496"/>
              <a:gd name="T50" fmla="*/ 93 w 496"/>
              <a:gd name="T51" fmla="*/ 441 h 496"/>
              <a:gd name="T52" fmla="*/ 112 w 496"/>
              <a:gd name="T53" fmla="*/ 440 h 496"/>
              <a:gd name="T54" fmla="*/ 173 w 496"/>
              <a:gd name="T55" fmla="*/ 426 h 496"/>
              <a:gd name="T56" fmla="*/ 207 w 496"/>
              <a:gd name="T57" fmla="*/ 480 h 496"/>
              <a:gd name="T58" fmla="*/ 219 w 496"/>
              <a:gd name="T59" fmla="*/ 494 h 496"/>
              <a:gd name="T60" fmla="*/ 248 w 496"/>
              <a:gd name="T61" fmla="*/ 496 h 496"/>
              <a:gd name="T62" fmla="*/ 275 w 496"/>
              <a:gd name="T63" fmla="*/ 494 h 496"/>
              <a:gd name="T64" fmla="*/ 287 w 496"/>
              <a:gd name="T65" fmla="*/ 480 h 496"/>
              <a:gd name="T66" fmla="*/ 321 w 496"/>
              <a:gd name="T67" fmla="*/ 427 h 496"/>
              <a:gd name="T68" fmla="*/ 382 w 496"/>
              <a:gd name="T69" fmla="*/ 441 h 496"/>
              <a:gd name="T70" fmla="*/ 401 w 496"/>
              <a:gd name="T71" fmla="*/ 443 h 496"/>
              <a:gd name="T72" fmla="*/ 441 w 496"/>
              <a:gd name="T73" fmla="*/ 403 h 496"/>
              <a:gd name="T74" fmla="*/ 440 w 496"/>
              <a:gd name="T75" fmla="*/ 384 h 496"/>
              <a:gd name="T76" fmla="*/ 426 w 496"/>
              <a:gd name="T77" fmla="*/ 323 h 496"/>
              <a:gd name="T78" fmla="*/ 477 w 496"/>
              <a:gd name="T79" fmla="*/ 289 h 496"/>
              <a:gd name="T80" fmla="*/ 480 w 496"/>
              <a:gd name="T81" fmla="*/ 289 h 496"/>
              <a:gd name="T82" fmla="*/ 494 w 496"/>
              <a:gd name="T83" fmla="*/ 277 h 496"/>
              <a:gd name="T84" fmla="*/ 494 w 496"/>
              <a:gd name="T85" fmla="*/ 221 h 496"/>
              <a:gd name="T86" fmla="*/ 248 w 496"/>
              <a:gd name="T87" fmla="*/ 331 h 496"/>
              <a:gd name="T88" fmla="*/ 166 w 496"/>
              <a:gd name="T89" fmla="*/ 249 h 496"/>
              <a:gd name="T90" fmla="*/ 248 w 496"/>
              <a:gd name="T91" fmla="*/ 166 h 496"/>
              <a:gd name="T92" fmla="*/ 331 w 496"/>
              <a:gd name="T93" fmla="*/ 249 h 496"/>
              <a:gd name="T94" fmla="*/ 248 w 496"/>
              <a:gd name="T95" fmla="*/ 331 h 496"/>
              <a:gd name="T96" fmla="*/ 248 w 496"/>
              <a:gd name="T97" fmla="*/ 331 h 496"/>
              <a:gd name="T98" fmla="*/ 248 w 496"/>
              <a:gd name="T99" fmla="*/ 331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6" h="496">
                <a:moveTo>
                  <a:pt x="494" y="221"/>
                </a:moveTo>
                <a:cubicBezTo>
                  <a:pt x="493" y="214"/>
                  <a:pt x="485" y="208"/>
                  <a:pt x="478" y="208"/>
                </a:cubicBezTo>
                <a:cubicBezTo>
                  <a:pt x="456" y="208"/>
                  <a:pt x="435" y="195"/>
                  <a:pt x="427" y="174"/>
                </a:cubicBezTo>
                <a:cubicBezTo>
                  <a:pt x="418" y="153"/>
                  <a:pt x="424" y="129"/>
                  <a:pt x="441" y="113"/>
                </a:cubicBezTo>
                <a:cubicBezTo>
                  <a:pt x="446" y="108"/>
                  <a:pt x="447" y="100"/>
                  <a:pt x="442" y="94"/>
                </a:cubicBezTo>
                <a:cubicBezTo>
                  <a:pt x="431" y="80"/>
                  <a:pt x="418" y="66"/>
                  <a:pt x="403" y="55"/>
                </a:cubicBezTo>
                <a:cubicBezTo>
                  <a:pt x="397" y="50"/>
                  <a:pt x="389" y="51"/>
                  <a:pt x="384" y="56"/>
                </a:cubicBezTo>
                <a:cubicBezTo>
                  <a:pt x="369" y="73"/>
                  <a:pt x="343" y="79"/>
                  <a:pt x="322" y="70"/>
                </a:cubicBezTo>
                <a:cubicBezTo>
                  <a:pt x="301" y="61"/>
                  <a:pt x="288" y="40"/>
                  <a:pt x="289" y="16"/>
                </a:cubicBezTo>
                <a:cubicBezTo>
                  <a:pt x="289" y="9"/>
                  <a:pt x="284" y="3"/>
                  <a:pt x="277" y="2"/>
                </a:cubicBezTo>
                <a:cubicBezTo>
                  <a:pt x="258" y="0"/>
                  <a:pt x="240" y="0"/>
                  <a:pt x="221" y="2"/>
                </a:cubicBezTo>
                <a:cubicBezTo>
                  <a:pt x="214" y="3"/>
                  <a:pt x="209" y="9"/>
                  <a:pt x="209" y="16"/>
                </a:cubicBezTo>
                <a:cubicBezTo>
                  <a:pt x="210" y="39"/>
                  <a:pt x="196" y="60"/>
                  <a:pt x="175" y="69"/>
                </a:cubicBezTo>
                <a:cubicBezTo>
                  <a:pt x="155" y="77"/>
                  <a:pt x="128" y="71"/>
                  <a:pt x="114" y="55"/>
                </a:cubicBezTo>
                <a:cubicBezTo>
                  <a:pt x="109" y="50"/>
                  <a:pt x="101" y="49"/>
                  <a:pt x="95" y="53"/>
                </a:cubicBezTo>
                <a:cubicBezTo>
                  <a:pt x="80" y="65"/>
                  <a:pt x="67" y="78"/>
                  <a:pt x="55" y="93"/>
                </a:cubicBezTo>
                <a:cubicBezTo>
                  <a:pt x="50" y="99"/>
                  <a:pt x="51" y="107"/>
                  <a:pt x="56" y="112"/>
                </a:cubicBezTo>
                <a:cubicBezTo>
                  <a:pt x="74" y="127"/>
                  <a:pt x="79" y="152"/>
                  <a:pt x="70" y="174"/>
                </a:cubicBezTo>
                <a:cubicBezTo>
                  <a:pt x="62" y="194"/>
                  <a:pt x="40" y="207"/>
                  <a:pt x="16" y="207"/>
                </a:cubicBezTo>
                <a:cubicBezTo>
                  <a:pt x="8" y="207"/>
                  <a:pt x="3" y="212"/>
                  <a:pt x="2" y="219"/>
                </a:cubicBezTo>
                <a:cubicBezTo>
                  <a:pt x="0" y="238"/>
                  <a:pt x="0" y="257"/>
                  <a:pt x="2" y="276"/>
                </a:cubicBezTo>
                <a:cubicBezTo>
                  <a:pt x="3" y="283"/>
                  <a:pt x="11" y="288"/>
                  <a:pt x="18" y="288"/>
                </a:cubicBezTo>
                <a:cubicBezTo>
                  <a:pt x="40" y="287"/>
                  <a:pt x="60" y="301"/>
                  <a:pt x="69" y="322"/>
                </a:cubicBezTo>
                <a:cubicBezTo>
                  <a:pt x="78" y="343"/>
                  <a:pt x="72" y="367"/>
                  <a:pt x="55" y="383"/>
                </a:cubicBezTo>
                <a:cubicBezTo>
                  <a:pt x="50" y="388"/>
                  <a:pt x="49" y="396"/>
                  <a:pt x="54" y="402"/>
                </a:cubicBezTo>
                <a:cubicBezTo>
                  <a:pt x="65" y="416"/>
                  <a:pt x="78" y="430"/>
                  <a:pt x="93" y="441"/>
                </a:cubicBezTo>
                <a:cubicBezTo>
                  <a:pt x="99" y="446"/>
                  <a:pt x="107" y="445"/>
                  <a:pt x="112" y="440"/>
                </a:cubicBezTo>
                <a:cubicBezTo>
                  <a:pt x="127" y="423"/>
                  <a:pt x="153" y="417"/>
                  <a:pt x="173" y="426"/>
                </a:cubicBezTo>
                <a:cubicBezTo>
                  <a:pt x="195" y="435"/>
                  <a:pt x="208" y="456"/>
                  <a:pt x="207" y="480"/>
                </a:cubicBezTo>
                <a:cubicBezTo>
                  <a:pt x="207" y="487"/>
                  <a:pt x="212" y="493"/>
                  <a:pt x="219" y="494"/>
                </a:cubicBezTo>
                <a:cubicBezTo>
                  <a:pt x="229" y="495"/>
                  <a:pt x="238" y="496"/>
                  <a:pt x="248" y="496"/>
                </a:cubicBezTo>
                <a:cubicBezTo>
                  <a:pt x="257" y="496"/>
                  <a:pt x="266" y="495"/>
                  <a:pt x="275" y="494"/>
                </a:cubicBezTo>
                <a:cubicBezTo>
                  <a:pt x="282" y="493"/>
                  <a:pt x="287" y="487"/>
                  <a:pt x="287" y="480"/>
                </a:cubicBezTo>
                <a:cubicBezTo>
                  <a:pt x="286" y="457"/>
                  <a:pt x="300" y="436"/>
                  <a:pt x="321" y="427"/>
                </a:cubicBezTo>
                <a:cubicBezTo>
                  <a:pt x="341" y="419"/>
                  <a:pt x="368" y="425"/>
                  <a:pt x="382" y="441"/>
                </a:cubicBezTo>
                <a:cubicBezTo>
                  <a:pt x="387" y="447"/>
                  <a:pt x="395" y="447"/>
                  <a:pt x="401" y="443"/>
                </a:cubicBezTo>
                <a:cubicBezTo>
                  <a:pt x="416" y="431"/>
                  <a:pt x="429" y="418"/>
                  <a:pt x="441" y="403"/>
                </a:cubicBezTo>
                <a:cubicBezTo>
                  <a:pt x="446" y="397"/>
                  <a:pt x="445" y="389"/>
                  <a:pt x="440" y="384"/>
                </a:cubicBezTo>
                <a:cubicBezTo>
                  <a:pt x="422" y="369"/>
                  <a:pt x="417" y="344"/>
                  <a:pt x="426" y="323"/>
                </a:cubicBezTo>
                <a:cubicBezTo>
                  <a:pt x="434" y="302"/>
                  <a:pt x="455" y="289"/>
                  <a:pt x="477" y="289"/>
                </a:cubicBezTo>
                <a:cubicBezTo>
                  <a:pt x="480" y="289"/>
                  <a:pt x="480" y="289"/>
                  <a:pt x="480" y="289"/>
                </a:cubicBezTo>
                <a:cubicBezTo>
                  <a:pt x="487" y="290"/>
                  <a:pt x="493" y="284"/>
                  <a:pt x="494" y="277"/>
                </a:cubicBezTo>
                <a:cubicBezTo>
                  <a:pt x="496" y="258"/>
                  <a:pt x="496" y="239"/>
                  <a:pt x="494" y="221"/>
                </a:cubicBezTo>
                <a:close/>
                <a:moveTo>
                  <a:pt x="248" y="331"/>
                </a:moveTo>
                <a:cubicBezTo>
                  <a:pt x="203" y="331"/>
                  <a:pt x="166" y="294"/>
                  <a:pt x="166" y="249"/>
                </a:cubicBezTo>
                <a:cubicBezTo>
                  <a:pt x="166" y="203"/>
                  <a:pt x="203" y="166"/>
                  <a:pt x="248" y="166"/>
                </a:cubicBezTo>
                <a:cubicBezTo>
                  <a:pt x="294" y="166"/>
                  <a:pt x="331" y="203"/>
                  <a:pt x="331" y="249"/>
                </a:cubicBezTo>
                <a:cubicBezTo>
                  <a:pt x="331" y="294"/>
                  <a:pt x="294" y="331"/>
                  <a:pt x="248" y="331"/>
                </a:cubicBezTo>
                <a:close/>
                <a:moveTo>
                  <a:pt x="248" y="331"/>
                </a:moveTo>
                <a:cubicBezTo>
                  <a:pt x="248" y="331"/>
                  <a:pt x="248" y="331"/>
                  <a:pt x="248" y="331"/>
                </a:cubicBezTo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/>
            <a:endParaRPr lang="en-US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71529C9-03C6-43C6-9742-3059B1F6A69B}"/>
              </a:ext>
            </a:extLst>
          </p:cNvPr>
          <p:cNvSpPr txBox="1"/>
          <p:nvPr/>
        </p:nvSpPr>
        <p:spPr>
          <a:xfrm>
            <a:off x="2862778" y="2525001"/>
            <a:ext cx="59053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>
                <a:solidFill>
                  <a:srgbClr val="002060"/>
                </a:solidFill>
              </a:rPr>
              <a:t>From</a:t>
            </a:r>
            <a:r>
              <a:rPr lang="fr-FR" sz="3200" dirty="0">
                <a:solidFill>
                  <a:srgbClr val="002060"/>
                </a:solidFill>
              </a:rPr>
              <a:t> process </a:t>
            </a:r>
            <a:r>
              <a:rPr lang="fr-FR" sz="3200" dirty="0" err="1">
                <a:solidFill>
                  <a:srgbClr val="002060"/>
                </a:solidFill>
              </a:rPr>
              <a:t>systems</a:t>
            </a:r>
            <a:r>
              <a:rPr lang="fr-FR" sz="3200" dirty="0">
                <a:solidFill>
                  <a:srgbClr val="002060"/>
                </a:solidFill>
              </a:rPr>
              <a:t> engineering to business process </a:t>
            </a:r>
            <a:r>
              <a:rPr lang="fr-FR" sz="3200" dirty="0" err="1">
                <a:solidFill>
                  <a:srgbClr val="002060"/>
                </a:solidFill>
              </a:rPr>
              <a:t>systems</a:t>
            </a:r>
            <a:r>
              <a:rPr lang="fr-FR" sz="3200" dirty="0">
                <a:solidFill>
                  <a:srgbClr val="002060"/>
                </a:solidFill>
              </a:rPr>
              <a:t> engineering</a:t>
            </a:r>
          </a:p>
        </p:txBody>
      </p:sp>
    </p:spTree>
    <p:extLst>
      <p:ext uri="{BB962C8B-B14F-4D97-AF65-F5344CB8AC3E}">
        <p14:creationId xmlns:p14="http://schemas.microsoft.com/office/powerpoint/2010/main" val="203782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B94B7C9-0603-4B8E-9432-CD6A032AAD09}"/>
              </a:ext>
            </a:extLst>
          </p:cNvPr>
          <p:cNvSpPr txBox="1"/>
          <p:nvPr/>
        </p:nvSpPr>
        <p:spPr>
          <a:xfrm>
            <a:off x="80433" y="495278"/>
            <a:ext cx="12031133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2060"/>
                </a:solidFill>
              </a:rPr>
              <a:t>Key </a:t>
            </a:r>
            <a:r>
              <a:rPr lang="fr-FR" sz="2800" dirty="0" err="1">
                <a:solidFill>
                  <a:srgbClr val="002060"/>
                </a:solidFill>
              </a:rPr>
              <a:t>features</a:t>
            </a:r>
            <a:r>
              <a:rPr lang="fr-FR" sz="2800" dirty="0">
                <a:solidFill>
                  <a:srgbClr val="002060"/>
                </a:solidFill>
              </a:rPr>
              <a:t> of the french </a:t>
            </a:r>
            <a:r>
              <a:rPr lang="fr-FR" sz="2800" dirty="0" err="1">
                <a:solidFill>
                  <a:srgbClr val="002060"/>
                </a:solidFill>
              </a:rPr>
              <a:t>Health</a:t>
            </a:r>
            <a:r>
              <a:rPr lang="fr-FR" sz="2800" dirty="0">
                <a:solidFill>
                  <a:srgbClr val="002060"/>
                </a:solidFill>
              </a:rPr>
              <a:t>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002060"/>
                </a:solidFill>
              </a:rPr>
              <a:t>A </a:t>
            </a:r>
            <a:r>
              <a:rPr lang="fr-FR" sz="2800" dirty="0" err="1">
                <a:solidFill>
                  <a:srgbClr val="FF0000"/>
                </a:solidFill>
              </a:rPr>
              <a:t>critical</a:t>
            </a:r>
            <a:r>
              <a:rPr lang="fr-FR" sz="2800" dirty="0">
                <a:solidFill>
                  <a:srgbClr val="FF0000"/>
                </a:solidFill>
              </a:rPr>
              <a:t> system </a:t>
            </a:r>
            <a:r>
              <a:rPr lang="fr-FR" sz="2800" dirty="0">
                <a:solidFill>
                  <a:srgbClr val="002060"/>
                </a:solidFill>
              </a:rPr>
              <a:t>in charge of </a:t>
            </a:r>
            <a:r>
              <a:rPr lang="fr-FR" sz="2800" dirty="0" err="1">
                <a:solidFill>
                  <a:srgbClr val="002060"/>
                </a:solidFill>
              </a:rPr>
              <a:t>maintaining</a:t>
            </a:r>
            <a:r>
              <a:rPr lang="fr-FR" sz="2800" dirty="0">
                <a:solidFill>
                  <a:srgbClr val="002060"/>
                </a:solidFill>
              </a:rPr>
              <a:t> life and </a:t>
            </a:r>
            <a:r>
              <a:rPr lang="fr-FR" sz="2800" dirty="0" err="1">
                <a:solidFill>
                  <a:srgbClr val="002060"/>
                </a:solidFill>
              </a:rPr>
              <a:t>well</a:t>
            </a:r>
            <a:r>
              <a:rPr lang="fr-FR" sz="2800" dirty="0">
                <a:solidFill>
                  <a:srgbClr val="002060"/>
                </a:solidFill>
              </a:rPr>
              <a:t> </a:t>
            </a:r>
            <a:r>
              <a:rPr lang="fr-FR" sz="2800" dirty="0" err="1">
                <a:solidFill>
                  <a:srgbClr val="002060"/>
                </a:solidFill>
              </a:rPr>
              <a:t>being</a:t>
            </a:r>
            <a:endParaRPr lang="fr-FR" sz="2800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002060"/>
                </a:solidFill>
              </a:rPr>
              <a:t>A </a:t>
            </a:r>
            <a:r>
              <a:rPr lang="fr-FR" sz="2800" dirty="0" err="1">
                <a:solidFill>
                  <a:srgbClr val="002060"/>
                </a:solidFill>
              </a:rPr>
              <a:t>highly</a:t>
            </a:r>
            <a:r>
              <a:rPr lang="fr-FR" sz="2800" dirty="0">
                <a:solidFill>
                  <a:srgbClr val="002060"/>
                </a:solidFill>
              </a:rPr>
              <a:t> </a:t>
            </a:r>
            <a:r>
              <a:rPr lang="fr-FR" sz="2800" dirty="0" err="1">
                <a:solidFill>
                  <a:srgbClr val="FF0000"/>
                </a:solidFill>
              </a:rPr>
              <a:t>regulated</a:t>
            </a:r>
            <a:r>
              <a:rPr lang="fr-FR" sz="2800" dirty="0">
                <a:solidFill>
                  <a:srgbClr val="FF0000"/>
                </a:solidFill>
              </a:rPr>
              <a:t> and </a:t>
            </a:r>
            <a:r>
              <a:rPr lang="fr-FR" sz="2800" dirty="0" err="1">
                <a:solidFill>
                  <a:srgbClr val="FF0000"/>
                </a:solidFill>
              </a:rPr>
              <a:t>controlled</a:t>
            </a:r>
            <a:r>
              <a:rPr lang="fr-FR" sz="2800" dirty="0">
                <a:solidFill>
                  <a:srgbClr val="FF0000"/>
                </a:solidFill>
              </a:rPr>
              <a:t> system </a:t>
            </a:r>
            <a:r>
              <a:rPr lang="fr-FR" sz="2800" dirty="0">
                <a:solidFill>
                  <a:srgbClr val="002060"/>
                </a:solidFill>
              </a:rPr>
              <a:t>at a national </a:t>
            </a:r>
            <a:r>
              <a:rPr lang="fr-FR" sz="2800" dirty="0" err="1">
                <a:solidFill>
                  <a:srgbClr val="002060"/>
                </a:solidFill>
              </a:rPr>
              <a:t>level</a:t>
            </a:r>
            <a:endParaRPr lang="fr-FR" sz="2800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002060"/>
                </a:solidFill>
              </a:rPr>
              <a:t>A </a:t>
            </a:r>
            <a:r>
              <a:rPr lang="fr-FR" sz="2800" dirty="0">
                <a:solidFill>
                  <a:srgbClr val="FF0000"/>
                </a:solidFill>
              </a:rPr>
              <a:t>social </a:t>
            </a:r>
            <a:r>
              <a:rPr lang="fr-FR" sz="2800" dirty="0" err="1">
                <a:solidFill>
                  <a:srgbClr val="FF0000"/>
                </a:solidFill>
              </a:rPr>
              <a:t>insurance</a:t>
            </a:r>
            <a:r>
              <a:rPr lang="fr-FR" sz="2800" dirty="0">
                <a:solidFill>
                  <a:srgbClr val="FF0000"/>
                </a:solidFill>
              </a:rPr>
              <a:t> </a:t>
            </a:r>
            <a:r>
              <a:rPr lang="fr-FR" sz="2800" dirty="0" err="1">
                <a:solidFill>
                  <a:srgbClr val="FF0000"/>
                </a:solidFill>
              </a:rPr>
              <a:t>subsystem</a:t>
            </a:r>
            <a:r>
              <a:rPr lang="fr-FR" sz="2800" dirty="0">
                <a:solidFill>
                  <a:srgbClr val="FF0000"/>
                </a:solidFill>
              </a:rPr>
              <a:t> </a:t>
            </a:r>
            <a:r>
              <a:rPr lang="fr-FR" sz="2800" dirty="0" err="1">
                <a:solidFill>
                  <a:srgbClr val="002060"/>
                </a:solidFill>
              </a:rPr>
              <a:t>based</a:t>
            </a:r>
            <a:r>
              <a:rPr lang="fr-FR" sz="2800" dirty="0">
                <a:solidFill>
                  <a:srgbClr val="002060"/>
                </a:solidFill>
              </a:rPr>
              <a:t> on </a:t>
            </a:r>
            <a:r>
              <a:rPr lang="fr-FR" sz="2800" dirty="0" err="1">
                <a:solidFill>
                  <a:srgbClr val="002060"/>
                </a:solidFill>
              </a:rPr>
              <a:t>solidarity</a:t>
            </a:r>
            <a:r>
              <a:rPr lang="fr-FR" sz="2800" dirty="0">
                <a:solidFill>
                  <a:srgbClr val="002060"/>
                </a:solidFill>
              </a:rPr>
              <a:t> and massive inclusion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002060"/>
                </a:solidFill>
              </a:rPr>
              <a:t>A </a:t>
            </a:r>
            <a:r>
              <a:rPr lang="fr-FR" sz="2800" dirty="0" err="1">
                <a:solidFill>
                  <a:srgbClr val="002060"/>
                </a:solidFill>
              </a:rPr>
              <a:t>very</a:t>
            </a:r>
            <a:r>
              <a:rPr lang="fr-FR" sz="2800" dirty="0">
                <a:solidFill>
                  <a:srgbClr val="002060"/>
                </a:solidFill>
              </a:rPr>
              <a:t> </a:t>
            </a:r>
            <a:r>
              <a:rPr lang="fr-FR" sz="2800" dirty="0" err="1">
                <a:solidFill>
                  <a:srgbClr val="FF0000"/>
                </a:solidFill>
              </a:rPr>
              <a:t>segmented</a:t>
            </a:r>
            <a:r>
              <a:rPr lang="fr-FR" sz="2800" dirty="0">
                <a:solidFill>
                  <a:srgbClr val="FF0000"/>
                </a:solidFill>
              </a:rPr>
              <a:t> </a:t>
            </a:r>
            <a:r>
              <a:rPr lang="fr-FR" sz="2800" dirty="0" err="1">
                <a:solidFill>
                  <a:srgbClr val="FF0000"/>
                </a:solidFill>
              </a:rPr>
              <a:t>overall</a:t>
            </a:r>
            <a:r>
              <a:rPr lang="fr-FR" sz="2800" dirty="0">
                <a:solidFill>
                  <a:srgbClr val="FF0000"/>
                </a:solidFill>
              </a:rPr>
              <a:t> organisation</a:t>
            </a:r>
            <a:r>
              <a:rPr lang="fr-FR" sz="2800" dirty="0">
                <a:solidFill>
                  <a:srgbClr val="002060"/>
                </a:solidFill>
              </a:rPr>
              <a:t>, </a:t>
            </a:r>
            <a:r>
              <a:rPr lang="fr-FR" sz="2800" dirty="0" err="1">
                <a:solidFill>
                  <a:srgbClr val="002060"/>
                </a:solidFill>
              </a:rPr>
              <a:t>mainly</a:t>
            </a:r>
            <a:r>
              <a:rPr lang="fr-FR" sz="2800" dirty="0">
                <a:solidFill>
                  <a:srgbClr val="002060"/>
                </a:solidFill>
              </a:rPr>
              <a:t> </a:t>
            </a:r>
            <a:r>
              <a:rPr lang="fr-FR" sz="2800" dirty="0" err="1">
                <a:solidFill>
                  <a:srgbClr val="002060"/>
                </a:solidFill>
              </a:rPr>
              <a:t>based</a:t>
            </a:r>
            <a:r>
              <a:rPr lang="fr-FR" sz="2800" dirty="0">
                <a:solidFill>
                  <a:srgbClr val="002060"/>
                </a:solidFill>
              </a:rPr>
              <a:t> on </a:t>
            </a:r>
            <a:r>
              <a:rPr lang="fr-FR" sz="2800" dirty="0" err="1">
                <a:solidFill>
                  <a:srgbClr val="002060"/>
                </a:solidFill>
              </a:rPr>
              <a:t>medical</a:t>
            </a:r>
            <a:r>
              <a:rPr lang="fr-FR" sz="2800" dirty="0">
                <a:solidFill>
                  <a:srgbClr val="002060"/>
                </a:solidFill>
              </a:rPr>
              <a:t> </a:t>
            </a:r>
            <a:r>
              <a:rPr lang="fr-FR" sz="2800" dirty="0" err="1">
                <a:solidFill>
                  <a:srgbClr val="002060"/>
                </a:solidFill>
              </a:rPr>
              <a:t>specialities</a:t>
            </a:r>
            <a:r>
              <a:rPr lang="fr-FR" sz="2800" dirty="0">
                <a:solidFill>
                  <a:srgbClr val="002060"/>
                </a:solidFill>
              </a:rPr>
              <a:t> and </a:t>
            </a:r>
            <a:r>
              <a:rPr lang="fr-FR" sz="2800" dirty="0" err="1">
                <a:solidFill>
                  <a:srgbClr val="002060"/>
                </a:solidFill>
              </a:rPr>
              <a:t>with</a:t>
            </a:r>
            <a:r>
              <a:rPr lang="fr-FR" sz="2800" dirty="0">
                <a:solidFill>
                  <a:srgbClr val="002060"/>
                </a:solidFill>
              </a:rPr>
              <a:t> a large set of </a:t>
            </a:r>
            <a:r>
              <a:rPr lang="fr-FR" sz="2800" dirty="0" err="1">
                <a:solidFill>
                  <a:srgbClr val="002060"/>
                </a:solidFill>
              </a:rPr>
              <a:t>entities</a:t>
            </a:r>
            <a:r>
              <a:rPr lang="fr-FR" sz="2800" dirty="0">
                <a:solidFill>
                  <a:srgbClr val="002060"/>
                </a:solidFill>
              </a:rPr>
              <a:t> </a:t>
            </a:r>
            <a:r>
              <a:rPr lang="fr-FR" sz="2800" dirty="0" err="1">
                <a:solidFill>
                  <a:srgbClr val="002060"/>
                </a:solidFill>
              </a:rPr>
              <a:t>which</a:t>
            </a:r>
            <a:r>
              <a:rPr lang="fr-FR" sz="2800" dirty="0">
                <a:solidFill>
                  <a:srgbClr val="002060"/>
                </a:solidFill>
              </a:rPr>
              <a:t> are </a:t>
            </a:r>
            <a:r>
              <a:rPr lang="fr-FR" sz="2800" dirty="0" err="1">
                <a:solidFill>
                  <a:srgbClr val="002060"/>
                </a:solidFill>
              </a:rPr>
              <a:t>allowed</a:t>
            </a:r>
            <a:r>
              <a:rPr lang="fr-FR" sz="2800" dirty="0">
                <a:solidFill>
                  <a:srgbClr val="002060"/>
                </a:solidFill>
              </a:rPr>
              <a:t> to </a:t>
            </a:r>
            <a:r>
              <a:rPr lang="fr-FR" sz="2800" dirty="0" err="1">
                <a:solidFill>
                  <a:srgbClr val="002060"/>
                </a:solidFill>
              </a:rPr>
              <a:t>take</a:t>
            </a:r>
            <a:r>
              <a:rPr lang="fr-FR" sz="2800" dirty="0">
                <a:solidFill>
                  <a:srgbClr val="002060"/>
                </a:solidFill>
              </a:rPr>
              <a:t> care about people (</a:t>
            </a:r>
            <a:r>
              <a:rPr lang="fr-FR" sz="2800" dirty="0" err="1">
                <a:solidFill>
                  <a:srgbClr val="002060"/>
                </a:solidFill>
              </a:rPr>
              <a:t>from</a:t>
            </a:r>
            <a:r>
              <a:rPr lang="fr-FR" sz="2800" dirty="0">
                <a:solidFill>
                  <a:srgbClr val="002060"/>
                </a:solidFill>
              </a:rPr>
              <a:t> </a:t>
            </a:r>
            <a:r>
              <a:rPr lang="fr-FR" sz="2800" dirty="0" err="1">
                <a:solidFill>
                  <a:srgbClr val="002060"/>
                </a:solidFill>
              </a:rPr>
              <a:t>clinical</a:t>
            </a:r>
            <a:r>
              <a:rPr lang="fr-FR" sz="2800" dirty="0">
                <a:solidFill>
                  <a:srgbClr val="002060"/>
                </a:solidFill>
              </a:rPr>
              <a:t> </a:t>
            </a:r>
            <a:r>
              <a:rPr lang="fr-FR" sz="2800" dirty="0" err="1">
                <a:solidFill>
                  <a:srgbClr val="002060"/>
                </a:solidFill>
              </a:rPr>
              <a:t>activities</a:t>
            </a:r>
            <a:r>
              <a:rPr lang="fr-FR" sz="2800" dirty="0">
                <a:solidFill>
                  <a:srgbClr val="002060"/>
                </a:solidFill>
              </a:rPr>
              <a:t> to more social </a:t>
            </a:r>
            <a:r>
              <a:rPr lang="fr-FR" sz="2800" dirty="0" err="1">
                <a:solidFill>
                  <a:srgbClr val="002060"/>
                </a:solidFill>
              </a:rPr>
              <a:t>ones</a:t>
            </a:r>
            <a:r>
              <a:rPr lang="fr-FR" sz="2800" dirty="0">
                <a:solidFill>
                  <a:srgbClr val="00206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002060"/>
                </a:solidFill>
              </a:rPr>
              <a:t>A new </a:t>
            </a:r>
            <a:r>
              <a:rPr lang="fr-FR" sz="2800" dirty="0" err="1">
                <a:solidFill>
                  <a:srgbClr val="002060"/>
                </a:solidFill>
              </a:rPr>
              <a:t>political</a:t>
            </a:r>
            <a:r>
              <a:rPr lang="fr-FR" sz="2800" dirty="0">
                <a:solidFill>
                  <a:srgbClr val="002060"/>
                </a:solidFill>
              </a:rPr>
              <a:t> </a:t>
            </a:r>
            <a:r>
              <a:rPr lang="fr-FR" sz="2800" dirty="0" err="1">
                <a:solidFill>
                  <a:srgbClr val="002060"/>
                </a:solidFill>
              </a:rPr>
              <a:t>envision</a:t>
            </a:r>
            <a:r>
              <a:rPr lang="fr-FR" sz="2800" dirty="0">
                <a:solidFill>
                  <a:srgbClr val="002060"/>
                </a:solidFill>
              </a:rPr>
              <a:t> </a:t>
            </a:r>
            <a:r>
              <a:rPr lang="fr-FR" sz="2800" dirty="0" err="1">
                <a:solidFill>
                  <a:srgbClr val="002060"/>
                </a:solidFill>
              </a:rPr>
              <a:t>based</a:t>
            </a:r>
            <a:r>
              <a:rPr lang="fr-FR" sz="2800" dirty="0">
                <a:solidFill>
                  <a:srgbClr val="002060"/>
                </a:solidFill>
              </a:rPr>
              <a:t> on the concept of </a:t>
            </a:r>
            <a:r>
              <a:rPr lang="fr-FR" sz="2800" dirty="0">
                <a:solidFill>
                  <a:srgbClr val="FF0000"/>
                </a:solidFill>
              </a:rPr>
              <a:t>patient </a:t>
            </a:r>
            <a:r>
              <a:rPr lang="fr-FR" sz="2800" dirty="0" err="1">
                <a:solidFill>
                  <a:srgbClr val="FF0000"/>
                </a:solidFill>
              </a:rPr>
              <a:t>pathways</a:t>
            </a:r>
            <a:r>
              <a:rPr lang="fr-FR" sz="2800" dirty="0">
                <a:solidFill>
                  <a:srgbClr val="FF0000"/>
                </a:solidFill>
              </a:rPr>
              <a:t> </a:t>
            </a:r>
            <a:r>
              <a:rPr lang="fr-FR" sz="2800" dirty="0">
                <a:solidFill>
                  <a:srgbClr val="002060"/>
                </a:solidFill>
              </a:rPr>
              <a:t>(1)</a:t>
            </a:r>
            <a:r>
              <a:rPr lang="fr-FR" sz="2800" dirty="0">
                <a:solidFill>
                  <a:srgbClr val="FF0000"/>
                </a:solidFill>
              </a:rPr>
              <a:t> </a:t>
            </a:r>
            <a:r>
              <a:rPr lang="fr-FR" sz="2800" dirty="0">
                <a:solidFill>
                  <a:srgbClr val="002060"/>
                </a:solidFill>
              </a:rPr>
              <a:t>to </a:t>
            </a:r>
            <a:r>
              <a:rPr lang="fr-FR" sz="2800" dirty="0" err="1">
                <a:solidFill>
                  <a:srgbClr val="002060"/>
                </a:solidFill>
              </a:rPr>
              <a:t>promote</a:t>
            </a:r>
            <a:r>
              <a:rPr lang="fr-FR" sz="2800" dirty="0">
                <a:solidFill>
                  <a:srgbClr val="002060"/>
                </a:solidFill>
              </a:rPr>
              <a:t> a user </a:t>
            </a:r>
            <a:r>
              <a:rPr lang="fr-FR" sz="2800" dirty="0" err="1">
                <a:solidFill>
                  <a:srgbClr val="002060"/>
                </a:solidFill>
              </a:rPr>
              <a:t>centric</a:t>
            </a:r>
            <a:r>
              <a:rPr lang="fr-FR" sz="2800" dirty="0">
                <a:solidFill>
                  <a:srgbClr val="002060"/>
                </a:solidFill>
              </a:rPr>
              <a:t> spirit &amp; (2) to </a:t>
            </a:r>
            <a:r>
              <a:rPr lang="fr-FR" sz="2800" dirty="0" err="1">
                <a:solidFill>
                  <a:srgbClr val="002060"/>
                </a:solidFill>
              </a:rPr>
              <a:t>overcome</a:t>
            </a:r>
            <a:r>
              <a:rPr lang="fr-FR" sz="2800" dirty="0">
                <a:solidFill>
                  <a:srgbClr val="002060"/>
                </a:solidFill>
              </a:rPr>
              <a:t> </a:t>
            </a:r>
            <a:r>
              <a:rPr lang="fr-FR" sz="2800" dirty="0" err="1">
                <a:solidFill>
                  <a:srgbClr val="002060"/>
                </a:solidFill>
              </a:rPr>
              <a:t>institutional</a:t>
            </a:r>
            <a:r>
              <a:rPr lang="fr-FR" sz="2800" dirty="0">
                <a:solidFill>
                  <a:srgbClr val="002060"/>
                </a:solidFill>
              </a:rPr>
              <a:t> </a:t>
            </a:r>
            <a:r>
              <a:rPr lang="fr-FR" sz="2800" dirty="0" err="1">
                <a:solidFill>
                  <a:srgbClr val="002060"/>
                </a:solidFill>
              </a:rPr>
              <a:t>nomadism</a:t>
            </a:r>
            <a:r>
              <a:rPr lang="fr-FR" sz="2800" dirty="0">
                <a:solidFill>
                  <a:srgbClr val="002060"/>
                </a:solidFill>
              </a:rPr>
              <a:t> and breakdown of care </a:t>
            </a:r>
            <a:r>
              <a:rPr lang="fr-FR" sz="2800" dirty="0" err="1">
                <a:solidFill>
                  <a:srgbClr val="002060"/>
                </a:solidFill>
              </a:rPr>
              <a:t>continuity</a:t>
            </a:r>
            <a:endParaRPr lang="fr-FR" sz="2800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002060"/>
                </a:solidFill>
              </a:rPr>
              <a:t>A </a:t>
            </a:r>
            <a:r>
              <a:rPr lang="fr-FR" sz="2800" dirty="0" err="1">
                <a:solidFill>
                  <a:srgbClr val="FF0000"/>
                </a:solidFill>
              </a:rPr>
              <a:t>complexity</a:t>
            </a:r>
            <a:r>
              <a:rPr lang="fr-FR" sz="2800" dirty="0">
                <a:solidFill>
                  <a:srgbClr val="002060"/>
                </a:solidFill>
              </a:rPr>
              <a:t> to </a:t>
            </a:r>
            <a:r>
              <a:rPr lang="fr-FR" sz="2800" dirty="0" err="1">
                <a:solidFill>
                  <a:srgbClr val="002060"/>
                </a:solidFill>
              </a:rPr>
              <a:t>mitigate</a:t>
            </a:r>
            <a:r>
              <a:rPr lang="fr-FR" sz="2800" dirty="0">
                <a:solidFill>
                  <a:srgbClr val="002060"/>
                </a:solidFill>
              </a:rPr>
              <a:t> </a:t>
            </a:r>
            <a:r>
              <a:rPr lang="fr-FR" sz="2800" dirty="0" err="1">
                <a:solidFill>
                  <a:srgbClr val="002060"/>
                </a:solidFill>
              </a:rPr>
              <a:t>with</a:t>
            </a:r>
            <a:r>
              <a:rPr lang="fr-FR" sz="2800" dirty="0">
                <a:solidFill>
                  <a:srgbClr val="002060"/>
                </a:solidFill>
              </a:rPr>
              <a:t> made by a mix of </a:t>
            </a:r>
            <a:r>
              <a:rPr lang="fr-FR" sz="2800" dirty="0" err="1">
                <a:solidFill>
                  <a:srgbClr val="002060"/>
                </a:solidFill>
              </a:rPr>
              <a:t>uncertainty</a:t>
            </a:r>
            <a:r>
              <a:rPr lang="fr-FR" sz="2800" dirty="0">
                <a:solidFill>
                  <a:srgbClr val="002060"/>
                </a:solidFill>
              </a:rPr>
              <a:t>, </a:t>
            </a:r>
            <a:r>
              <a:rPr lang="fr-FR" sz="2800" dirty="0" err="1">
                <a:solidFill>
                  <a:srgbClr val="002060"/>
                </a:solidFill>
              </a:rPr>
              <a:t>instability</a:t>
            </a:r>
            <a:r>
              <a:rPr lang="fr-FR" sz="2800" dirty="0">
                <a:solidFill>
                  <a:srgbClr val="002060"/>
                </a:solidFill>
              </a:rPr>
              <a:t>, </a:t>
            </a:r>
            <a:r>
              <a:rPr lang="fr-FR" sz="2800" dirty="0" err="1">
                <a:solidFill>
                  <a:srgbClr val="002060"/>
                </a:solidFill>
              </a:rPr>
              <a:t>networked</a:t>
            </a:r>
            <a:r>
              <a:rPr lang="fr-FR" sz="2800" dirty="0">
                <a:solidFill>
                  <a:srgbClr val="002060"/>
                </a:solidFill>
              </a:rPr>
              <a:t> assets and </a:t>
            </a:r>
            <a:r>
              <a:rPr lang="fr-FR" sz="2800" dirty="0" err="1">
                <a:solidFill>
                  <a:srgbClr val="002060"/>
                </a:solidFill>
              </a:rPr>
              <a:t>dynamical</a:t>
            </a:r>
            <a:r>
              <a:rPr lang="fr-FR" sz="2800" dirty="0">
                <a:solidFill>
                  <a:srgbClr val="002060"/>
                </a:solidFill>
              </a:rPr>
              <a:t> </a:t>
            </a:r>
            <a:r>
              <a:rPr lang="fr-FR" sz="2800" dirty="0" err="1">
                <a:solidFill>
                  <a:srgbClr val="002060"/>
                </a:solidFill>
              </a:rPr>
              <a:t>emergence</a:t>
            </a:r>
            <a:r>
              <a:rPr lang="fr-FR" sz="2800" dirty="0">
                <a:solidFill>
                  <a:srgbClr val="002060"/>
                </a:solidFill>
              </a:rPr>
              <a:t> of </a:t>
            </a:r>
            <a:r>
              <a:rPr lang="fr-FR" sz="2800" dirty="0" err="1">
                <a:solidFill>
                  <a:srgbClr val="002060"/>
                </a:solidFill>
              </a:rPr>
              <a:t>unexpected</a:t>
            </a:r>
            <a:r>
              <a:rPr lang="fr-FR" sz="2800" dirty="0">
                <a:solidFill>
                  <a:srgbClr val="002060"/>
                </a:solidFill>
              </a:rPr>
              <a:t> </a:t>
            </a:r>
            <a:r>
              <a:rPr lang="fr-FR" sz="2800" dirty="0" err="1">
                <a:solidFill>
                  <a:srgbClr val="002060"/>
                </a:solidFill>
              </a:rPr>
              <a:t>phenoma</a:t>
            </a:r>
            <a:r>
              <a:rPr lang="fr-FR" sz="2800" dirty="0">
                <a:solidFill>
                  <a:srgbClr val="002060"/>
                </a:solidFill>
              </a:rPr>
              <a:t> all </a:t>
            </a:r>
            <a:r>
              <a:rPr lang="fr-FR" sz="2800" dirty="0" err="1">
                <a:solidFill>
                  <a:srgbClr val="002060"/>
                </a:solidFill>
              </a:rPr>
              <a:t>along</a:t>
            </a:r>
            <a:r>
              <a:rPr lang="fr-FR" sz="2800" dirty="0">
                <a:solidFill>
                  <a:srgbClr val="002060"/>
                </a:solidFill>
              </a:rPr>
              <a:t> the </a:t>
            </a:r>
            <a:r>
              <a:rPr lang="fr-FR" sz="2800" dirty="0" err="1">
                <a:solidFill>
                  <a:srgbClr val="002060"/>
                </a:solidFill>
              </a:rPr>
              <a:t>pathways</a:t>
            </a:r>
            <a:endParaRPr lang="fr-FR" sz="2800" dirty="0">
              <a:solidFill>
                <a:srgbClr val="002060"/>
              </a:solidFill>
            </a:endParaRPr>
          </a:p>
          <a:p>
            <a:pPr algn="ctr"/>
            <a:r>
              <a:rPr lang="fr-FR" sz="2800" dirty="0">
                <a:solidFill>
                  <a:srgbClr val="002060"/>
                </a:solidFill>
              </a:rPr>
              <a:t>You </a:t>
            </a:r>
            <a:r>
              <a:rPr lang="fr-FR" sz="2800" dirty="0" err="1">
                <a:solidFill>
                  <a:srgbClr val="002060"/>
                </a:solidFill>
              </a:rPr>
              <a:t>say</a:t>
            </a:r>
            <a:r>
              <a:rPr lang="fr-FR" sz="2800" dirty="0">
                <a:solidFill>
                  <a:srgbClr val="002060"/>
                </a:solidFill>
              </a:rPr>
              <a:t> : Management ?</a:t>
            </a:r>
          </a:p>
          <a:p>
            <a:endParaRPr lang="fr-FR" sz="2800" dirty="0"/>
          </a:p>
          <a:p>
            <a:endParaRPr lang="fr-FR" sz="2800" dirty="0"/>
          </a:p>
          <a:p>
            <a:endParaRPr lang="fr-FR" sz="2800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874085D-B857-4854-8751-36219DD0B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8320" y="5324799"/>
            <a:ext cx="1503680" cy="150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4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170</Words>
  <Application>Microsoft Macintosh PowerPoint</Application>
  <PresentationFormat>Grand écran</PresentationFormat>
  <Paragraphs>11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Axe PSI – Activités et production20-21 en relation avec le secteur santé</dc:title>
  <dc:creator>hpingaud</dc:creator>
  <cp:lastModifiedBy>Vincent Britelle</cp:lastModifiedBy>
  <cp:revision>66</cp:revision>
  <dcterms:created xsi:type="dcterms:W3CDTF">2021-07-09T12:31:52Z</dcterms:created>
  <dcterms:modified xsi:type="dcterms:W3CDTF">2023-05-15T07:29:24Z</dcterms:modified>
</cp:coreProperties>
</file>