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-1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B8CC3-9485-4880-8638-69D0788376F3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4AD3-32F9-4DAF-BBC6-70E95D943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0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d'information est un système car :</a:t>
            </a:r>
          </a:p>
          <a:p>
            <a:r>
              <a:rPr lang="fr-FR" dirty="0"/>
              <a:t>- Il est composé d’éléments divers. Citons les employés, les ordinateurs, les réseaux, les applications, les bases de données, les règles métier, etc.</a:t>
            </a:r>
          </a:p>
          <a:p>
            <a:r>
              <a:rPr lang="fr-FR" dirty="0"/>
              <a:t>- </a:t>
            </a:r>
            <a:r>
              <a:rPr lang="fr-FR"/>
              <a:t>Ces éléments </a:t>
            </a:r>
            <a:r>
              <a:rPr lang="fr-FR" dirty="0"/>
              <a:t>sont bien en interaction. Par exemple, l'employé utilise une application au travers d'interfaces ; un ordinateur est déployé sur le réseau ; ou encore une règle de gestion est respectée au sein d'une application.</a:t>
            </a:r>
          </a:p>
          <a:p>
            <a:r>
              <a:rPr lang="fr-FR" dirty="0"/>
              <a:t>- Enfin, le système a une finalité, fournir les moyens de stocker et de traiter les informations (un rôle patrimonial). Citons une autre finalité, et non des moindres, aider au pilotage (un rôle d'aide à la décision).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4AD3-32F9-4DAF-BBC6-70E95D9434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00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97B2C-8620-D2B4-75EE-22D9BED8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700F7-C619-8EC0-AC11-BE9B82588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6107F-7914-1AB4-0109-333D6F8E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6510CB-56AB-FA5A-73A5-EA217F49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C75AA-2A5F-B213-DC59-F30770B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53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FD416-99ED-4AB0-BCC2-F0D6D97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BEC7C-32F0-E4C2-3AA2-B91DD84E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B1790-912C-7651-4672-9609E821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2AF6A2-3CA9-76C7-AC4D-5E8BA822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AD71-00F9-2C3F-D58C-EE6B430A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B5FDF8-F1D5-3FD3-C9AD-09910754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BC1B5-4ED4-AA07-907D-FA39126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9D62A-2B29-392C-9127-7776102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72BA3-C74B-6588-E06A-E45847ED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F3B6F-1233-14C4-5698-75A2874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AA642-2E6A-66A1-7D2D-0ECEF9F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8B6A1-FA26-A083-3AE0-28800D54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7BAD8B-93DA-2683-A686-465E0E7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2E357-2F76-0258-F31C-AAA72761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D8CD0-8E23-E6CD-6646-8064140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3352E-C443-2BB7-A8BB-575644B7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75A12-38D9-3749-FDBA-7F60E3E8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0A6BF-2E2D-480A-B823-738BB6C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9CE84-4600-D045-395C-49D5E615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CBD44-6BFF-5BD6-C976-1CAAA0A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F947E-EECE-CE6B-9812-458683F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98D4E-DE58-1F8F-8EB0-3459C220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AE4C-C177-C736-64EB-10737D60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A91E5-64E0-004C-11D6-16F9E3A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7BABC-2F2C-6DFF-9B2A-1A60C9D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520B3-A11E-F927-23DA-A02BE011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0DB14-0DAB-7D17-99BD-F80AE70D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720E2-06E1-3900-AC5E-BC312649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6447A2-4280-11B2-BC54-705678D5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A5FCDF-42E1-7574-D70A-3DDFF13B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5C37F6-C740-75C5-9B8E-E611B1D61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6DA1F2-FBC9-78D5-FA6C-28F2CE75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45485-B3A7-BF79-6409-D30F5CC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223A06-1A44-E788-4D45-4D361CE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8E06F-36A9-F551-E85A-D9851F63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121E33-B9E7-042D-8158-C0945A36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B3A892-2C18-12DA-4D1A-6D34226D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F6629B-5189-D137-D559-41D53BCA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14043-7A63-8E49-F1FD-564889E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267C06-6F36-AABD-D8A8-4A2A0B06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36882-D79D-16BA-189C-6264F42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6948C-79A3-2DC3-F69D-02C2178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69A58-6809-AF1C-C7B6-EE821535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DBD9F-789A-CB1A-E14A-8D08C5DB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AD9499-AE98-29DE-F9C6-634CE1C0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62BB99-ECAF-35AD-FB41-8A4505D0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42359-E13A-3D7B-6AB5-16A045AF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408D-845A-F3FF-2587-61ED198F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E6B902-4519-DF1C-6BD7-C710ABFF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1FBDCC-9868-D2B9-CA3B-A25F2776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9BFA2-C156-0F89-042F-1A6B908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E244B-88DC-A832-9D84-0873B20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EA9D9-2D89-F123-2D00-E850B3F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0321C-E19A-08FA-96C7-556F8EEF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CE9DE-EC88-2C63-F449-3CE764EE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54ABF-D0B9-DB27-7EF9-E5713FAA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A4A57-F6B5-64C0-1811-B2CFBBE0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28952-06B8-77C5-4A98-89C789C7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audio" Target="../media/media1.wav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microsoft.com/office/2007/relationships/media" Target="../media/media1.wav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DC63DC3-6CD9-DB56-583B-299801EEF23A}"/>
              </a:ext>
            </a:extLst>
          </p:cNvPr>
          <p:cNvSpPr/>
          <p:nvPr/>
        </p:nvSpPr>
        <p:spPr>
          <a:xfrm>
            <a:off x="2868490" y="1248506"/>
            <a:ext cx="6455020" cy="2822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Employé(e) de bureau">
            <a:extLst>
              <a:ext uri="{FF2B5EF4-FFF2-40B4-BE49-F238E27FC236}">
                <a16:creationId xmlns:a16="http://schemas.microsoft.com/office/drawing/2014/main" id="{AF30C8BD-985B-6D8C-F61E-DA60CE709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0479" y="1357806"/>
            <a:ext cx="914400" cy="914400"/>
          </a:xfrm>
          <a:prstGeom prst="rect">
            <a:avLst/>
          </a:prstGeom>
        </p:spPr>
      </p:pic>
      <p:pic>
        <p:nvPicPr>
          <p:cNvPr id="8" name="Graphique 7" descr="Antenne relais téléphonique">
            <a:extLst>
              <a:ext uri="{FF2B5EF4-FFF2-40B4-BE49-F238E27FC236}">
                <a16:creationId xmlns:a16="http://schemas.microsoft.com/office/drawing/2014/main" id="{CEFC5100-53F9-9A5B-1605-360F509DD3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8573" y="1460584"/>
            <a:ext cx="914400" cy="914400"/>
          </a:xfrm>
          <a:prstGeom prst="rect">
            <a:avLst/>
          </a:prstGeom>
        </p:spPr>
      </p:pic>
      <p:pic>
        <p:nvPicPr>
          <p:cNvPr id="10" name="Graphique 9" descr="Ordinateur portable">
            <a:extLst>
              <a:ext uri="{FF2B5EF4-FFF2-40B4-BE49-F238E27FC236}">
                <a16:creationId xmlns:a16="http://schemas.microsoft.com/office/drawing/2014/main" id="{E10737CF-2EB0-96DE-C031-69853CC1DD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9977" y="2971800"/>
            <a:ext cx="914400" cy="914400"/>
          </a:xfrm>
          <a:prstGeom prst="rect">
            <a:avLst/>
          </a:prstGeom>
        </p:spPr>
      </p:pic>
      <p:pic>
        <p:nvPicPr>
          <p:cNvPr id="12" name="Graphique 11" descr="Liste">
            <a:extLst>
              <a:ext uri="{FF2B5EF4-FFF2-40B4-BE49-F238E27FC236}">
                <a16:creationId xmlns:a16="http://schemas.microsoft.com/office/drawing/2014/main" id="{8FE14239-E01A-1208-3879-F53E75EF7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4173" y="3042138"/>
            <a:ext cx="914400" cy="914400"/>
          </a:xfrm>
          <a:prstGeom prst="rect">
            <a:avLst/>
          </a:prstGeom>
        </p:spPr>
      </p:pic>
      <p:pic>
        <p:nvPicPr>
          <p:cNvPr id="14" name="Graphique 13" descr="Base de données">
            <a:extLst>
              <a:ext uri="{FF2B5EF4-FFF2-40B4-BE49-F238E27FC236}">
                <a16:creationId xmlns:a16="http://schemas.microsoft.com/office/drawing/2014/main" id="{F76013FF-CD36-4BCE-707F-0AD8D17249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68757" y="2040877"/>
            <a:ext cx="914400" cy="914400"/>
          </a:xfrm>
          <a:prstGeom prst="rect">
            <a:avLst/>
          </a:prstGeom>
        </p:spPr>
      </p:pic>
      <p:pic>
        <p:nvPicPr>
          <p:cNvPr id="16" name="Graphique 15" descr="Conception Web">
            <a:extLst>
              <a:ext uri="{FF2B5EF4-FFF2-40B4-BE49-F238E27FC236}">
                <a16:creationId xmlns:a16="http://schemas.microsoft.com/office/drawing/2014/main" id="{F4FA972B-D9A4-8483-2E3E-3D4F207A68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52523" y="2498077"/>
            <a:ext cx="914400" cy="914400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5151D06-39F4-72B6-744E-AE9057459936}"/>
              </a:ext>
            </a:extLst>
          </p:cNvPr>
          <p:cNvCxnSpPr>
            <a:stCxn id="16" idx="0"/>
          </p:cNvCxnSpPr>
          <p:nvPr/>
        </p:nvCxnSpPr>
        <p:spPr>
          <a:xfrm flipV="1">
            <a:off x="3909723" y="1815006"/>
            <a:ext cx="760756" cy="683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A215202-D2E9-A4F9-099E-3268099F0848}"/>
              </a:ext>
            </a:extLst>
          </p:cNvPr>
          <p:cNvCxnSpPr>
            <a:stCxn id="16" idx="2"/>
            <a:endCxn id="12" idx="1"/>
          </p:cNvCxnSpPr>
          <p:nvPr/>
        </p:nvCxnSpPr>
        <p:spPr>
          <a:xfrm>
            <a:off x="3909723" y="3412477"/>
            <a:ext cx="1394450" cy="86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F78412-632C-7EE0-D980-3E1D8E3E4E1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675773" y="2374984"/>
            <a:ext cx="761404" cy="596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4935F-6E6E-3946-2CB2-ABDF70AED9D8}"/>
              </a:ext>
            </a:extLst>
          </p:cNvPr>
          <p:cNvSpPr/>
          <p:nvPr/>
        </p:nvSpPr>
        <p:spPr>
          <a:xfrm>
            <a:off x="1657527" y="4476345"/>
            <a:ext cx="2709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598D01-6E50-C467-109A-B5D46322B2B7}"/>
              </a:ext>
            </a:extLst>
          </p:cNvPr>
          <p:cNvSpPr/>
          <p:nvPr/>
        </p:nvSpPr>
        <p:spPr>
          <a:xfrm>
            <a:off x="8459866" y="4761638"/>
            <a:ext cx="207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Traiter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C6C4F4-0A84-06BB-9DB2-B1C4EBA6C682}"/>
              </a:ext>
            </a:extLst>
          </p:cNvPr>
          <p:cNvSpPr/>
          <p:nvPr/>
        </p:nvSpPr>
        <p:spPr>
          <a:xfrm rot="20358139">
            <a:off x="4894044" y="5529858"/>
            <a:ext cx="2459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Pilotage</a:t>
            </a:r>
          </a:p>
        </p:txBody>
      </p:sp>
      <p:pic>
        <p:nvPicPr>
          <p:cNvPr id="30" name="Soundly Voice Designer, Alain 19">
            <a:hlinkClick r:id="" action="ppaction://media"/>
            <a:extLst>
              <a:ext uri="{FF2B5EF4-FFF2-40B4-BE49-F238E27FC236}">
                <a16:creationId xmlns:a16="http://schemas.microsoft.com/office/drawing/2014/main" id="{443B80DE-F06F-AC18-E22E-899DE64DFAB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0144935" y="3859823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769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03"/>
    </mc:Choice>
    <mc:Fallback>
      <p:transition spd="slow" advTm="399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  <p:bldLst>
      <p:bldP spid="4" grpId="0" animBg="1"/>
      <p:bldP spid="27" grpId="0"/>
      <p:bldP spid="28" grpId="0"/>
      <p:bldP spid="29" grpId="0"/>
    </p:bldLst>
  </p:timing>
  <p:extLst>
    <p:ext uri="{E180D4A7-C9FB-4DFB-919C-405C955672EB}">
      <p14:showEvtLst xmlns:p14="http://schemas.microsoft.com/office/powerpoint/2010/main">
        <p14:playEvt time="750" objId="30"/>
        <p14:stopEvt time="39201" objId="30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8|0.9|1.1|0.8|1|1.1|5.6|3.6|2.4|6.2|7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128</Words>
  <Application>Microsoft Office PowerPoint</Application>
  <PresentationFormat>Grand écran</PresentationFormat>
  <Paragraphs>8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1</cp:revision>
  <dcterms:created xsi:type="dcterms:W3CDTF">2023-05-22T08:11:48Z</dcterms:created>
  <dcterms:modified xsi:type="dcterms:W3CDTF">2023-05-22T08:45:34Z</dcterms:modified>
</cp:coreProperties>
</file>