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Puisque piloter, c’est suivre une trajectoire, il faut d’abord réussir à mesurer de combien on s'en écarte.</a:t>
            </a:r>
          </a:p>
          <a:p>
            <a:r>
              <a:rPr lang="fr-FR" dirty="0"/>
              <a:t>Le contrôle du système nécessite de collecter et analyser cette mesure.</a:t>
            </a:r>
          </a:p>
          <a:p>
            <a:r>
              <a:rPr lang="fr-FR" dirty="0"/>
              <a:t>Pour coller à la trajectoire, il faut, au besoin, agir sur le système. On dit qu’on le commande.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F7003-00D5-4F79-88BE-C5E05B8BD0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75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09/05/2023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pn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063F77-A9DF-0D99-1A7B-2C2C8F748748}"/>
              </a:ext>
            </a:extLst>
          </p:cNvPr>
          <p:cNvSpPr/>
          <p:nvPr/>
        </p:nvSpPr>
        <p:spPr>
          <a:xfrm>
            <a:off x="3603050" y="1586752"/>
            <a:ext cx="4745826" cy="34514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Graphique, Route, Ligne Continue">
            <a:extLst>
              <a:ext uri="{FF2B5EF4-FFF2-40B4-BE49-F238E27FC236}">
                <a16:creationId xmlns:a16="http://schemas.microsoft.com/office/drawing/2014/main" id="{D8B029E7-A084-E10C-99B7-E5616AC1F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33319" y="1527371"/>
            <a:ext cx="1512979" cy="28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Auto, Conduite, Roue">
            <a:extLst>
              <a:ext uri="{FF2B5EF4-FFF2-40B4-BE49-F238E27FC236}">
                <a16:creationId xmlns:a16="http://schemas.microsoft.com/office/drawing/2014/main" id="{A76C06A5-5507-FFC0-C721-7B3A65D81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072" y="4177813"/>
            <a:ext cx="806716" cy="80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59BA159C-6E7F-29F2-3AA2-C8A25FF89B1E}"/>
              </a:ext>
            </a:extLst>
          </p:cNvPr>
          <p:cNvSpPr/>
          <p:nvPr/>
        </p:nvSpPr>
        <p:spPr>
          <a:xfrm rot="16409368">
            <a:off x="7325936" y="4102207"/>
            <a:ext cx="819262" cy="788130"/>
          </a:xfrm>
          <a:prstGeom prst="arc">
            <a:avLst>
              <a:gd name="adj1" fmla="val 16200000"/>
              <a:gd name="adj2" fmla="val 767817"/>
            </a:avLst>
          </a:prstGeom>
          <a:ln w="57150"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t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pic>
        <p:nvPicPr>
          <p:cNvPr id="4" name="Image 3" descr="Règle, Centimètre, Longueur, Instrument">
            <a:extLst>
              <a:ext uri="{FF2B5EF4-FFF2-40B4-BE49-F238E27FC236}">
                <a16:creationId xmlns:a16="http://schemas.microsoft.com/office/drawing/2014/main" id="{021BA210-F79A-7930-8B5B-1674AFBF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4227">
            <a:off x="3690950" y="3895856"/>
            <a:ext cx="1315255" cy="9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rme libre 152">
            <a:extLst>
              <a:ext uri="{FF2B5EF4-FFF2-40B4-BE49-F238E27FC236}">
                <a16:creationId xmlns:a16="http://schemas.microsoft.com/office/drawing/2014/main" id="{2C487C5C-EA19-DB06-E786-C9D0070221EA}"/>
              </a:ext>
            </a:extLst>
          </p:cNvPr>
          <p:cNvSpPr/>
          <p:nvPr/>
        </p:nvSpPr>
        <p:spPr>
          <a:xfrm>
            <a:off x="5465195" y="2835374"/>
            <a:ext cx="948580" cy="623350"/>
          </a:xfrm>
          <a:custGeom>
            <a:avLst/>
            <a:gdLst>
              <a:gd name="connsiteX0" fmla="*/ 80116 w 1036536"/>
              <a:gd name="connsiteY0" fmla="*/ 932902 h 932902"/>
              <a:gd name="connsiteX1" fmla="*/ 95795 w 1036536"/>
              <a:gd name="connsiteY1" fmla="*/ 493889 h 932902"/>
              <a:gd name="connsiteX2" fmla="*/ 1036536 w 1036536"/>
              <a:gd name="connsiteY2" fmla="*/ 0 h 93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536" h="932902">
                <a:moveTo>
                  <a:pt x="80116" y="932902"/>
                </a:moveTo>
                <a:cubicBezTo>
                  <a:pt x="8254" y="791137"/>
                  <a:pt x="-63608" y="649373"/>
                  <a:pt x="95795" y="493889"/>
                </a:cubicBezTo>
                <a:cubicBezTo>
                  <a:pt x="255198" y="338405"/>
                  <a:pt x="862760" y="112366"/>
                  <a:pt x="1036536" y="0"/>
                </a:cubicBezTo>
              </a:path>
            </a:pathLst>
          </a:cu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6AE8C9-60CA-CD2B-9EEB-EA4B699D9684}"/>
              </a:ext>
            </a:extLst>
          </p:cNvPr>
          <p:cNvCxnSpPr/>
          <p:nvPr/>
        </p:nvCxnSpPr>
        <p:spPr>
          <a:xfrm flipV="1">
            <a:off x="5998500" y="2845118"/>
            <a:ext cx="295777" cy="974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5FF7F8F5-14A9-E289-3942-A8CE13B32D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4293663">
            <a:off x="5649843" y="3553084"/>
            <a:ext cx="359035" cy="189367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1DC001D0-29BC-18C0-5A03-3D81D9877CA7}"/>
              </a:ext>
            </a:extLst>
          </p:cNvPr>
          <p:cNvSpPr/>
          <p:nvPr/>
        </p:nvSpPr>
        <p:spPr>
          <a:xfrm>
            <a:off x="5514355" y="3043231"/>
            <a:ext cx="168440" cy="1292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EC68-3596-5287-2043-599DFD19C3D3}"/>
              </a:ext>
            </a:extLst>
          </p:cNvPr>
          <p:cNvSpPr/>
          <p:nvPr/>
        </p:nvSpPr>
        <p:spPr>
          <a:xfrm>
            <a:off x="3918768" y="4475155"/>
            <a:ext cx="1203474" cy="453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/>
              <a:t>moyen de mesure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DB168A-2541-5947-A81B-0C5E459F21A4}"/>
              </a:ext>
            </a:extLst>
          </p:cNvPr>
          <p:cNvSpPr/>
          <p:nvPr/>
        </p:nvSpPr>
        <p:spPr>
          <a:xfrm>
            <a:off x="6024281" y="4722431"/>
            <a:ext cx="1603605" cy="24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/>
              <a:t>moyen d'action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F5FD5-F698-A241-B169-B0DEA03DFBCE}"/>
              </a:ext>
            </a:extLst>
          </p:cNvPr>
          <p:cNvSpPr/>
          <p:nvPr/>
        </p:nvSpPr>
        <p:spPr>
          <a:xfrm>
            <a:off x="6450935" y="3970985"/>
            <a:ext cx="984933" cy="246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600" b="1" dirty="0"/>
              <a:t>consigne</a:t>
            </a:r>
          </a:p>
        </p:txBody>
      </p:sp>
      <p:pic>
        <p:nvPicPr>
          <p:cNvPr id="15" name="Soundly Voice Designer, Alain 3">
            <a:hlinkClick r:id="" action="ppaction://media"/>
            <a:extLst>
              <a:ext uri="{FF2B5EF4-FFF2-40B4-BE49-F238E27FC236}">
                <a16:creationId xmlns:a16="http://schemas.microsoft.com/office/drawing/2014/main" id="{72BB2A4B-CA25-8271-7DE9-203EFE7D8E01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321459" y="5677740"/>
            <a:ext cx="487362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725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33"/>
    </mc:Choice>
    <mc:Fallback>
      <p:transition spd="slow" advTm="202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7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092 C 0.02227 0.0125 -0.0237 -0.01504 -0.02058 -0.03703 C -0.02356 -0.04977 -0.02473 -0.05949 -0.01237 -0.07893 C 0.0017 -0.0919 0.02032 -0.09537 0.03425 -0.1044 C 0.05599 -0.11759 0.04245 -0.1125 0.05001 -0.11944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7" y="-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3" grpId="0" animBg="1"/>
      <p:bldP spid="5" grpId="0" animBg="1"/>
      <p:bldP spid="8" grpId="0" animBg="1"/>
      <p:bldP spid="9" grpId="0"/>
      <p:bldP spid="10" grpId="0"/>
      <p:bldP spid="11" grpId="0"/>
    </p:bldLst>
  </p:timing>
  <p:extLst>
    <p:ext uri="{3A86A75C-4F4B-4683-9AE1-C65F6400EC91}">
      <p14:laserTraceLst xmlns:p14="http://schemas.microsoft.com/office/powerpoint/2010/main">
        <p14:tracePtLst>
          <p14:tracePt t="14829" x="10952163" y="3832225"/>
          <p14:tracePt t="15449" x="0" y="0"/>
        </p14:tracePtLst>
      </p14:laserTraceLst>
    </p:ext>
    <p:ext uri="{E180D4A7-C9FB-4DFB-919C-405C955672EB}">
      <p14:showEvtLst xmlns:p14="http://schemas.microsoft.com/office/powerpoint/2010/main">
        <p14:playEvt time="973" objId="15"/>
        <p14:stopEvt time="17725" objId="15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7|2.6|3.6|7.6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</Words>
  <Application>Microsoft Office PowerPoint</Application>
  <PresentationFormat>Grand écran</PresentationFormat>
  <Paragraphs>7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2</cp:revision>
  <dcterms:created xsi:type="dcterms:W3CDTF">2023-05-09T11:08:05Z</dcterms:created>
  <dcterms:modified xsi:type="dcterms:W3CDTF">2023-05-09T11:47:45Z</dcterms:modified>
</cp:coreProperties>
</file>