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6850" autoAdjust="0"/>
  </p:normalViewPr>
  <p:slideViewPr>
    <p:cSldViewPr snapToGrid="0">
      <p:cViewPr varScale="1">
        <p:scale>
          <a:sx n="84" d="100"/>
          <a:sy n="8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98"/>
    </p:cViewPr>
  </p:sorterViewPr>
  <p:notesViewPr>
    <p:cSldViewPr snapToGrid="0">
      <p:cViewPr varScale="1">
        <p:scale>
          <a:sx n="97" d="100"/>
          <a:sy n="97" d="100"/>
        </p:scale>
        <p:origin x="19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C77B911-A379-49C1-873A-03879616DC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606D85-9DC4-439B-B9F4-F31CA40C2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5AEB-A1FD-4987-B297-B42C24FB3BE6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211B7B-EB50-4528-80B6-80FB529698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6F102-8313-4324-B3A2-66A656E34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DEDD-6618-4DE3-96A5-299111CCB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4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0526-861B-4412-B792-3E0AC94F3F2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0CAE1-D899-4F2A-852E-2D67138FC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5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A2EC-E7B1-4169-A72A-F69B38C4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76040-B64B-4BCB-84B6-7CB3A175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AB01F-59A0-4414-95DE-07413DBF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8FFFE-132B-4CB2-9FD2-C0A60DF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9EA1-8E92-41D7-A4AA-B7FB1B5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0FCE-5D1A-44EE-8C36-7966F014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A8878-5F11-404D-A7B7-6C44840A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140D9-CF39-49AA-AE14-FF64CF97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FC493-1C67-4A65-9CA6-88590DF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2CBA9-8635-4355-BEE5-D2B385B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BD8E23-6F8A-419B-B51D-AC695628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5AD9A4-9AF6-4132-BD7B-19E2AC44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84F80-611D-45E7-9774-522005F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5E702-A6E8-4694-BB8A-0F2C960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E6F47-5AB0-4389-A385-35F41D8E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FA094-20CE-4B47-A85B-CD528407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1ED2A-ADB4-4C7A-8871-93C7CA43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D2636-8BBB-4D82-8411-9451992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ECCA3-E784-44E4-84B6-02472775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2B9CD-632A-4AD1-8E18-60C7130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7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5C536-6974-4D30-AE56-8C67405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F97C57-A151-4090-8132-06525E35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834D3-DD57-4A82-9205-9A02BC4D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13DC-F434-4234-9149-F3DCFB5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7FF9A-614A-4163-BBED-DFBEAEE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BFB9C-0D8F-46B9-958A-84EE553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C94CE-246D-4380-825E-9CB1329A6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05A3C-B417-4A1A-B9B7-BA9749D0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A32E3-1C1A-4FA8-9456-78DBD9E2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66AF6-2311-49E6-BB66-184912E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598089-923A-4461-A443-91271AF2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1170-7AE7-4074-8084-32641E7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E2408-770B-4FD7-833E-2761DE3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E9853-E360-4729-8AF2-39117B4E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2D9C62-1374-415F-9DB7-8ED2B5083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FEE21-0FCC-4C1F-8873-F890177B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CA4E9C-1EFC-461C-BC65-6DDB96DD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A54126-7881-4193-8267-52D4E9B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198CE-BC75-4681-B30A-70DEF0E5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E8036-5F14-448D-B771-7B883136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9CC781-9EE7-4E7E-B2D2-E36F6F34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C81AA-4CD0-49CD-8996-457E7F7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7BA2-9D3F-4093-8A07-82D089D5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DC3447-3F5A-4F7F-AA3F-E1C1381C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E5FF95-F7FA-463B-9934-C37FD10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3F77E8-EBCC-42B0-AAFF-A8881E33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1B3BEE-BBFC-4F91-9807-3B2079FE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6404" y="164211"/>
            <a:ext cx="2068066" cy="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2DFE1-FB94-4E25-922A-5DBCB567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76177-9BDB-4358-ADE8-8DE79C51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CF107-4367-4AA5-83F8-33A1D7A6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567E1-83F1-4A72-8D17-AB1F56D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AE2DB1-D539-461D-B03E-FAA656F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C3332-F11E-4283-8B01-47C18E09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6E254-F945-4B03-BBA7-70871145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557E2D-6B96-4279-97FE-66A25425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349A33-6641-44C2-8314-76D25329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CFC8D-C385-4488-9C85-33CBED9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ECAB7-6585-4E16-8EAC-CDB05329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4D68B-249E-43C9-AD18-C6933D3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DD837E-91E7-478F-8F9E-32D779A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58CC9-A1DC-43F4-886E-2326DBC0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BDE8F-27B4-49B0-B5AD-A0AE809F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9272-2353-4E6B-B14E-5CD17A994EC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C38AE-9574-4C86-948A-031011D2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ACABF-0101-47A6-9628-5FC6AE4BE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94B7C9-0603-4B8E-9432-CD6A032AAD09}"/>
              </a:ext>
            </a:extLst>
          </p:cNvPr>
          <p:cNvSpPr txBox="1"/>
          <p:nvPr/>
        </p:nvSpPr>
        <p:spPr>
          <a:xfrm>
            <a:off x="0" y="-25870"/>
            <a:ext cx="12310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</a:rPr>
              <a:t>The </a:t>
            </a:r>
            <a:r>
              <a:rPr lang="fr-FR" sz="3200" dirty="0" err="1">
                <a:solidFill>
                  <a:srgbClr val="002060"/>
                </a:solidFill>
              </a:rPr>
              <a:t>health</a:t>
            </a:r>
            <a:r>
              <a:rPr lang="fr-FR" sz="3200" dirty="0">
                <a:solidFill>
                  <a:srgbClr val="002060"/>
                </a:solidFill>
              </a:rPr>
              <a:t> system big </a:t>
            </a:r>
            <a:r>
              <a:rPr lang="fr-FR" sz="3200" dirty="0" err="1">
                <a:solidFill>
                  <a:srgbClr val="002060"/>
                </a:solidFill>
              </a:rPr>
              <a:t>picture</a:t>
            </a:r>
            <a:r>
              <a:rPr lang="fr-FR" sz="3200" dirty="0">
                <a:solidFill>
                  <a:srgbClr val="002060"/>
                </a:solidFill>
              </a:rPr>
              <a:t> – A </a:t>
            </a:r>
            <a:r>
              <a:rPr lang="fr-FR" sz="3200" dirty="0" err="1">
                <a:solidFill>
                  <a:srgbClr val="002060"/>
                </a:solidFill>
              </a:rPr>
              <a:t>product</a:t>
            </a:r>
            <a:r>
              <a:rPr lang="fr-FR" sz="3200" dirty="0">
                <a:solidFill>
                  <a:srgbClr val="002060"/>
                </a:solidFill>
              </a:rPr>
              <a:t> </a:t>
            </a:r>
            <a:r>
              <a:rPr lang="fr-FR" sz="3200" dirty="0" err="1">
                <a:solidFill>
                  <a:srgbClr val="002060"/>
                </a:solidFill>
              </a:rPr>
              <a:t>supply</a:t>
            </a:r>
            <a:r>
              <a:rPr lang="fr-FR" sz="3200" dirty="0">
                <a:solidFill>
                  <a:srgbClr val="002060"/>
                </a:solidFill>
              </a:rPr>
              <a:t> &amp;											service </a:t>
            </a:r>
            <a:r>
              <a:rPr lang="fr-FR" sz="3200" dirty="0" err="1">
                <a:solidFill>
                  <a:srgbClr val="002060"/>
                </a:solidFill>
              </a:rPr>
              <a:t>delivery</a:t>
            </a:r>
            <a:r>
              <a:rPr lang="fr-FR" sz="3200" dirty="0">
                <a:solidFill>
                  <a:srgbClr val="002060"/>
                </a:solidFill>
              </a:rPr>
              <a:t> </a:t>
            </a:r>
            <a:r>
              <a:rPr lang="fr-FR" sz="3200" dirty="0" err="1">
                <a:solidFill>
                  <a:srgbClr val="002060"/>
                </a:solidFill>
              </a:rPr>
              <a:t>chain</a:t>
            </a:r>
            <a:endParaRPr lang="fr-FR" sz="3200" dirty="0">
              <a:solidFill>
                <a:srgbClr val="00206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60702A-A557-45F5-87E3-5AB05164DA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3761" y="982133"/>
            <a:ext cx="9683009" cy="587586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874085D-B857-4854-8751-36219DD0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6112933"/>
            <a:ext cx="745067" cy="745067"/>
          </a:xfrm>
          <a:prstGeom prst="rect">
            <a:avLst/>
          </a:prstGeom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D48D3B28-0E7D-478E-A9A4-7F5A73BE8069}"/>
              </a:ext>
            </a:extLst>
          </p:cNvPr>
          <p:cNvSpPr>
            <a:spLocks noEditPoints="1"/>
          </p:cNvSpPr>
          <p:nvPr/>
        </p:nvSpPr>
        <p:spPr bwMode="auto">
          <a:xfrm>
            <a:off x="10525998" y="1199560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A27C691A-2E62-41E5-BB51-3B3F5E1276C5}"/>
              </a:ext>
            </a:extLst>
          </p:cNvPr>
          <p:cNvSpPr>
            <a:spLocks noEditPoints="1"/>
          </p:cNvSpPr>
          <p:nvPr/>
        </p:nvSpPr>
        <p:spPr bwMode="auto">
          <a:xfrm>
            <a:off x="7394918" y="354753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92807E9D-5C1D-4C40-AB41-4AF63C5106EF}"/>
              </a:ext>
            </a:extLst>
          </p:cNvPr>
          <p:cNvSpPr>
            <a:spLocks noEditPoints="1"/>
          </p:cNvSpPr>
          <p:nvPr/>
        </p:nvSpPr>
        <p:spPr bwMode="auto">
          <a:xfrm>
            <a:off x="6673664" y="182721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AB980CE1-E863-43E5-A5C0-73596ADC37AC}"/>
              </a:ext>
            </a:extLst>
          </p:cNvPr>
          <p:cNvSpPr>
            <a:spLocks noEditPoints="1"/>
          </p:cNvSpPr>
          <p:nvPr/>
        </p:nvSpPr>
        <p:spPr bwMode="auto">
          <a:xfrm>
            <a:off x="3058398" y="594201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CAC569A9-B440-47B5-96B7-FA46318D452C}"/>
              </a:ext>
            </a:extLst>
          </p:cNvPr>
          <p:cNvSpPr>
            <a:spLocks noEditPoints="1"/>
          </p:cNvSpPr>
          <p:nvPr/>
        </p:nvSpPr>
        <p:spPr bwMode="auto">
          <a:xfrm>
            <a:off x="4212959" y="342165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529C9-03C6-43C6-9742-3059B1F6A69B}"/>
              </a:ext>
            </a:extLst>
          </p:cNvPr>
          <p:cNvSpPr txBox="1"/>
          <p:nvPr/>
        </p:nvSpPr>
        <p:spPr>
          <a:xfrm>
            <a:off x="2862778" y="2525001"/>
            <a:ext cx="590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002060"/>
                </a:solidFill>
              </a:rPr>
              <a:t>From</a:t>
            </a:r>
            <a:r>
              <a:rPr lang="fr-FR" sz="3200" dirty="0">
                <a:solidFill>
                  <a:srgbClr val="002060"/>
                </a:solidFill>
              </a:rPr>
              <a:t> process </a:t>
            </a:r>
            <a:r>
              <a:rPr lang="fr-FR" sz="3200" dirty="0" err="1">
                <a:solidFill>
                  <a:srgbClr val="002060"/>
                </a:solidFill>
              </a:rPr>
              <a:t>systems</a:t>
            </a:r>
            <a:r>
              <a:rPr lang="fr-FR" sz="3200" dirty="0">
                <a:solidFill>
                  <a:srgbClr val="002060"/>
                </a:solidFill>
              </a:rPr>
              <a:t> engineering to business process </a:t>
            </a:r>
            <a:r>
              <a:rPr lang="fr-FR" sz="3200" dirty="0" err="1">
                <a:solidFill>
                  <a:srgbClr val="002060"/>
                </a:solidFill>
              </a:rPr>
              <a:t>systems</a:t>
            </a:r>
            <a:r>
              <a:rPr lang="fr-FR" sz="3200" dirty="0">
                <a:solidFill>
                  <a:srgbClr val="002060"/>
                </a:solidFill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20378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94B7C9-0603-4B8E-9432-CD6A032AAD09}"/>
              </a:ext>
            </a:extLst>
          </p:cNvPr>
          <p:cNvSpPr txBox="1"/>
          <p:nvPr/>
        </p:nvSpPr>
        <p:spPr>
          <a:xfrm>
            <a:off x="80433" y="495278"/>
            <a:ext cx="120311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Key </a:t>
            </a:r>
            <a:r>
              <a:rPr lang="fr-FR" sz="2800" dirty="0" err="1">
                <a:solidFill>
                  <a:srgbClr val="002060"/>
                </a:solidFill>
              </a:rPr>
              <a:t>features</a:t>
            </a:r>
            <a:r>
              <a:rPr lang="fr-FR" sz="2800" dirty="0">
                <a:solidFill>
                  <a:srgbClr val="002060"/>
                </a:solidFill>
              </a:rPr>
              <a:t> of the french </a:t>
            </a:r>
            <a:r>
              <a:rPr lang="fr-FR" sz="2800" dirty="0" err="1">
                <a:solidFill>
                  <a:srgbClr val="002060"/>
                </a:solidFill>
              </a:rPr>
              <a:t>Health</a:t>
            </a:r>
            <a:r>
              <a:rPr lang="fr-FR" sz="2800" dirty="0">
                <a:solidFill>
                  <a:srgbClr val="00206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FF0000"/>
                </a:solidFill>
              </a:rPr>
              <a:t>critical</a:t>
            </a:r>
            <a:r>
              <a:rPr lang="fr-FR" sz="2800" dirty="0">
                <a:solidFill>
                  <a:srgbClr val="FF0000"/>
                </a:solidFill>
              </a:rPr>
              <a:t> system </a:t>
            </a:r>
            <a:r>
              <a:rPr lang="fr-FR" sz="2800" dirty="0">
                <a:solidFill>
                  <a:srgbClr val="002060"/>
                </a:solidFill>
              </a:rPr>
              <a:t>in charge of </a:t>
            </a:r>
            <a:r>
              <a:rPr lang="fr-FR" sz="2800" dirty="0" err="1">
                <a:solidFill>
                  <a:srgbClr val="002060"/>
                </a:solidFill>
              </a:rPr>
              <a:t>maintaining</a:t>
            </a:r>
            <a:r>
              <a:rPr lang="fr-FR" sz="2800" dirty="0">
                <a:solidFill>
                  <a:srgbClr val="002060"/>
                </a:solidFill>
              </a:rPr>
              <a:t> life and </a:t>
            </a:r>
            <a:r>
              <a:rPr lang="fr-FR" sz="2800" dirty="0" err="1">
                <a:solidFill>
                  <a:srgbClr val="002060"/>
                </a:solidFill>
              </a:rPr>
              <a:t>well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being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002060"/>
                </a:solidFill>
              </a:rPr>
              <a:t>highly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regulated</a:t>
            </a:r>
            <a:r>
              <a:rPr lang="fr-FR" sz="2800" dirty="0">
                <a:solidFill>
                  <a:srgbClr val="FF0000"/>
                </a:solidFill>
              </a:rPr>
              <a:t> and </a:t>
            </a:r>
            <a:r>
              <a:rPr lang="fr-FR" sz="2800" dirty="0" err="1">
                <a:solidFill>
                  <a:srgbClr val="FF0000"/>
                </a:solidFill>
              </a:rPr>
              <a:t>controlled</a:t>
            </a:r>
            <a:r>
              <a:rPr lang="fr-FR" sz="2800" dirty="0">
                <a:solidFill>
                  <a:srgbClr val="FF0000"/>
                </a:solidFill>
              </a:rPr>
              <a:t> system </a:t>
            </a:r>
            <a:r>
              <a:rPr lang="fr-FR" sz="2800" dirty="0">
                <a:solidFill>
                  <a:srgbClr val="002060"/>
                </a:solidFill>
              </a:rPr>
              <a:t>at a national </a:t>
            </a:r>
            <a:r>
              <a:rPr lang="fr-FR" sz="2800" dirty="0" err="1">
                <a:solidFill>
                  <a:srgbClr val="002060"/>
                </a:solidFill>
              </a:rPr>
              <a:t>level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>
                <a:solidFill>
                  <a:srgbClr val="FF0000"/>
                </a:solidFill>
              </a:rPr>
              <a:t>social </a:t>
            </a:r>
            <a:r>
              <a:rPr lang="fr-FR" sz="2800" dirty="0" err="1">
                <a:solidFill>
                  <a:srgbClr val="FF0000"/>
                </a:solidFill>
              </a:rPr>
              <a:t>insurance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subsystem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</a:t>
            </a:r>
            <a:r>
              <a:rPr lang="fr-FR" sz="2800" dirty="0" err="1">
                <a:solidFill>
                  <a:srgbClr val="002060"/>
                </a:solidFill>
              </a:rPr>
              <a:t>solidarity</a:t>
            </a:r>
            <a:r>
              <a:rPr lang="fr-FR" sz="2800" dirty="0">
                <a:solidFill>
                  <a:srgbClr val="002060"/>
                </a:solidFill>
              </a:rPr>
              <a:t> and massive inclusion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002060"/>
                </a:solidFill>
              </a:rPr>
              <a:t>very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segmented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overall</a:t>
            </a:r>
            <a:r>
              <a:rPr lang="fr-FR" sz="2800" dirty="0">
                <a:solidFill>
                  <a:srgbClr val="FF0000"/>
                </a:solidFill>
              </a:rPr>
              <a:t> organisation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mainly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</a:t>
            </a:r>
            <a:r>
              <a:rPr lang="fr-FR" sz="2800" dirty="0" err="1">
                <a:solidFill>
                  <a:srgbClr val="002060"/>
                </a:solidFill>
              </a:rPr>
              <a:t>medical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specialities</a:t>
            </a:r>
            <a:r>
              <a:rPr lang="fr-FR" sz="2800" dirty="0">
                <a:solidFill>
                  <a:srgbClr val="002060"/>
                </a:solidFill>
              </a:rPr>
              <a:t> and </a:t>
            </a:r>
            <a:r>
              <a:rPr lang="fr-FR" sz="2800" dirty="0" err="1">
                <a:solidFill>
                  <a:srgbClr val="002060"/>
                </a:solidFill>
              </a:rPr>
              <a:t>with</a:t>
            </a:r>
            <a:r>
              <a:rPr lang="fr-FR" sz="2800" dirty="0">
                <a:solidFill>
                  <a:srgbClr val="002060"/>
                </a:solidFill>
              </a:rPr>
              <a:t> a large set of </a:t>
            </a:r>
            <a:r>
              <a:rPr lang="fr-FR" sz="2800" dirty="0" err="1">
                <a:solidFill>
                  <a:srgbClr val="002060"/>
                </a:solidFill>
              </a:rPr>
              <a:t>entities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which</a:t>
            </a:r>
            <a:r>
              <a:rPr lang="fr-FR" sz="2800" dirty="0">
                <a:solidFill>
                  <a:srgbClr val="002060"/>
                </a:solidFill>
              </a:rPr>
              <a:t> are </a:t>
            </a:r>
            <a:r>
              <a:rPr lang="fr-FR" sz="2800" dirty="0" err="1">
                <a:solidFill>
                  <a:srgbClr val="002060"/>
                </a:solidFill>
              </a:rPr>
              <a:t>allowed</a:t>
            </a:r>
            <a:r>
              <a:rPr lang="fr-FR" sz="2800" dirty="0">
                <a:solidFill>
                  <a:srgbClr val="002060"/>
                </a:solidFill>
              </a:rPr>
              <a:t> to </a:t>
            </a:r>
            <a:r>
              <a:rPr lang="fr-FR" sz="2800" dirty="0" err="1">
                <a:solidFill>
                  <a:srgbClr val="002060"/>
                </a:solidFill>
              </a:rPr>
              <a:t>take</a:t>
            </a:r>
            <a:r>
              <a:rPr lang="fr-FR" sz="2800" dirty="0">
                <a:solidFill>
                  <a:srgbClr val="002060"/>
                </a:solidFill>
              </a:rPr>
              <a:t> care about people (</a:t>
            </a:r>
            <a:r>
              <a:rPr lang="fr-FR" sz="2800" dirty="0" err="1">
                <a:solidFill>
                  <a:srgbClr val="002060"/>
                </a:solidFill>
              </a:rPr>
              <a:t>from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clinical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activities</a:t>
            </a:r>
            <a:r>
              <a:rPr lang="fr-FR" sz="2800" dirty="0">
                <a:solidFill>
                  <a:srgbClr val="002060"/>
                </a:solidFill>
              </a:rPr>
              <a:t> to more social </a:t>
            </a:r>
            <a:r>
              <a:rPr lang="fr-FR" sz="2800" dirty="0" err="1">
                <a:solidFill>
                  <a:srgbClr val="002060"/>
                </a:solidFill>
              </a:rPr>
              <a:t>ones</a:t>
            </a:r>
            <a:r>
              <a:rPr lang="fr-FR" sz="2800" dirty="0">
                <a:solidFill>
                  <a:srgbClr val="00206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new </a:t>
            </a:r>
            <a:r>
              <a:rPr lang="fr-FR" sz="2800" dirty="0" err="1">
                <a:solidFill>
                  <a:srgbClr val="002060"/>
                </a:solidFill>
              </a:rPr>
              <a:t>political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envision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the concept of </a:t>
            </a:r>
            <a:r>
              <a:rPr lang="fr-FR" sz="2800" dirty="0">
                <a:solidFill>
                  <a:srgbClr val="FF0000"/>
                </a:solidFill>
              </a:rPr>
              <a:t>patient </a:t>
            </a:r>
            <a:r>
              <a:rPr lang="fr-FR" sz="2800" dirty="0" err="1">
                <a:solidFill>
                  <a:srgbClr val="FF0000"/>
                </a:solidFill>
              </a:rPr>
              <a:t>pathways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>
                <a:solidFill>
                  <a:srgbClr val="002060"/>
                </a:solidFill>
              </a:rPr>
              <a:t>(1)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>
                <a:solidFill>
                  <a:srgbClr val="002060"/>
                </a:solidFill>
              </a:rPr>
              <a:t>to </a:t>
            </a:r>
            <a:r>
              <a:rPr lang="fr-FR" sz="2800" dirty="0" err="1">
                <a:solidFill>
                  <a:srgbClr val="002060"/>
                </a:solidFill>
              </a:rPr>
              <a:t>promote</a:t>
            </a:r>
            <a:r>
              <a:rPr lang="fr-FR" sz="2800" dirty="0">
                <a:solidFill>
                  <a:srgbClr val="002060"/>
                </a:solidFill>
              </a:rPr>
              <a:t> a user </a:t>
            </a:r>
            <a:r>
              <a:rPr lang="fr-FR" sz="2800" dirty="0" err="1">
                <a:solidFill>
                  <a:srgbClr val="002060"/>
                </a:solidFill>
              </a:rPr>
              <a:t>centric</a:t>
            </a:r>
            <a:r>
              <a:rPr lang="fr-FR" sz="2800" dirty="0">
                <a:solidFill>
                  <a:srgbClr val="002060"/>
                </a:solidFill>
              </a:rPr>
              <a:t> spirit &amp; (2) to </a:t>
            </a:r>
            <a:r>
              <a:rPr lang="fr-FR" sz="2800" dirty="0" err="1">
                <a:solidFill>
                  <a:srgbClr val="002060"/>
                </a:solidFill>
              </a:rPr>
              <a:t>overcome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institutional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nomadism</a:t>
            </a:r>
            <a:r>
              <a:rPr lang="fr-FR" sz="2800" dirty="0">
                <a:solidFill>
                  <a:srgbClr val="002060"/>
                </a:solidFill>
              </a:rPr>
              <a:t> and breakdown of care </a:t>
            </a:r>
            <a:r>
              <a:rPr lang="fr-FR" sz="2800" dirty="0" err="1">
                <a:solidFill>
                  <a:srgbClr val="002060"/>
                </a:solidFill>
              </a:rPr>
              <a:t>continuity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FF0000"/>
                </a:solidFill>
              </a:rPr>
              <a:t>complexity</a:t>
            </a:r>
            <a:r>
              <a:rPr lang="fr-FR" sz="2800" dirty="0">
                <a:solidFill>
                  <a:srgbClr val="002060"/>
                </a:solidFill>
              </a:rPr>
              <a:t> to </a:t>
            </a:r>
            <a:r>
              <a:rPr lang="fr-FR" sz="2800" dirty="0" err="1">
                <a:solidFill>
                  <a:srgbClr val="002060"/>
                </a:solidFill>
              </a:rPr>
              <a:t>mitigate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with</a:t>
            </a:r>
            <a:r>
              <a:rPr lang="fr-FR" sz="2800" dirty="0">
                <a:solidFill>
                  <a:srgbClr val="002060"/>
                </a:solidFill>
              </a:rPr>
              <a:t> made by a mix of </a:t>
            </a:r>
            <a:r>
              <a:rPr lang="fr-FR" sz="2800" dirty="0" err="1">
                <a:solidFill>
                  <a:srgbClr val="002060"/>
                </a:solidFill>
              </a:rPr>
              <a:t>uncertainty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instability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networked</a:t>
            </a:r>
            <a:r>
              <a:rPr lang="fr-FR" sz="2800" dirty="0">
                <a:solidFill>
                  <a:srgbClr val="002060"/>
                </a:solidFill>
              </a:rPr>
              <a:t> assets and </a:t>
            </a:r>
            <a:r>
              <a:rPr lang="fr-FR" sz="2800" dirty="0" err="1">
                <a:solidFill>
                  <a:srgbClr val="002060"/>
                </a:solidFill>
              </a:rPr>
              <a:t>dynamical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emergence</a:t>
            </a:r>
            <a:r>
              <a:rPr lang="fr-FR" sz="2800" dirty="0">
                <a:solidFill>
                  <a:srgbClr val="002060"/>
                </a:solidFill>
              </a:rPr>
              <a:t> of </a:t>
            </a:r>
            <a:r>
              <a:rPr lang="fr-FR" sz="2800" dirty="0" err="1">
                <a:solidFill>
                  <a:srgbClr val="002060"/>
                </a:solidFill>
              </a:rPr>
              <a:t>unexpected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phenoma</a:t>
            </a:r>
            <a:r>
              <a:rPr lang="fr-FR" sz="2800" dirty="0">
                <a:solidFill>
                  <a:srgbClr val="002060"/>
                </a:solidFill>
              </a:rPr>
              <a:t> all </a:t>
            </a:r>
            <a:r>
              <a:rPr lang="fr-FR" sz="2800" dirty="0" err="1">
                <a:solidFill>
                  <a:srgbClr val="002060"/>
                </a:solidFill>
              </a:rPr>
              <a:t>along</a:t>
            </a:r>
            <a:r>
              <a:rPr lang="fr-FR" sz="2800" dirty="0">
                <a:solidFill>
                  <a:srgbClr val="002060"/>
                </a:solidFill>
              </a:rPr>
              <a:t> the </a:t>
            </a:r>
            <a:r>
              <a:rPr lang="fr-FR" sz="2800" dirty="0" err="1">
                <a:solidFill>
                  <a:srgbClr val="002060"/>
                </a:solidFill>
              </a:rPr>
              <a:t>pathways</a:t>
            </a:r>
            <a:endParaRPr lang="fr-FR" sz="2800" dirty="0">
              <a:solidFill>
                <a:srgbClr val="002060"/>
              </a:solidFill>
            </a:endParaRP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You </a:t>
            </a:r>
            <a:r>
              <a:rPr lang="fr-FR" sz="2800" dirty="0" err="1">
                <a:solidFill>
                  <a:srgbClr val="002060"/>
                </a:solidFill>
              </a:rPr>
              <a:t>say</a:t>
            </a:r>
            <a:r>
              <a:rPr lang="fr-FR" sz="2800" dirty="0">
                <a:solidFill>
                  <a:srgbClr val="002060"/>
                </a:solidFill>
              </a:rPr>
              <a:t> : Management ?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874085D-B857-4854-8751-36219DD0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20" y="5324799"/>
            <a:ext cx="1503680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170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 PSI – Activités et production20-21 en relation avec le secteur santé</dc:title>
  <dc:creator>hpingaud</dc:creator>
  <cp:lastModifiedBy>Vincent Britelle</cp:lastModifiedBy>
  <cp:revision>66</cp:revision>
  <dcterms:created xsi:type="dcterms:W3CDTF">2021-07-09T12:31:52Z</dcterms:created>
  <dcterms:modified xsi:type="dcterms:W3CDTF">2023-05-12T11:00:07Z</dcterms:modified>
</cp:coreProperties>
</file>