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5"/>
    <p:restoredTop sz="41554" autoAdjust="0"/>
  </p:normalViewPr>
  <p:slideViewPr>
    <p:cSldViewPr snapToGrid="0">
      <p:cViewPr varScale="1">
        <p:scale>
          <a:sx n="38" d="100"/>
          <a:sy n="38" d="100"/>
        </p:scale>
        <p:origin x="2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B8CC3-9485-4880-8638-69D0788376F3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4AD3-32F9-4DAF-BBC6-70E95D943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07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système d'information est un système. En effet :</a:t>
            </a:r>
          </a:p>
          <a:p>
            <a:endParaRPr lang="fr-FR" dirty="0"/>
          </a:p>
          <a:p>
            <a:r>
              <a:rPr lang="fr-FR" dirty="0"/>
              <a:t>- Il est composé d’éléments divers.</a:t>
            </a:r>
          </a:p>
          <a:p>
            <a:r>
              <a:rPr lang="fr-FR" dirty="0"/>
              <a:t>Citons les employés, les ordinateurs, les réseaux, les applications,</a:t>
            </a:r>
          </a:p>
          <a:p>
            <a:r>
              <a:rPr lang="fr-FR" dirty="0"/>
              <a:t>les bases de données, les règles métier, etc.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- Ces éléments sont bien en interaction.</a:t>
            </a:r>
          </a:p>
          <a:p>
            <a:r>
              <a:rPr lang="fr-FR" dirty="0"/>
              <a:t>Par exemple, l'employé utilise une application au travers d'interfaces ;</a:t>
            </a:r>
          </a:p>
          <a:p>
            <a:r>
              <a:rPr lang="fr-FR" dirty="0"/>
              <a:t>  un ordinateur est déployé sur le réseau ;</a:t>
            </a:r>
          </a:p>
          <a:p>
            <a:r>
              <a:rPr lang="fr-FR" dirty="0"/>
              <a:t>    ou encore une règle de gestion est respectée au sein d'une application.</a:t>
            </a:r>
          </a:p>
          <a:p>
            <a:endParaRPr lang="fr-FR" dirty="0"/>
          </a:p>
          <a:p>
            <a:r>
              <a:rPr lang="fr-FR" dirty="0"/>
              <a:t>- Enfin, le système a une finalité : fournir les moyens de stocker et de</a:t>
            </a:r>
          </a:p>
          <a:p>
            <a:r>
              <a:rPr lang="fr-FR" dirty="0"/>
              <a:t>traiter les informations (rôle patrimonial).</a:t>
            </a:r>
          </a:p>
          <a:p>
            <a:endParaRPr lang="fr-FR" dirty="0"/>
          </a:p>
          <a:p>
            <a:r>
              <a:rPr lang="fr-FR" dirty="0"/>
              <a:t>Citons une autre finalité, et non des moindres, aider au pilotage (rôle d'aide à la décision).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C4AD3-32F9-4DAF-BBC6-70E95D94344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00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97B2C-8620-D2B4-75EE-22D9BED88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3700F7-C619-8EC0-AC11-BE9B82588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C6107F-7914-1AB4-0109-333D6F8E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6510CB-56AB-FA5A-73A5-EA217F49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3C75AA-2A5F-B213-DC59-F30770B6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53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FD416-99ED-4AB0-BCC2-F0D6D97B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BBEC7C-32F0-E4C2-3AA2-B91DD84E9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EB1790-912C-7651-4672-9609E821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2AF6A2-3CA9-76C7-AC4D-5E8BA822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AD71-00F9-2C3F-D58C-EE6B430A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B5FDF8-F1D5-3FD3-C9AD-09910754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4BC1B5-4ED4-AA07-907D-FA391265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09D62A-2B29-392C-9127-77761023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472BA3-C74B-6588-E06A-E45847ED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F3B6F-1233-14C4-5698-75A2874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49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AA642-2E6A-66A1-7D2D-0ECEF9FF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48B6A1-FA26-A083-3AE0-28800D543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7BAD8B-93DA-2683-A686-465E0E7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82E357-2F76-0258-F31C-AAA72761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BD8CD0-8E23-E6CD-6646-8064140F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4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3352E-C443-2BB7-A8BB-575644B7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675A12-38D9-3749-FDBA-7F60E3E8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70A6BF-2E2D-480A-B823-738BB6C3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A9CE84-4600-D045-395C-49D5E615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BCBD44-6BFF-5BD6-C976-1CAAA0A9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11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F947E-EECE-CE6B-9812-458683F6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98D4E-DE58-1F8F-8EB0-3459C2204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56AE4C-C177-C736-64EB-10737D60E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2A91E5-64E0-004C-11D6-16F9E3A2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67BABC-2F2C-6DFF-9B2A-1A60C9DC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4520B3-A11E-F927-23DA-A02BE011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87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0DB14-0DAB-7D17-99BD-F80AE70D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D720E2-06E1-3900-AC5E-BC3126493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6447A2-4280-11B2-BC54-705678D53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A5FCDF-42E1-7574-D70A-3DDFF13BB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5C37F6-C740-75C5-9B8E-E611B1D61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6DA1F2-FBC9-78D5-FA6C-28F2CE75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F45485-B3A7-BF79-6409-D30F5CCA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223A06-1A44-E788-4D45-4D361CE0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3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8E06F-36A9-F551-E85A-D9851F63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121E33-B9E7-042D-8158-C0945A36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B3A892-2C18-12DA-4D1A-6D34226D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F6629B-5189-D137-D559-41D53BCA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6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514043-7A63-8E49-F1FD-564889EC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267C06-6F36-AABD-D8A8-4A2A0B06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936882-D79D-16BA-189C-6264F428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72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6948C-79A3-2DC3-F69D-02C21786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569A58-6809-AF1C-C7B6-EE821535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5DBD9F-789A-CB1A-E14A-8D08C5DB4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AD9499-AE98-29DE-F9C6-634CE1C0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62BB99-ECAF-35AD-FB41-8A4505D0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342359-E13A-3D7B-6AB5-16A045AF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3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5408D-845A-F3FF-2587-61ED198F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E6B902-4519-DF1C-6BD7-C710ABFF7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1FBDCC-9868-D2B9-CA3B-A25F2776B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C9BFA2-C156-0F89-042F-1A6B9086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2E244B-88DC-A832-9D84-0873B208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9EA9D9-2D89-F123-2D00-E850B3FD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7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A0321C-E19A-08FA-96C7-556F8EEF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ACE9DE-EC88-2C63-F449-3CE764EE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54ABF-D0B9-DB27-7EF9-E5713FAA1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EA4A57-F6B5-64C0-1811-B2CFBBE06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328952-06B8-77C5-4A98-89C789C7D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6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18" Type="http://schemas.openxmlformats.org/officeDocument/2006/relationships/image" Target="../media/image13.png"/><Relationship Id="rId3" Type="http://schemas.openxmlformats.org/officeDocument/2006/relationships/audio" Target="../media/media1.wav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" Type="http://schemas.microsoft.com/office/2007/relationships/media" Target="../media/media1.wav"/><Relationship Id="rId16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DC63DC3-6CD9-DB56-583B-299801EEF23A}"/>
              </a:ext>
            </a:extLst>
          </p:cNvPr>
          <p:cNvSpPr/>
          <p:nvPr/>
        </p:nvSpPr>
        <p:spPr>
          <a:xfrm>
            <a:off x="2868490" y="1248506"/>
            <a:ext cx="6455020" cy="2822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Employé(e) de bureau">
            <a:extLst>
              <a:ext uri="{FF2B5EF4-FFF2-40B4-BE49-F238E27FC236}">
                <a16:creationId xmlns:a16="http://schemas.microsoft.com/office/drawing/2014/main" id="{AF30C8BD-985B-6D8C-F61E-DA60CE7095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0479" y="1357806"/>
            <a:ext cx="914400" cy="914400"/>
          </a:xfrm>
          <a:prstGeom prst="rect">
            <a:avLst/>
          </a:prstGeom>
        </p:spPr>
      </p:pic>
      <p:pic>
        <p:nvPicPr>
          <p:cNvPr id="8" name="Graphique 7" descr="Antenne relais téléphonique">
            <a:extLst>
              <a:ext uri="{FF2B5EF4-FFF2-40B4-BE49-F238E27FC236}">
                <a16:creationId xmlns:a16="http://schemas.microsoft.com/office/drawing/2014/main" id="{CEFC5100-53F9-9A5B-1605-360F509DD3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8573" y="1460584"/>
            <a:ext cx="914400" cy="914400"/>
          </a:xfrm>
          <a:prstGeom prst="rect">
            <a:avLst/>
          </a:prstGeom>
        </p:spPr>
      </p:pic>
      <p:pic>
        <p:nvPicPr>
          <p:cNvPr id="10" name="Graphique 9" descr="Ordinateur portable">
            <a:extLst>
              <a:ext uri="{FF2B5EF4-FFF2-40B4-BE49-F238E27FC236}">
                <a16:creationId xmlns:a16="http://schemas.microsoft.com/office/drawing/2014/main" id="{E10737CF-2EB0-96DE-C031-69853CC1DD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79977" y="2971800"/>
            <a:ext cx="914400" cy="914400"/>
          </a:xfrm>
          <a:prstGeom prst="rect">
            <a:avLst/>
          </a:prstGeom>
        </p:spPr>
      </p:pic>
      <p:pic>
        <p:nvPicPr>
          <p:cNvPr id="12" name="Graphique 11" descr="Liste">
            <a:extLst>
              <a:ext uri="{FF2B5EF4-FFF2-40B4-BE49-F238E27FC236}">
                <a16:creationId xmlns:a16="http://schemas.microsoft.com/office/drawing/2014/main" id="{8FE14239-E01A-1208-3879-F53E75EF7F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04173" y="3042138"/>
            <a:ext cx="914400" cy="914400"/>
          </a:xfrm>
          <a:prstGeom prst="rect">
            <a:avLst/>
          </a:prstGeom>
        </p:spPr>
      </p:pic>
      <p:pic>
        <p:nvPicPr>
          <p:cNvPr id="14" name="Graphique 13" descr="Base de données">
            <a:extLst>
              <a:ext uri="{FF2B5EF4-FFF2-40B4-BE49-F238E27FC236}">
                <a16:creationId xmlns:a16="http://schemas.microsoft.com/office/drawing/2014/main" id="{F76013FF-CD36-4BCE-707F-0AD8D17249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68757" y="2040877"/>
            <a:ext cx="914400" cy="914400"/>
          </a:xfrm>
          <a:prstGeom prst="rect">
            <a:avLst/>
          </a:prstGeom>
        </p:spPr>
      </p:pic>
      <p:pic>
        <p:nvPicPr>
          <p:cNvPr id="16" name="Graphique 15" descr="Conception Web">
            <a:extLst>
              <a:ext uri="{FF2B5EF4-FFF2-40B4-BE49-F238E27FC236}">
                <a16:creationId xmlns:a16="http://schemas.microsoft.com/office/drawing/2014/main" id="{F4FA972B-D9A4-8483-2E3E-3D4F207A68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52523" y="2498077"/>
            <a:ext cx="914400" cy="914400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5151D06-39F4-72B6-744E-AE9057459936}"/>
              </a:ext>
            </a:extLst>
          </p:cNvPr>
          <p:cNvCxnSpPr>
            <a:stCxn id="16" idx="0"/>
          </p:cNvCxnSpPr>
          <p:nvPr/>
        </p:nvCxnSpPr>
        <p:spPr>
          <a:xfrm flipV="1">
            <a:off x="3909723" y="1815006"/>
            <a:ext cx="760756" cy="6830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A215202-D2E9-A4F9-099E-3268099F0848}"/>
              </a:ext>
            </a:extLst>
          </p:cNvPr>
          <p:cNvCxnSpPr>
            <a:stCxn id="16" idx="2"/>
            <a:endCxn id="12" idx="1"/>
          </p:cNvCxnSpPr>
          <p:nvPr/>
        </p:nvCxnSpPr>
        <p:spPr>
          <a:xfrm>
            <a:off x="3909723" y="3412477"/>
            <a:ext cx="1394450" cy="86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6F78412-632C-7EE0-D980-3E1D8E3E4E1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675773" y="2374984"/>
            <a:ext cx="761404" cy="596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2F4935F-6E6E-3946-2CB2-ABDF70AED9D8}"/>
              </a:ext>
            </a:extLst>
          </p:cNvPr>
          <p:cNvSpPr/>
          <p:nvPr/>
        </p:nvSpPr>
        <p:spPr>
          <a:xfrm>
            <a:off x="1657527" y="4476345"/>
            <a:ext cx="2709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Stockage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598D01-6E50-C467-109A-B5D46322B2B7}"/>
              </a:ext>
            </a:extLst>
          </p:cNvPr>
          <p:cNvSpPr/>
          <p:nvPr/>
        </p:nvSpPr>
        <p:spPr>
          <a:xfrm>
            <a:off x="8459866" y="4761638"/>
            <a:ext cx="2074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Traiter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C6C4F4-0A84-06BB-9DB2-B1C4EBA6C682}"/>
              </a:ext>
            </a:extLst>
          </p:cNvPr>
          <p:cNvSpPr/>
          <p:nvPr/>
        </p:nvSpPr>
        <p:spPr>
          <a:xfrm rot="20358139">
            <a:off x="4894044" y="5529858"/>
            <a:ext cx="2459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Pilotage</a:t>
            </a:r>
          </a:p>
        </p:txBody>
      </p:sp>
      <p:pic>
        <p:nvPicPr>
          <p:cNvPr id="2" name="Soundly Voice Designer, Alain 27">
            <a:hlinkClick r:id="" action="ppaction://media"/>
            <a:extLst>
              <a:ext uri="{FF2B5EF4-FFF2-40B4-BE49-F238E27FC236}">
                <a16:creationId xmlns:a16="http://schemas.microsoft.com/office/drawing/2014/main" id="{17A92827-2980-34D3-1801-5AF1066C8A3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0230597" y="3827156"/>
            <a:ext cx="487363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769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60"/>
    </mc:Choice>
    <mc:Fallback xmlns="">
      <p:transition spd="slow" advTm="388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" grpId="0" animBg="1"/>
      <p:bldP spid="27" grpId="0"/>
      <p:bldP spid="28" grpId="0"/>
      <p:bldP spid="29" grpId="0"/>
    </p:bldLst>
  </p:timing>
  <p:extLst>
    <p:ext uri="{E180D4A7-C9FB-4DFB-919C-405C955672EB}">
      <p14:showEvtLst xmlns:p14="http://schemas.microsoft.com/office/powerpoint/2010/main">
        <p14:playEvt time="86" objId="2"/>
        <p14:stopEvt time="37911" objId="2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3.7|0.9|1.2|0.9|1.1|1|6|3.6|2.1|5.7|6.7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130</Words>
  <Application>Microsoft Macintosh PowerPoint</Application>
  <PresentationFormat>Grand écran</PresentationFormat>
  <Paragraphs>20</Paragraphs>
  <Slides>1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Mouhamed Diop</dc:creator>
  <cp:lastModifiedBy>Vincent Britelle</cp:lastModifiedBy>
  <cp:revision>4</cp:revision>
  <dcterms:created xsi:type="dcterms:W3CDTF">2023-05-22T08:11:48Z</dcterms:created>
  <dcterms:modified xsi:type="dcterms:W3CDTF">2023-06-12T07:57:36Z</dcterms:modified>
</cp:coreProperties>
</file>