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41"/>
    <p:restoredTop sz="48845"/>
  </p:normalViewPr>
  <p:slideViewPr>
    <p:cSldViewPr snapToGrid="0">
      <p:cViewPr varScale="1">
        <p:scale>
          <a:sx n="31" d="100"/>
          <a:sy n="31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4BCED-7125-4BE0-8CE8-0E4D6EA1D893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24EB5-AA31-4D0E-BF5D-0D7CD302A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18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Regardons tout d'abord le système de traitement de l'information, ou S.T.I..</a:t>
            </a:r>
          </a:p>
          <a:p>
            <a:endParaRPr lang="fr-FR" dirty="0"/>
          </a:p>
          <a:p>
            <a:r>
              <a:rPr lang="fr-FR" dirty="0"/>
              <a:t>Un acteur peut accéder à de l'information.</a:t>
            </a:r>
          </a:p>
          <a:p>
            <a:endParaRPr lang="fr-FR" dirty="0"/>
          </a:p>
          <a:p>
            <a:r>
              <a:rPr lang="fr-FR" dirty="0"/>
              <a:t>De l'information peut aussi lui être envoyée, via sa messagerie par exemple.</a:t>
            </a:r>
          </a:p>
          <a:p>
            <a:endParaRPr lang="fr-FR" dirty="0"/>
          </a:p>
          <a:p>
            <a:r>
              <a:rPr lang="fr-FR" dirty="0"/>
              <a:t>Il peut être engagé dans l'exécution d'une activité au sein d'un processus.</a:t>
            </a:r>
          </a:p>
          <a:p>
            <a:endParaRPr lang="fr-FR" dirty="0"/>
          </a:p>
          <a:p>
            <a:r>
              <a:rPr lang="fr-FR" dirty="0"/>
              <a:t>Il peut aussi être tenu informé sur la performance d'un autre processus.</a:t>
            </a:r>
          </a:p>
          <a:p>
            <a:endParaRPr lang="fr-FR" dirty="0"/>
          </a:p>
          <a:p>
            <a:r>
              <a:rPr lang="fr-FR" dirty="0"/>
              <a:t>Les processus dématérialisés de traitement de l'information</a:t>
            </a:r>
          </a:p>
          <a:p>
            <a:r>
              <a:rPr lang="fr-FR"/>
              <a:t>  consomment </a:t>
            </a:r>
            <a:r>
              <a:rPr lang="fr-FR" dirty="0"/>
              <a:t>et produisent de l'information.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24EB5-AA31-4D0E-BF5D-0D7CD302A9E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91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Ce système s'appuie sur le système informatique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  qui correspond à la solution technologique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  devant répondre aux exigences du STI.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24EB5-AA31-4D0E-BF5D-0D7CD302A9E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143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S.T.I. correspond à une vue conceptuelle et symbolique,</a:t>
            </a:r>
          </a:p>
          <a:p>
            <a:r>
              <a:rPr lang="fr-FR" dirty="0"/>
              <a:t>  alors que le système informatique correspond à une vue logique &amp; physique.</a:t>
            </a:r>
          </a:p>
          <a:p>
            <a:endParaRPr lang="fr-FR" dirty="0"/>
          </a:p>
          <a:p>
            <a:r>
              <a:rPr lang="fr-FR" dirty="0"/>
              <a:t>La première est proche de la maîtrise d'ouvrage.</a:t>
            </a:r>
          </a:p>
          <a:p>
            <a:endParaRPr lang="fr-FR" dirty="0"/>
          </a:p>
          <a:p>
            <a:r>
              <a:rPr lang="fr-FR" dirty="0"/>
              <a:t>La seconde est une préoccupation de la maîtrise d'œuvre des projets du système d'information.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24EB5-AA31-4D0E-BF5D-0D7CD302A9E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35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CFDDF-8F72-23C4-3560-4892962E7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1D1D98-5034-4CE4-5939-0FE53CA48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3D229E-EEA5-43CA-41B4-BA3CD528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0E70-BE28-40F2-9304-5CD36B981305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24198-2A37-3C72-F8B5-E067C3C6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8DA83-1B2E-B316-5D22-9440C2B8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42C3-BBFA-49DA-B96E-575D1FDA4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23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4D8942-67DA-164B-C007-E3387500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0EA047-872A-A653-37F2-5A41A888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3C86D-E075-7ABC-0747-D759D848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0E70-BE28-40F2-9304-5CD36B981305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B24D46-1E41-2042-ECB7-9170A6C5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7ACCC-EE9F-895A-E171-CE68B778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42C3-BBFA-49DA-B96E-575D1FDA4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91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595536-4E2D-B414-7774-CD7D4D0C5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25505C-A265-CE3A-1CE7-13DE0DE1D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2D20DB-9CBC-B116-232A-A93AA0B6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0E70-BE28-40F2-9304-5CD36B981305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94161-DF63-2B34-1CAB-956E24C0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A26203-B1D2-A2FF-49FC-A6341220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42C3-BBFA-49DA-B96E-575D1FDA4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68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9E72F-9348-FDB2-2E27-FE2CF1DC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B1D8A-3F3F-ACD0-E61E-EEF391BC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D6180-B6A7-FFC5-3B11-63275F37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0E70-BE28-40F2-9304-5CD36B981305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831FFA-A6F5-3B54-DF9D-BAF233DE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FFCD0-6A54-DF1B-1DBC-B8667310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42C3-BBFA-49DA-B96E-575D1FDA4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84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1FF79-046E-37FD-3901-C14ADF9A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036B7C-1787-14B9-EDDD-835C40E63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700DA4-AA67-9762-9181-2FF5F3B1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0E70-BE28-40F2-9304-5CD36B981305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650644-6174-467E-1225-C89D3C2B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89F32-E30B-1C26-9DF7-439AD341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42C3-BBFA-49DA-B96E-575D1FDA4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52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27C84-9670-92B7-3BDE-A87E2A85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39CA9-D76F-088E-CDE5-8C5F8A5EC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906A71-891B-0EF4-D532-5E51E4C53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55A60C-2757-0D53-B847-69789626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0E70-BE28-40F2-9304-5CD36B981305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7E91EE-BD81-FDDF-213F-32983C4B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DC1258-E494-FD6F-A603-A2D0CEEC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42C3-BBFA-49DA-B96E-575D1FDA4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53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5EA57-C67D-B6FB-EAF6-ADA47ED8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FC1D86-455E-2ACA-CCC6-4A8DD8AFB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70A645-866E-063F-2782-1E1928DDE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8419E3-C20B-CEF5-C327-4C788781F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95495E-B3AC-F568-8E3B-C36216C39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841392-D152-C0D8-8236-31E930F2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0E70-BE28-40F2-9304-5CD36B981305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A76714-70C0-50FA-EE01-F8FE33B8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563A84-E2B0-A774-A265-35D76DCD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42C3-BBFA-49DA-B96E-575D1FDA4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7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E0BF6-63C0-4497-862B-EAA2D0BA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79137D-D892-EE17-0116-F442EAB8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0E70-BE28-40F2-9304-5CD36B981305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640487-5B81-3681-3D93-4E0A53C8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62381C-4344-EFC9-688A-0CBEF55D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42C3-BBFA-49DA-B96E-575D1FDA4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88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88FF0B-90E5-5434-0AC4-BB15AC88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0E70-BE28-40F2-9304-5CD36B981305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286A5C-F25C-7AE5-BB8B-AE7E6D14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1684C2-DF5F-6585-E82D-C21F8090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42C3-BBFA-49DA-B96E-575D1FDA4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67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02C2A-753C-A821-9522-E9E0772C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9A9B09-48C9-F06C-E556-F26175EC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8FBDC7-6DB2-E600-75CB-A67BCD830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6819F3-30E2-6441-BA2B-8CB91F02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0E70-BE28-40F2-9304-5CD36B981305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1AAE7E-12E7-5FBD-A634-D3A482EB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86ADC8-1B50-D505-A33E-6F372F7F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42C3-BBFA-49DA-B96E-575D1FDA4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26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2883B-5552-D959-F006-E67FC3C4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F93C40-2112-0A86-F93E-9BF4A9C0D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C618FD-F19F-ACFB-A19E-997A8EDD3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511C9C-F324-6C7F-8A94-954BEA1D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20E70-BE28-40F2-9304-5CD36B981305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3EBCE2-FD33-253D-EA18-6966431F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98E3F-1382-37E6-A91D-E900EC72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342C3-BBFA-49DA-B96E-575D1FDA4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68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0BC5A6-6F5F-6BDB-6FB5-08090F61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56B593-1E3F-8924-C5CB-B4BFD8661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E67DF1-2895-3A49-7967-5032DF169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20E70-BE28-40F2-9304-5CD36B981305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098833-6409-5F35-7FD2-C8EA3BBA7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E7F9CC-033C-20C0-E2B8-332D4379D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342C3-BBFA-49DA-B96E-575D1FDA41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2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1.wav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audio" Target="../media/media2.wav"/><Relationship Id="rId7" Type="http://schemas.openxmlformats.org/officeDocument/2006/relationships/image" Target="../media/image9.svg"/><Relationship Id="rId12" Type="http://schemas.openxmlformats.org/officeDocument/2006/relationships/image" Target="../media/image7.png"/><Relationship Id="rId2" Type="http://schemas.microsoft.com/office/2007/relationships/media" Target="../media/media2.wav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media3.wav"/><Relationship Id="rId7" Type="http://schemas.openxmlformats.org/officeDocument/2006/relationships/image" Target="../media/image15.png"/><Relationship Id="rId2" Type="http://schemas.microsoft.com/office/2007/relationships/media" Target="../media/media3.wav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D053C57-AC13-C94C-3E69-1BC75A054EC6}"/>
              </a:ext>
            </a:extLst>
          </p:cNvPr>
          <p:cNvSpPr/>
          <p:nvPr/>
        </p:nvSpPr>
        <p:spPr>
          <a:xfrm>
            <a:off x="3053861" y="408842"/>
            <a:ext cx="6084277" cy="60403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07F90B-4911-D524-26CB-9861C6695CC7}"/>
              </a:ext>
            </a:extLst>
          </p:cNvPr>
          <p:cNvSpPr/>
          <p:nvPr/>
        </p:nvSpPr>
        <p:spPr>
          <a:xfrm>
            <a:off x="3766996" y="408842"/>
            <a:ext cx="465800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cap="none" spc="0" dirty="0">
                <a:ln w="9525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Système de traitement de </a:t>
            </a:r>
          </a:p>
          <a:p>
            <a:pPr algn="ctr"/>
            <a:r>
              <a:rPr lang="fr-FR" sz="3200" b="1" cap="none" spc="0" dirty="0">
                <a:ln w="9525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l’information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BD690BC-9E0F-54B4-C4E0-7E0A2779005E}"/>
              </a:ext>
            </a:extLst>
          </p:cNvPr>
          <p:cNvSpPr/>
          <p:nvPr/>
        </p:nvSpPr>
        <p:spPr>
          <a:xfrm>
            <a:off x="3341077" y="2221418"/>
            <a:ext cx="1836125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Acteurs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966950A-BB8A-0487-D337-36820CCA4F94}"/>
              </a:ext>
            </a:extLst>
          </p:cNvPr>
          <p:cNvSpPr/>
          <p:nvPr/>
        </p:nvSpPr>
        <p:spPr>
          <a:xfrm>
            <a:off x="6566434" y="2304866"/>
            <a:ext cx="2540977" cy="8309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Informations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5BA4C9D-1A2B-E3A3-9DE3-8909DC2D9AA7}"/>
              </a:ext>
            </a:extLst>
          </p:cNvPr>
          <p:cNvSpPr/>
          <p:nvPr/>
        </p:nvSpPr>
        <p:spPr>
          <a:xfrm>
            <a:off x="5039341" y="4808138"/>
            <a:ext cx="2014906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Processus</a:t>
            </a:r>
          </a:p>
        </p:txBody>
      </p:sp>
      <p:sp>
        <p:nvSpPr>
          <p:cNvPr id="9" name="Flèche : double flèche horizontale 8">
            <a:extLst>
              <a:ext uri="{FF2B5EF4-FFF2-40B4-BE49-F238E27FC236}">
                <a16:creationId xmlns:a16="http://schemas.microsoft.com/office/drawing/2014/main" id="{0D06EA74-1C8B-3E4F-3F47-BD56124A8BA5}"/>
              </a:ext>
            </a:extLst>
          </p:cNvPr>
          <p:cNvSpPr/>
          <p:nvPr/>
        </p:nvSpPr>
        <p:spPr>
          <a:xfrm>
            <a:off x="5353072" y="2550011"/>
            <a:ext cx="1037492" cy="34066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ouble flèche horizontale 9">
            <a:extLst>
              <a:ext uri="{FF2B5EF4-FFF2-40B4-BE49-F238E27FC236}">
                <a16:creationId xmlns:a16="http://schemas.microsoft.com/office/drawing/2014/main" id="{19C70C8F-797C-8398-3F2C-47A392771013}"/>
              </a:ext>
            </a:extLst>
          </p:cNvPr>
          <p:cNvSpPr/>
          <p:nvPr/>
        </p:nvSpPr>
        <p:spPr>
          <a:xfrm rot="3655598">
            <a:off x="3864020" y="3831977"/>
            <a:ext cx="1939605" cy="39982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ouble flèche horizontale 10">
            <a:extLst>
              <a:ext uri="{FF2B5EF4-FFF2-40B4-BE49-F238E27FC236}">
                <a16:creationId xmlns:a16="http://schemas.microsoft.com/office/drawing/2014/main" id="{65A99658-AA18-6452-87AE-F6FBE3DF6C7A}"/>
              </a:ext>
            </a:extLst>
          </p:cNvPr>
          <p:cNvSpPr/>
          <p:nvPr/>
        </p:nvSpPr>
        <p:spPr>
          <a:xfrm rot="7146148">
            <a:off x="6157151" y="3839817"/>
            <a:ext cx="1794191" cy="39874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Graphique 12" descr="Utilisateurs">
            <a:extLst>
              <a:ext uri="{FF2B5EF4-FFF2-40B4-BE49-F238E27FC236}">
                <a16:creationId xmlns:a16="http://schemas.microsoft.com/office/drawing/2014/main" id="{6D52FB81-90A9-99F9-C9DD-E3F3E97A1C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8000" y="1512436"/>
            <a:ext cx="1156923" cy="1156923"/>
          </a:xfrm>
          <a:prstGeom prst="rect">
            <a:avLst/>
          </a:prstGeom>
        </p:spPr>
      </p:pic>
      <p:pic>
        <p:nvPicPr>
          <p:cNvPr id="15" name="Graphique 14" descr="Recherches">
            <a:extLst>
              <a:ext uri="{FF2B5EF4-FFF2-40B4-BE49-F238E27FC236}">
                <a16:creationId xmlns:a16="http://schemas.microsoft.com/office/drawing/2014/main" id="{F9F1E28B-0CD0-8345-3CE9-4C08EA66FC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7079" y="1635611"/>
            <a:ext cx="972971" cy="972971"/>
          </a:xfrm>
          <a:prstGeom prst="rect">
            <a:avLst/>
          </a:prstGeom>
        </p:spPr>
      </p:pic>
      <p:pic>
        <p:nvPicPr>
          <p:cNvPr id="17" name="Graphique 16" descr="Flèche en cercle">
            <a:extLst>
              <a:ext uri="{FF2B5EF4-FFF2-40B4-BE49-F238E27FC236}">
                <a16:creationId xmlns:a16="http://schemas.microsoft.com/office/drawing/2014/main" id="{9FFB3BC3-6F6F-476E-21BE-E777093BA1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71390" y="5265338"/>
            <a:ext cx="1150807" cy="1150807"/>
          </a:xfrm>
          <a:prstGeom prst="rect">
            <a:avLst/>
          </a:prstGeom>
        </p:spPr>
      </p:pic>
      <p:pic>
        <p:nvPicPr>
          <p:cNvPr id="18" name="Soundly Voice Designer, Alain 13">
            <a:hlinkClick r:id="" action="ppaction://media"/>
            <a:extLst>
              <a:ext uri="{FF2B5EF4-FFF2-40B4-BE49-F238E27FC236}">
                <a16:creationId xmlns:a16="http://schemas.microsoft.com/office/drawing/2014/main" id="{6F3C49A8-DD1F-6A27-1E98-DB568945462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388600" y="5913847"/>
            <a:ext cx="487363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266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82"/>
    </mc:Choice>
    <mc:Fallback xmlns="">
      <p:transition spd="slow" advTm="283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80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  <p:extLst>
    <p:ext uri="{E180D4A7-C9FB-4DFB-919C-405C955672EB}">
      <p14:showEvtLst xmlns:p14="http://schemas.microsoft.com/office/powerpoint/2010/main">
        <p14:playEvt time="710" objId="18"/>
        <p14:stopEvt time="26154" objId="18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D053C57-AC13-C94C-3E69-1BC75A054EC6}"/>
              </a:ext>
            </a:extLst>
          </p:cNvPr>
          <p:cNvSpPr/>
          <p:nvPr/>
        </p:nvSpPr>
        <p:spPr>
          <a:xfrm>
            <a:off x="3053861" y="408842"/>
            <a:ext cx="6084277" cy="604031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07F90B-4911-D524-26CB-9861C6695CC7}"/>
              </a:ext>
            </a:extLst>
          </p:cNvPr>
          <p:cNvSpPr/>
          <p:nvPr/>
        </p:nvSpPr>
        <p:spPr>
          <a:xfrm>
            <a:off x="4130463" y="408842"/>
            <a:ext cx="39310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cap="none" spc="0" dirty="0">
                <a:ln w="9525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60000"/>
                        <a:lumOff val="4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Système informatique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BD690BC-9E0F-54B4-C4E0-7E0A2779005E}"/>
              </a:ext>
            </a:extLst>
          </p:cNvPr>
          <p:cNvSpPr/>
          <p:nvPr/>
        </p:nvSpPr>
        <p:spPr>
          <a:xfrm>
            <a:off x="5186768" y="1929412"/>
            <a:ext cx="1836125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SGBD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966950A-BB8A-0487-D337-36820CCA4F94}"/>
              </a:ext>
            </a:extLst>
          </p:cNvPr>
          <p:cNvSpPr/>
          <p:nvPr/>
        </p:nvSpPr>
        <p:spPr>
          <a:xfrm>
            <a:off x="3426933" y="4705063"/>
            <a:ext cx="2014906" cy="8309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Matériels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5BA4C9D-1A2B-E3A3-9DE3-8909DC2D9AA7}"/>
              </a:ext>
            </a:extLst>
          </p:cNvPr>
          <p:cNvSpPr/>
          <p:nvPr/>
        </p:nvSpPr>
        <p:spPr>
          <a:xfrm>
            <a:off x="6932398" y="4622647"/>
            <a:ext cx="1826138" cy="9144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Logiciels</a:t>
            </a:r>
          </a:p>
        </p:txBody>
      </p:sp>
      <p:sp>
        <p:nvSpPr>
          <p:cNvPr id="9" name="Flèche : double flèche horizontale 8">
            <a:extLst>
              <a:ext uri="{FF2B5EF4-FFF2-40B4-BE49-F238E27FC236}">
                <a16:creationId xmlns:a16="http://schemas.microsoft.com/office/drawing/2014/main" id="{0D06EA74-1C8B-3E4F-3F47-BD56124A8BA5}"/>
              </a:ext>
            </a:extLst>
          </p:cNvPr>
          <p:cNvSpPr/>
          <p:nvPr/>
        </p:nvSpPr>
        <p:spPr>
          <a:xfrm>
            <a:off x="5671639" y="4950208"/>
            <a:ext cx="1037492" cy="34066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ouble flèche horizontale 9">
            <a:extLst>
              <a:ext uri="{FF2B5EF4-FFF2-40B4-BE49-F238E27FC236}">
                <a16:creationId xmlns:a16="http://schemas.microsoft.com/office/drawing/2014/main" id="{19C70C8F-797C-8398-3F2C-47A392771013}"/>
              </a:ext>
            </a:extLst>
          </p:cNvPr>
          <p:cNvSpPr/>
          <p:nvPr/>
        </p:nvSpPr>
        <p:spPr>
          <a:xfrm rot="6878313">
            <a:off x="4199305" y="3574525"/>
            <a:ext cx="1939605" cy="39982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double flèche horizontale 1">
            <a:extLst>
              <a:ext uri="{FF2B5EF4-FFF2-40B4-BE49-F238E27FC236}">
                <a16:creationId xmlns:a16="http://schemas.microsoft.com/office/drawing/2014/main" id="{3FE142AA-4F11-04F2-96B6-03967F85718A}"/>
              </a:ext>
            </a:extLst>
          </p:cNvPr>
          <p:cNvSpPr/>
          <p:nvPr/>
        </p:nvSpPr>
        <p:spPr>
          <a:xfrm rot="14721687" flipH="1">
            <a:off x="6053091" y="3574524"/>
            <a:ext cx="1939605" cy="39982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 descr="Base de données">
            <a:extLst>
              <a:ext uri="{FF2B5EF4-FFF2-40B4-BE49-F238E27FC236}">
                <a16:creationId xmlns:a16="http://schemas.microsoft.com/office/drawing/2014/main" id="{A48AA0F5-ACC4-A3D4-4F49-C878122A9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7630" y="1204538"/>
            <a:ext cx="914400" cy="914400"/>
          </a:xfrm>
          <a:prstGeom prst="rect">
            <a:avLst/>
          </a:prstGeom>
        </p:spPr>
      </p:pic>
      <p:pic>
        <p:nvPicPr>
          <p:cNvPr id="14" name="Graphique 13" descr="Outils">
            <a:extLst>
              <a:ext uri="{FF2B5EF4-FFF2-40B4-BE49-F238E27FC236}">
                <a16:creationId xmlns:a16="http://schemas.microsoft.com/office/drawing/2014/main" id="{0B399EC6-5A41-33BA-2B39-D2139C3C6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7186" y="5289543"/>
            <a:ext cx="914400" cy="914400"/>
          </a:xfrm>
          <a:prstGeom prst="rect">
            <a:avLst/>
          </a:prstGeom>
        </p:spPr>
      </p:pic>
      <p:pic>
        <p:nvPicPr>
          <p:cNvPr id="16" name="Graphique 15" descr="Conception Web">
            <a:extLst>
              <a:ext uri="{FF2B5EF4-FFF2-40B4-BE49-F238E27FC236}">
                <a16:creationId xmlns:a16="http://schemas.microsoft.com/office/drawing/2014/main" id="{49C3AAFC-93A8-E668-928F-1DAB98D2EF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88267" y="5290870"/>
            <a:ext cx="914400" cy="914400"/>
          </a:xfrm>
          <a:prstGeom prst="rect">
            <a:avLst/>
          </a:prstGeom>
        </p:spPr>
      </p:pic>
      <p:pic>
        <p:nvPicPr>
          <p:cNvPr id="17" name="Soundly Voice Designer, Alain 14">
            <a:hlinkClick r:id="" action="ppaction://media"/>
            <a:extLst>
              <a:ext uri="{FF2B5EF4-FFF2-40B4-BE49-F238E27FC236}">
                <a16:creationId xmlns:a16="http://schemas.microsoft.com/office/drawing/2014/main" id="{86705E36-5C89-E9B2-89B3-FC6E647E0D0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217601" y="5503062"/>
            <a:ext cx="487363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71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0"/>
    </mc:Choice>
    <mc:Fallback xmlns="">
      <p:transition spd="slow" advTm="82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3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5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2" grpId="0" animBg="1"/>
    </p:bldLst>
  </p:timing>
  <p:extLst>
    <p:ext uri="{E180D4A7-C9FB-4DFB-919C-405C955672EB}">
      <p14:showEvtLst xmlns:p14="http://schemas.microsoft.com/office/powerpoint/2010/main">
        <p14:playEvt time="47" objId="17"/>
        <p14:stopEvt time="6796" objId="17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98F7CAC0-CF09-FC3A-FAD1-58744C342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5" y="1246135"/>
            <a:ext cx="4992341" cy="495244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E922A73-710C-3B5A-9C5D-5061242687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759" y="1246135"/>
            <a:ext cx="4993200" cy="4958247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95461401-AC1B-0102-E68F-EC7FC3ADB340}"/>
              </a:ext>
            </a:extLst>
          </p:cNvPr>
          <p:cNvSpPr/>
          <p:nvPr/>
        </p:nvSpPr>
        <p:spPr>
          <a:xfrm>
            <a:off x="5147705" y="3490544"/>
            <a:ext cx="2180492" cy="6418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S’appuie sur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CE23D14-9D71-C446-F5B9-601064EA165E}"/>
              </a:ext>
            </a:extLst>
          </p:cNvPr>
          <p:cNvSpPr/>
          <p:nvPr/>
        </p:nvSpPr>
        <p:spPr>
          <a:xfrm flipH="1">
            <a:off x="5005754" y="4295040"/>
            <a:ext cx="2180492" cy="6418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Permet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173EDE-516F-6A42-2BBC-CC8CA4AA82E1}"/>
              </a:ext>
            </a:extLst>
          </p:cNvPr>
          <p:cNvSpPr/>
          <p:nvPr/>
        </p:nvSpPr>
        <p:spPr>
          <a:xfrm>
            <a:off x="343315" y="560257"/>
            <a:ext cx="51076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fr-FR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ue conceptuelle et symbolique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EE172-639D-332C-B7B0-CC910DA2394E}"/>
              </a:ext>
            </a:extLst>
          </p:cNvPr>
          <p:cNvSpPr/>
          <p:nvPr/>
        </p:nvSpPr>
        <p:spPr>
          <a:xfrm>
            <a:off x="7469508" y="560257"/>
            <a:ext cx="38461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spc="50" dirty="0">
                <a:ln w="9525" cmpd="sng">
                  <a:solidFill>
                    <a:schemeClr val="accent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</a:t>
            </a:r>
            <a:r>
              <a:rPr lang="fr-FR" sz="2800" b="1" cap="none" spc="50" dirty="0">
                <a:ln w="9525" cmpd="sng">
                  <a:solidFill>
                    <a:schemeClr val="accent4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ue logique &amp; physique</a:t>
            </a:r>
          </a:p>
        </p:txBody>
      </p:sp>
      <p:pic>
        <p:nvPicPr>
          <p:cNvPr id="22" name="Soundly Voice Designer, Alain 15">
            <a:hlinkClick r:id="" action="ppaction://media"/>
            <a:extLst>
              <a:ext uri="{FF2B5EF4-FFF2-40B4-BE49-F238E27FC236}">
                <a16:creationId xmlns:a16="http://schemas.microsoft.com/office/drawing/2014/main" id="{349CE1ED-AFF3-B5E1-A76A-5E615B4B10B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843526" y="5711215"/>
            <a:ext cx="487363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57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17"/>
    </mc:Choice>
    <mc:Fallback xmlns="">
      <p:transition spd="slow" advTm="154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67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18" grpId="0" animBg="1"/>
      <p:bldP spid="19" grpId="0" animBg="1"/>
      <p:bldP spid="20" grpId="0"/>
      <p:bldP spid="21" grpId="0"/>
    </p:bldLst>
  </p:timing>
  <p:extLst>
    <p:ext uri="{E180D4A7-C9FB-4DFB-919C-405C955672EB}">
      <p14:showEvtLst xmlns:p14="http://schemas.microsoft.com/office/powerpoint/2010/main">
        <p14:playEvt time="32" objId="22"/>
        <p14:stopEvt time="13513" objId="2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3.5|1|2.5|5.8|3.2|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.2|3.9|2.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181</Words>
  <Application>Microsoft Macintosh PowerPoint</Application>
  <PresentationFormat>Grand écran</PresentationFormat>
  <Paragraphs>37</Paragraphs>
  <Slides>3</Slides>
  <Notes>3</Notes>
  <HiddenSlides>0</HiddenSlides>
  <MMClips>3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Vincent Britelle</cp:lastModifiedBy>
  <cp:revision>4</cp:revision>
  <dcterms:created xsi:type="dcterms:W3CDTF">2023-05-15T07:01:43Z</dcterms:created>
  <dcterms:modified xsi:type="dcterms:W3CDTF">2023-06-09T12:15:32Z</dcterms:modified>
</cp:coreProperties>
</file>