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91"/>
    <p:restoredTop sz="96405"/>
  </p:normalViewPr>
  <p:slideViewPr>
    <p:cSldViewPr snapToGrid="0">
      <p:cViewPr varScale="1">
        <p:scale>
          <a:sx n="154" d="100"/>
          <a:sy n="154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12FA0-C445-1942-9A5D-3B201A798BE4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0538-A7BF-DD4D-8642-29A5F7A94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39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D0538-A7BF-DD4D-8642-29A5F7A942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89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18107-3B84-A992-9105-7A2E1DB4A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7CC8D3-7251-B6AC-8EBB-D1D3E56E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0E5A7-B500-E2C1-0C8B-FF44832D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0480F9-A39C-1308-607C-CA245960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4867C-96D0-D3D1-167A-72EEEC63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0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270AE-ACE8-FDE1-F28B-7E90E8C6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03AAF3-DABD-3F69-0CDC-C970F0C1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BA082D-D797-F0BA-50AD-6E48A6D4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72899-123F-BB00-4047-C823706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A7222-04C1-9304-B0EC-F0CFB6CF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C5AAC7-7203-5B13-B7C3-AA5F05A91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A751D2-22B8-806E-BDF4-A58B440E0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4732F-EF6F-A60A-A8B3-0DFEBFE8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6D482-8A37-6771-2DC6-BDE10338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92009-E89C-2B24-AE6C-54E3C65A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3B70E-E7B2-D87E-529C-3CDD0A1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4F115-F200-947D-B8E4-DC1F3A9A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2A4A9-A0A6-D5A2-1EA4-CF9F2894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B199EC-FF01-8875-57C0-BC6A03E2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9AC7D-548F-A2C8-29BE-56043592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2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55EC3-BDDB-51AA-1683-A2537A05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F045B5-CE0A-B166-3EC3-0E8D0BF8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7BAC7-E768-6DCC-48E2-7E57AB35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9FDE92-36D4-1123-B028-D81192FB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06F88-D96F-A9AA-D5F4-38475781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CC17-A2AC-27AE-FDA6-F884B8BE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08896-9C90-EDA7-D874-A57DF6E0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224C52-7F21-E294-45ED-F9E7780A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6216E-86A9-7C17-EF65-5C0AAE37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A1657-11AD-1316-5BC6-5155F79B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FF7952-17D3-4DA9-CFB8-51E06627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8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99F21-66FB-92A1-39FB-DDA2CB1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467CD-E4A2-A3FA-14BB-1A2D7A9D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682926-A091-9BB1-4B00-9562895D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797D8A-C942-EAA6-329F-3D7F82CD3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9BA235-A898-7D8B-7428-46D3546BE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A803A3-C38D-EE34-4C21-1F3F1628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C4E7D6-B9C0-A8E7-E78A-E9BC7891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7B417B-F5E1-1998-211F-BCF5DF9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DF76D-B43D-8CD1-A829-1B3467CA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1691C9-A7AA-2B89-C35A-32F7B21B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52DB61-80D7-00AF-7B46-ECB42669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5F652-F3B3-9B92-FFF0-9CF45C52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5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67293B-21CD-38A3-894A-1D4BB6A1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7725DA-7B74-EDA6-6906-5FE13CEB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910D7A-353C-5605-6622-CDB4CDCE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2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3D0A1-B800-FCBF-F543-A0F18571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78B06-79F6-A6C9-8581-A9D5D27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C554D-96BC-6AEA-7F1B-23735F50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70A44-6DAC-9083-C0EC-C5ABBD05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AC50-37F5-719C-567C-20A89E06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C63D53-23B6-2981-96B8-673FAE41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7AF2F-9707-39A8-6A63-398B9D80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0B6726-F0A5-7AA4-8252-4F6E5680A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AA4F5-431C-6E53-1942-1B5DFDF8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EE23BD-8E21-FC57-D48D-E4B508F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DADEC0-3E0D-EA49-9A74-C8F546BD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576B2-CD02-FFB1-C3B8-5E57154A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700FC-526D-3357-206F-A0DF4755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720CC7-5FB0-EE3A-BFB7-1A1236EB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B0EB1-659A-EF69-1A5B-5B83907B9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E1F1F-36D9-2EAB-2888-86B25704C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C0CAF-83DB-6DFF-A1E5-8FB4E291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9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4362B438-F2D6-B925-EA28-EAB7086F28A5}"/>
              </a:ext>
            </a:extLst>
          </p:cNvPr>
          <p:cNvGrpSpPr/>
          <p:nvPr/>
        </p:nvGrpSpPr>
        <p:grpSpPr>
          <a:xfrm>
            <a:off x="690661" y="1451141"/>
            <a:ext cx="4802226" cy="4803387"/>
            <a:chOff x="690661" y="525295"/>
            <a:chExt cx="4802226" cy="48033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A02400-71D8-EFE1-FEC0-FA0B8BEBD91F}"/>
                </a:ext>
              </a:extLst>
            </p:cNvPr>
            <p:cNvSpPr/>
            <p:nvPr/>
          </p:nvSpPr>
          <p:spPr>
            <a:xfrm>
              <a:off x="690664" y="525296"/>
              <a:ext cx="4387174" cy="21177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1B0072C-4CD6-369A-3862-A69B953A69F8}"/>
                </a:ext>
              </a:extLst>
            </p:cNvPr>
            <p:cNvSpPr txBox="1"/>
            <p:nvPr/>
          </p:nvSpPr>
          <p:spPr>
            <a:xfrm>
              <a:off x="904671" y="690665"/>
              <a:ext cx="369651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effectLst/>
                  <a:latin typeface="CIDFont+F1"/>
                </a:rPr>
                <a:t>INU Champollion – Isis </a:t>
              </a:r>
              <a:endParaRPr lang="fr-FR" sz="1100" dirty="0"/>
            </a:p>
            <a:p>
              <a:r>
                <a:rPr lang="fr-FR" sz="1100" dirty="0">
                  <a:effectLst/>
                  <a:latin typeface="CIDFont+F1"/>
                </a:rPr>
                <a:t>Pr. H. </a:t>
              </a:r>
              <a:r>
                <a:rPr lang="fr-FR" sz="1100" dirty="0" err="1">
                  <a:effectLst/>
                  <a:latin typeface="CIDFont+F1"/>
                </a:rPr>
                <a:t>Pingaud</a:t>
              </a:r>
              <a:r>
                <a:rPr lang="fr-FR" sz="1100" dirty="0">
                  <a:effectLst/>
                  <a:latin typeface="CIDFont+F1"/>
                </a:rPr>
                <a:t> – FIE3 </a:t>
              </a:r>
              <a:endParaRPr lang="fr-FR" sz="1100" dirty="0"/>
            </a:p>
            <a:p>
              <a:r>
                <a:rPr lang="fr-FR" sz="1100" dirty="0">
                  <a:effectLst/>
                  <a:latin typeface="CIDFont+F2"/>
                </a:rPr>
                <a:t>Travaux </a:t>
              </a:r>
              <a:r>
                <a:rPr lang="fr-FR" sz="1100" dirty="0" err="1">
                  <a:effectLst/>
                  <a:latin typeface="CIDFont+F2"/>
                </a:rPr>
                <a:t>dirigés</a:t>
              </a:r>
              <a:r>
                <a:rPr lang="fr-FR" sz="1100" dirty="0">
                  <a:effectLst/>
                  <a:latin typeface="CIDFont+F2"/>
                </a:rPr>
                <a:t> de SI de santé Un parcours de patient </a:t>
              </a:r>
              <a:endParaRPr lang="fr-FR" sz="1100" dirty="0"/>
            </a:p>
            <a:p>
              <a:r>
                <a:rPr lang="fr-FR" sz="1100" dirty="0">
                  <a:effectLst/>
                  <a:latin typeface="CIDFont+F1"/>
                </a:rPr>
                <a:t>Mr HP prend de l’</a:t>
              </a:r>
              <a:r>
                <a:rPr lang="fr-FR" sz="1100" dirty="0" err="1">
                  <a:effectLst/>
                  <a:latin typeface="CIDFont+F1"/>
                </a:rPr>
                <a:t>âge</a:t>
              </a:r>
              <a:r>
                <a:rPr lang="fr-FR" sz="1100" dirty="0">
                  <a:effectLst/>
                  <a:latin typeface="CIDFont+F1"/>
                </a:rPr>
                <a:t>, il vient de </a:t>
              </a:r>
              <a:r>
                <a:rPr lang="fr-FR" sz="1100" dirty="0" err="1">
                  <a:effectLst/>
                  <a:latin typeface="CIDFont+F1"/>
                </a:rPr>
                <a:t>fêter</a:t>
              </a:r>
              <a:r>
                <a:rPr lang="fr-FR" sz="1100" dirty="0">
                  <a:effectLst/>
                  <a:latin typeface="CIDFont+F1"/>
                </a:rPr>
                <a:t> ses 60 ans. Il a longtemps </a:t>
              </a:r>
              <a:r>
                <a:rPr lang="fr-FR" sz="1100" dirty="0" err="1">
                  <a:effectLst/>
                  <a:latin typeface="CIDFont+F1"/>
                </a:rPr>
                <a:t>néglige</a:t>
              </a:r>
              <a:r>
                <a:rPr lang="fr-FR" sz="1100" dirty="0">
                  <a:effectLst/>
                  <a:latin typeface="CIDFont+F1"/>
                </a:rPr>
                <a:t>́ les terrains de sport </a:t>
              </a:r>
              <a:r>
                <a:rPr lang="fr-FR" sz="1100" dirty="0" err="1">
                  <a:effectLst/>
                  <a:latin typeface="CIDFont+F1"/>
                </a:rPr>
                <a:t>après</a:t>
              </a:r>
              <a:r>
                <a:rPr lang="fr-FR" sz="1100" dirty="0">
                  <a:effectLst/>
                  <a:latin typeface="CIDFont+F1"/>
                </a:rPr>
                <a:t> 30 ans, et accuse maintenant un surpoids notable (120 kg) en rapport à sa taille (1,83 m). Il exerce un </a:t>
              </a:r>
              <a:r>
                <a:rPr lang="fr-FR" sz="1100" dirty="0" err="1">
                  <a:effectLst/>
                  <a:latin typeface="CIDFont+F1"/>
                </a:rPr>
                <a:t>métier</a:t>
              </a:r>
              <a:r>
                <a:rPr lang="fr-FR" sz="1100" dirty="0">
                  <a:effectLst/>
                  <a:latin typeface="CIDFont+F1"/>
                </a:rPr>
                <a:t> d’enseignant et cumule les charges de travail entre plusieurs campus distants de plusieurs dizaines de </a:t>
              </a:r>
              <a:r>
                <a:rPr lang="fr-FR" sz="1100" dirty="0" err="1">
                  <a:effectLst/>
                  <a:latin typeface="CIDFont+F1"/>
                </a:rPr>
                <a:t>kilomètres</a:t>
              </a:r>
              <a:r>
                <a:rPr lang="fr-FR" sz="1100" dirty="0">
                  <a:effectLst/>
                  <a:latin typeface="CIDFont+F1"/>
                </a:rPr>
                <a:t>. Son </a:t>
              </a:r>
              <a:r>
                <a:rPr lang="fr-FR" sz="1100" dirty="0" err="1">
                  <a:effectLst/>
                  <a:latin typeface="CIDFont+F1"/>
                </a:rPr>
                <a:t>épouse</a:t>
              </a:r>
              <a:r>
                <a:rPr lang="fr-FR" sz="1100" dirty="0">
                  <a:effectLst/>
                  <a:latin typeface="CIDFont+F1"/>
                </a:rPr>
                <a:t> le trouve</a:t>
              </a:r>
            </a:p>
            <a:p>
              <a:r>
                <a:rPr lang="fr-FR" sz="1100" dirty="0">
                  <a:latin typeface="CIDFont+F1"/>
                </a:rPr>
                <a:t>…</a:t>
              </a:r>
              <a:endParaRPr lang="fr-FR" sz="11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D21730-B8EB-41BF-49FE-CF1C56053664}"/>
                </a:ext>
              </a:extLst>
            </p:cNvPr>
            <p:cNvSpPr/>
            <p:nvPr/>
          </p:nvSpPr>
          <p:spPr>
            <a:xfrm>
              <a:off x="5077838" y="525296"/>
              <a:ext cx="415049" cy="20287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EE9E1D-F0AB-0CA1-7FF3-5EFF15CC396B}"/>
                </a:ext>
              </a:extLst>
            </p:cNvPr>
            <p:cNvSpPr/>
            <p:nvPr/>
          </p:nvSpPr>
          <p:spPr>
            <a:xfrm>
              <a:off x="5077837" y="525295"/>
              <a:ext cx="415049" cy="3365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6F018B-EB7F-4FC9-5747-966653629442}"/>
                </a:ext>
              </a:extLst>
            </p:cNvPr>
            <p:cNvSpPr/>
            <p:nvPr/>
          </p:nvSpPr>
          <p:spPr>
            <a:xfrm>
              <a:off x="5077836" y="2306492"/>
              <a:ext cx="415049" cy="3365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EB532-DEB9-93D9-90D0-AABE067C979D}"/>
                </a:ext>
              </a:extLst>
            </p:cNvPr>
            <p:cNvSpPr/>
            <p:nvPr/>
          </p:nvSpPr>
          <p:spPr>
            <a:xfrm>
              <a:off x="690661" y="2655652"/>
              <a:ext cx="4802223" cy="20246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dirty="0">
                  <a:effectLst/>
                  <a:latin typeface="CIDFont+F1"/>
                </a:rPr>
                <a:t>Consigne</a:t>
              </a:r>
            </a:p>
            <a:p>
              <a:r>
                <a:rPr lang="fr-FR" sz="1100" dirty="0">
                  <a:effectLst/>
                  <a:latin typeface="CIDFont+F1"/>
                </a:rPr>
                <a:t>1- Il vous est demandé de </a:t>
              </a:r>
              <a:r>
                <a:rPr lang="fr-FR" sz="1100" dirty="0" err="1">
                  <a:effectLst/>
                  <a:latin typeface="CIDFont+F1"/>
                </a:rPr>
                <a:t>réaliser</a:t>
              </a:r>
              <a:r>
                <a:rPr lang="fr-FR" sz="1100" dirty="0">
                  <a:effectLst/>
                  <a:latin typeface="CIDFont+F1"/>
                </a:rPr>
                <a:t> une analyse </a:t>
              </a:r>
              <a:r>
                <a:rPr lang="fr-FR" sz="1100" dirty="0" err="1">
                  <a:effectLst/>
                  <a:latin typeface="CIDFont+F1"/>
                </a:rPr>
                <a:t>métier</a:t>
              </a:r>
              <a:r>
                <a:rPr lang="fr-FR" sz="1100" dirty="0">
                  <a:effectLst/>
                  <a:latin typeface="CIDFont+F1"/>
                </a:rPr>
                <a:t> de ce parcours.</a:t>
              </a:r>
            </a:p>
            <a:p>
              <a:r>
                <a:rPr lang="fr-FR" sz="1100" dirty="0">
                  <a:effectLst/>
                  <a:latin typeface="CIDFont+F1"/>
                </a:rPr>
                <a:t>  -&gt; Lister les éléments qui sont caractéristiques de la couche métier  (</a:t>
              </a:r>
              <a:r>
                <a:rPr lang="fr-FR" sz="1100" dirty="0" err="1">
                  <a:effectLst/>
                  <a:latin typeface="CIDFont+F1"/>
                </a:rPr>
                <a:t>cf</a:t>
              </a:r>
              <a:r>
                <a:rPr lang="fr-FR" sz="1100" dirty="0">
                  <a:effectLst/>
                  <a:latin typeface="CIDFont+F1"/>
                </a:rPr>
                <a:t> diapo couches).</a:t>
              </a:r>
            </a:p>
            <a:p>
              <a:r>
                <a:rPr lang="fr-FR" sz="1100" dirty="0">
                  <a:latin typeface="CIDFont+F1"/>
                </a:rPr>
                <a:t>	[Indices] [Accès à la réponse]</a:t>
              </a:r>
              <a:endParaRPr lang="fr-FR" sz="1100" dirty="0">
                <a:effectLst/>
                <a:latin typeface="CIDFont+F1"/>
              </a:endParaRPr>
            </a:p>
            <a:p>
              <a:r>
                <a:rPr lang="fr-FR" sz="1100" dirty="0">
                  <a:latin typeface="CIDFont+F1"/>
                </a:rPr>
                <a:t>  -&gt; Identifiez les instances de ces éléments qui apparaissent dans la vignette clinique ci-dessus. Exemple d'acteur : le médecin traitant</a:t>
              </a:r>
              <a:endParaRPr lang="fr-FR" sz="1100" dirty="0">
                <a:effectLst/>
                <a:latin typeface="CIDFont+F1"/>
              </a:endParaRPr>
            </a:p>
            <a:p>
              <a:r>
                <a:rPr lang="fr-FR" sz="1100" dirty="0">
                  <a:latin typeface="CIDFont+F1"/>
                </a:rPr>
                <a:t>	[Indices] [Accès à la réponse]</a:t>
              </a:r>
              <a:endParaRPr lang="fr-FR" sz="1100" dirty="0">
                <a:effectLst/>
                <a:latin typeface="CIDFont+F1"/>
              </a:endParaRPr>
            </a:p>
            <a:p>
              <a:endParaRPr lang="fr-FR" sz="1100" dirty="0">
                <a:effectLst/>
                <a:latin typeface="CIDFont+F1"/>
              </a:endParaRPr>
            </a:p>
            <a:p>
              <a:r>
                <a:rPr lang="fr-FR" sz="1100" dirty="0">
                  <a:effectLst/>
                  <a:latin typeface="CIDFont+F1"/>
                </a:rPr>
                <a:t>[-&gt; Si </a:t>
              </a:r>
              <a:r>
                <a:rPr lang="fr-FR" sz="1100" dirty="0">
                  <a:latin typeface="CIDFont+F1"/>
                </a:rPr>
                <a:t>on prend l'exemple de prescription de médicament, quels sont les besoins </a:t>
              </a:r>
              <a:r>
                <a:rPr lang="fr-FR" sz="1100" dirty="0">
                  <a:effectLst/>
                  <a:latin typeface="CIDFont+F1"/>
                </a:rPr>
                <a:t>en </a:t>
              </a:r>
              <a:r>
                <a:rPr lang="fr-FR" sz="1100" dirty="0" err="1">
                  <a:effectLst/>
                  <a:latin typeface="CIDFont+F1"/>
                </a:rPr>
                <a:t>système</a:t>
              </a:r>
              <a:r>
                <a:rPr lang="fr-FR" sz="1100" dirty="0">
                  <a:effectLst/>
                  <a:latin typeface="CIDFont+F1"/>
                </a:rPr>
                <a:t> d’information, couche par couche?]</a:t>
              </a:r>
              <a:endParaRPr lang="fr-FR" sz="1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BCD6B3-C382-1E91-4B58-FB2A2D6F562D}"/>
                </a:ext>
              </a:extLst>
            </p:cNvPr>
            <p:cNvSpPr/>
            <p:nvPr/>
          </p:nvSpPr>
          <p:spPr>
            <a:xfrm>
              <a:off x="690661" y="4680295"/>
              <a:ext cx="4802223" cy="6483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dirty="0" err="1">
                  <a:effectLst/>
                  <a:latin typeface="CIDFont+F1"/>
                </a:rPr>
                <a:t>Rsrc</a:t>
              </a:r>
              <a:r>
                <a:rPr lang="fr-FR" sz="1100" dirty="0">
                  <a:effectLst/>
                  <a:latin typeface="CIDFont+F1"/>
                </a:rPr>
                <a:t> : …</a:t>
              </a:r>
              <a:endParaRPr lang="fr-FR" sz="1100" dirty="0"/>
            </a:p>
            <a:p>
              <a:pPr algn="ctr"/>
              <a:endParaRPr lang="fr-FR" sz="1100" dirty="0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6363D9B3-882A-3B70-D737-05B0221A54C7}"/>
              </a:ext>
            </a:extLst>
          </p:cNvPr>
          <p:cNvSpPr txBox="1"/>
          <p:nvPr/>
        </p:nvSpPr>
        <p:spPr>
          <a:xfrm>
            <a:off x="6802582" y="4326966"/>
            <a:ext cx="4118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Commençons par identifier…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0F31DC-9970-502A-FA74-4C3232A54720}"/>
              </a:ext>
            </a:extLst>
          </p:cNvPr>
          <p:cNvSpPr txBox="1"/>
          <p:nvPr/>
        </p:nvSpPr>
        <p:spPr>
          <a:xfrm>
            <a:off x="608336" y="300180"/>
            <a:ext cx="411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Objectif</a:t>
            </a:r>
            <a:r>
              <a:rPr lang="fr-FR" sz="1100" dirty="0"/>
              <a:t> : comprendre et mettre en œuvre une approche top-down.</a:t>
            </a:r>
          </a:p>
          <a:p>
            <a:r>
              <a:rPr lang="fr-FR" sz="1100" dirty="0"/>
              <a:t>Média : H5P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BAE440A-B41D-2B6D-60F4-29FFB4C9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70" y="4504617"/>
            <a:ext cx="1229189" cy="145084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A02ACB7-5A12-83FD-6509-73BD6180ED55}"/>
              </a:ext>
            </a:extLst>
          </p:cNvPr>
          <p:cNvSpPr txBox="1"/>
          <p:nvPr/>
        </p:nvSpPr>
        <p:spPr>
          <a:xfrm>
            <a:off x="6802582" y="3138027"/>
            <a:ext cx="411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Réponse accessible (lecture)</a:t>
            </a:r>
            <a:endParaRPr lang="fr-FR" sz="1100" dirty="0"/>
          </a:p>
          <a:p>
            <a:r>
              <a:rPr lang="fr-FR" sz="1100" dirty="0"/>
              <a:t>Média : </a:t>
            </a:r>
            <a:r>
              <a:rPr lang="fr-FR" sz="1100" dirty="0" err="1"/>
              <a:t>pdf</a:t>
            </a:r>
            <a:r>
              <a:rPr lang="fr-FR" sz="1100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516E01-84B7-8E08-5B50-E54674DD2D85}"/>
              </a:ext>
            </a:extLst>
          </p:cNvPr>
          <p:cNvSpPr txBox="1"/>
          <p:nvPr/>
        </p:nvSpPr>
        <p:spPr>
          <a:xfrm>
            <a:off x="6699116" y="1020254"/>
            <a:ext cx="411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Indice</a:t>
            </a:r>
            <a:endParaRPr lang="fr-FR" sz="1100" dirty="0"/>
          </a:p>
          <a:p>
            <a:r>
              <a:rPr lang="fr-FR" sz="1100" dirty="0">
                <a:latin typeface="CIDFont+F1"/>
              </a:rPr>
              <a:t>Exemple d'élément à lister : les processus, les acteurs, les flux…</a:t>
            </a:r>
          </a:p>
        </p:txBody>
      </p:sp>
    </p:spTree>
    <p:extLst>
      <p:ext uri="{BB962C8B-B14F-4D97-AF65-F5344CB8AC3E}">
        <p14:creationId xmlns:p14="http://schemas.microsoft.com/office/powerpoint/2010/main" val="3529765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237</Words>
  <Application>Microsoft Macintosh PowerPoint</Application>
  <PresentationFormat>Grand écran</PresentationFormat>
  <Paragraphs>22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CIDFont+F1</vt:lpstr>
      <vt:lpstr>CIDFont+F2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4</cp:revision>
  <dcterms:created xsi:type="dcterms:W3CDTF">2023-05-16T08:49:06Z</dcterms:created>
  <dcterms:modified xsi:type="dcterms:W3CDTF">2023-05-16T09:23:10Z</dcterms:modified>
</cp:coreProperties>
</file>