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C24913-B29D-4C12-9846-6C6874E243A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8FC029C-8EF1-46AB-8A2A-ECCF70A4F3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48688F3-72F7-4C83-9B5A-8A2697FB51AC}"/>
              </a:ext>
            </a:extLst>
          </p:cNvPr>
          <p:cNvSpPr>
            <a:spLocks noGrp="1"/>
          </p:cNvSpPr>
          <p:nvPr>
            <p:ph type="dt" sz="half" idx="10"/>
          </p:nvPr>
        </p:nvSpPr>
        <p:spPr/>
        <p:txBody>
          <a:bodyPr/>
          <a:lstStyle/>
          <a:p>
            <a:fld id="{BEC97C9C-5D5F-4B4F-AEF5-EC3AFD0D05A8}" type="datetimeFigureOut">
              <a:rPr lang="fr-FR" smtClean="0"/>
              <a:t>31/01/2022</a:t>
            </a:fld>
            <a:endParaRPr lang="fr-FR"/>
          </a:p>
        </p:txBody>
      </p:sp>
      <p:sp>
        <p:nvSpPr>
          <p:cNvPr id="5" name="Espace réservé du pied de page 4">
            <a:extLst>
              <a:ext uri="{FF2B5EF4-FFF2-40B4-BE49-F238E27FC236}">
                <a16:creationId xmlns:a16="http://schemas.microsoft.com/office/drawing/2014/main" id="{90F65735-BA7F-4A42-94D4-91C6EBA65D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998241-3DCB-41B2-A10C-9D32F85524E2}"/>
              </a:ext>
            </a:extLst>
          </p:cNvPr>
          <p:cNvSpPr>
            <a:spLocks noGrp="1"/>
          </p:cNvSpPr>
          <p:nvPr>
            <p:ph type="sldNum" sz="quarter" idx="12"/>
          </p:nvPr>
        </p:nvSpPr>
        <p:spPr/>
        <p:txBody>
          <a:bodyPr/>
          <a:lstStyle/>
          <a:p>
            <a:fld id="{BC29E338-B494-43F7-B63D-AE74A0C96236}" type="slidenum">
              <a:rPr lang="fr-FR" smtClean="0"/>
              <a:t>‹N°›</a:t>
            </a:fld>
            <a:endParaRPr lang="fr-FR"/>
          </a:p>
        </p:txBody>
      </p:sp>
    </p:spTree>
    <p:extLst>
      <p:ext uri="{BB962C8B-B14F-4D97-AF65-F5344CB8AC3E}">
        <p14:creationId xmlns:p14="http://schemas.microsoft.com/office/powerpoint/2010/main" val="73450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FB96DE-938E-4C2B-A51F-5FDFD9A6482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2F65276-85A8-4F5B-B655-AA6CA75DE30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32CBB7-0C99-4A6E-A45B-A2ED93D9B1C1}"/>
              </a:ext>
            </a:extLst>
          </p:cNvPr>
          <p:cNvSpPr>
            <a:spLocks noGrp="1"/>
          </p:cNvSpPr>
          <p:nvPr>
            <p:ph type="dt" sz="half" idx="10"/>
          </p:nvPr>
        </p:nvSpPr>
        <p:spPr/>
        <p:txBody>
          <a:bodyPr/>
          <a:lstStyle/>
          <a:p>
            <a:fld id="{BEC97C9C-5D5F-4B4F-AEF5-EC3AFD0D05A8}" type="datetimeFigureOut">
              <a:rPr lang="fr-FR" smtClean="0"/>
              <a:t>31/01/2022</a:t>
            </a:fld>
            <a:endParaRPr lang="fr-FR"/>
          </a:p>
        </p:txBody>
      </p:sp>
      <p:sp>
        <p:nvSpPr>
          <p:cNvPr id="5" name="Espace réservé du pied de page 4">
            <a:extLst>
              <a:ext uri="{FF2B5EF4-FFF2-40B4-BE49-F238E27FC236}">
                <a16:creationId xmlns:a16="http://schemas.microsoft.com/office/drawing/2014/main" id="{027D4460-9DC7-4411-8787-D9DC0234951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0E9CF7-41EF-4C9C-9BBB-7777EA204827}"/>
              </a:ext>
            </a:extLst>
          </p:cNvPr>
          <p:cNvSpPr>
            <a:spLocks noGrp="1"/>
          </p:cNvSpPr>
          <p:nvPr>
            <p:ph type="sldNum" sz="quarter" idx="12"/>
          </p:nvPr>
        </p:nvSpPr>
        <p:spPr/>
        <p:txBody>
          <a:bodyPr/>
          <a:lstStyle/>
          <a:p>
            <a:fld id="{BC29E338-B494-43F7-B63D-AE74A0C96236}" type="slidenum">
              <a:rPr lang="fr-FR" smtClean="0"/>
              <a:t>‹N°›</a:t>
            </a:fld>
            <a:endParaRPr lang="fr-FR"/>
          </a:p>
        </p:txBody>
      </p:sp>
    </p:spTree>
    <p:extLst>
      <p:ext uri="{BB962C8B-B14F-4D97-AF65-F5344CB8AC3E}">
        <p14:creationId xmlns:p14="http://schemas.microsoft.com/office/powerpoint/2010/main" val="242005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55DC83E-0B0C-45C0-8DB4-BC1831EDA36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B0BA0D5-F9BD-490B-928E-4E164CD1E85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0FB2CA-5BA2-49AE-B76C-4BE3C21163AF}"/>
              </a:ext>
            </a:extLst>
          </p:cNvPr>
          <p:cNvSpPr>
            <a:spLocks noGrp="1"/>
          </p:cNvSpPr>
          <p:nvPr>
            <p:ph type="dt" sz="half" idx="10"/>
          </p:nvPr>
        </p:nvSpPr>
        <p:spPr/>
        <p:txBody>
          <a:bodyPr/>
          <a:lstStyle/>
          <a:p>
            <a:fld id="{BEC97C9C-5D5F-4B4F-AEF5-EC3AFD0D05A8}" type="datetimeFigureOut">
              <a:rPr lang="fr-FR" smtClean="0"/>
              <a:t>31/01/2022</a:t>
            </a:fld>
            <a:endParaRPr lang="fr-FR"/>
          </a:p>
        </p:txBody>
      </p:sp>
      <p:sp>
        <p:nvSpPr>
          <p:cNvPr id="5" name="Espace réservé du pied de page 4">
            <a:extLst>
              <a:ext uri="{FF2B5EF4-FFF2-40B4-BE49-F238E27FC236}">
                <a16:creationId xmlns:a16="http://schemas.microsoft.com/office/drawing/2014/main" id="{EE01CF6C-150A-4A08-AEDB-EE1A22FC63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C2BF589-2EE0-494A-9517-B282AD6C4673}"/>
              </a:ext>
            </a:extLst>
          </p:cNvPr>
          <p:cNvSpPr>
            <a:spLocks noGrp="1"/>
          </p:cNvSpPr>
          <p:nvPr>
            <p:ph type="sldNum" sz="quarter" idx="12"/>
          </p:nvPr>
        </p:nvSpPr>
        <p:spPr/>
        <p:txBody>
          <a:bodyPr/>
          <a:lstStyle/>
          <a:p>
            <a:fld id="{BC29E338-B494-43F7-B63D-AE74A0C96236}" type="slidenum">
              <a:rPr lang="fr-FR" smtClean="0"/>
              <a:t>‹N°›</a:t>
            </a:fld>
            <a:endParaRPr lang="fr-FR"/>
          </a:p>
        </p:txBody>
      </p:sp>
    </p:spTree>
    <p:extLst>
      <p:ext uri="{BB962C8B-B14F-4D97-AF65-F5344CB8AC3E}">
        <p14:creationId xmlns:p14="http://schemas.microsoft.com/office/powerpoint/2010/main" val="42437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4F0448-FF0E-4839-A40B-77D4095E91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4B36A96-9238-4A6E-B492-A0460925E58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5EB30FC-8A1E-41C0-9F84-79F4AF6502C1}"/>
              </a:ext>
            </a:extLst>
          </p:cNvPr>
          <p:cNvSpPr>
            <a:spLocks noGrp="1"/>
          </p:cNvSpPr>
          <p:nvPr>
            <p:ph type="dt" sz="half" idx="10"/>
          </p:nvPr>
        </p:nvSpPr>
        <p:spPr/>
        <p:txBody>
          <a:bodyPr/>
          <a:lstStyle/>
          <a:p>
            <a:fld id="{BEC97C9C-5D5F-4B4F-AEF5-EC3AFD0D05A8}" type="datetimeFigureOut">
              <a:rPr lang="fr-FR" smtClean="0"/>
              <a:t>31/01/2022</a:t>
            </a:fld>
            <a:endParaRPr lang="fr-FR"/>
          </a:p>
        </p:txBody>
      </p:sp>
      <p:sp>
        <p:nvSpPr>
          <p:cNvPr id="5" name="Espace réservé du pied de page 4">
            <a:extLst>
              <a:ext uri="{FF2B5EF4-FFF2-40B4-BE49-F238E27FC236}">
                <a16:creationId xmlns:a16="http://schemas.microsoft.com/office/drawing/2014/main" id="{AF823DB7-2272-4A59-B964-5A49BBE10D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763638-E6D4-49FB-B196-3F412D6F210F}"/>
              </a:ext>
            </a:extLst>
          </p:cNvPr>
          <p:cNvSpPr>
            <a:spLocks noGrp="1"/>
          </p:cNvSpPr>
          <p:nvPr>
            <p:ph type="sldNum" sz="quarter" idx="12"/>
          </p:nvPr>
        </p:nvSpPr>
        <p:spPr/>
        <p:txBody>
          <a:bodyPr/>
          <a:lstStyle/>
          <a:p>
            <a:fld id="{BC29E338-B494-43F7-B63D-AE74A0C96236}" type="slidenum">
              <a:rPr lang="fr-FR" smtClean="0"/>
              <a:t>‹N°›</a:t>
            </a:fld>
            <a:endParaRPr lang="fr-FR"/>
          </a:p>
        </p:txBody>
      </p:sp>
    </p:spTree>
    <p:extLst>
      <p:ext uri="{BB962C8B-B14F-4D97-AF65-F5344CB8AC3E}">
        <p14:creationId xmlns:p14="http://schemas.microsoft.com/office/powerpoint/2010/main" val="958201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D4664-0AFA-4A7B-A0D7-0F475BBFE54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2B6913A-E6DB-443F-8D35-2A6320FC0F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814C368-B227-49BE-BDBF-C3CA96BB3D07}"/>
              </a:ext>
            </a:extLst>
          </p:cNvPr>
          <p:cNvSpPr>
            <a:spLocks noGrp="1"/>
          </p:cNvSpPr>
          <p:nvPr>
            <p:ph type="dt" sz="half" idx="10"/>
          </p:nvPr>
        </p:nvSpPr>
        <p:spPr/>
        <p:txBody>
          <a:bodyPr/>
          <a:lstStyle/>
          <a:p>
            <a:fld id="{BEC97C9C-5D5F-4B4F-AEF5-EC3AFD0D05A8}" type="datetimeFigureOut">
              <a:rPr lang="fr-FR" smtClean="0"/>
              <a:t>31/01/2022</a:t>
            </a:fld>
            <a:endParaRPr lang="fr-FR"/>
          </a:p>
        </p:txBody>
      </p:sp>
      <p:sp>
        <p:nvSpPr>
          <p:cNvPr id="5" name="Espace réservé du pied de page 4">
            <a:extLst>
              <a:ext uri="{FF2B5EF4-FFF2-40B4-BE49-F238E27FC236}">
                <a16:creationId xmlns:a16="http://schemas.microsoft.com/office/drawing/2014/main" id="{B0BB94B2-4E0D-4888-8EB2-7C122C79E8D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72E65A-B549-4841-8212-F35B9AE572D8}"/>
              </a:ext>
            </a:extLst>
          </p:cNvPr>
          <p:cNvSpPr>
            <a:spLocks noGrp="1"/>
          </p:cNvSpPr>
          <p:nvPr>
            <p:ph type="sldNum" sz="quarter" idx="12"/>
          </p:nvPr>
        </p:nvSpPr>
        <p:spPr/>
        <p:txBody>
          <a:bodyPr/>
          <a:lstStyle/>
          <a:p>
            <a:fld id="{BC29E338-B494-43F7-B63D-AE74A0C96236}" type="slidenum">
              <a:rPr lang="fr-FR" smtClean="0"/>
              <a:t>‹N°›</a:t>
            </a:fld>
            <a:endParaRPr lang="fr-FR"/>
          </a:p>
        </p:txBody>
      </p:sp>
    </p:spTree>
    <p:extLst>
      <p:ext uri="{BB962C8B-B14F-4D97-AF65-F5344CB8AC3E}">
        <p14:creationId xmlns:p14="http://schemas.microsoft.com/office/powerpoint/2010/main" val="183268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F14FC0-AC77-4161-9B34-C598DDFE21F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B720213-5795-4D67-8877-DF2E1880360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43F1C73-2777-47B1-92EB-B010EBA97E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4C6C50C-6372-48DF-B0CA-D519ECC4C085}"/>
              </a:ext>
            </a:extLst>
          </p:cNvPr>
          <p:cNvSpPr>
            <a:spLocks noGrp="1"/>
          </p:cNvSpPr>
          <p:nvPr>
            <p:ph type="dt" sz="half" idx="10"/>
          </p:nvPr>
        </p:nvSpPr>
        <p:spPr/>
        <p:txBody>
          <a:bodyPr/>
          <a:lstStyle/>
          <a:p>
            <a:fld id="{BEC97C9C-5D5F-4B4F-AEF5-EC3AFD0D05A8}" type="datetimeFigureOut">
              <a:rPr lang="fr-FR" smtClean="0"/>
              <a:t>31/01/2022</a:t>
            </a:fld>
            <a:endParaRPr lang="fr-FR"/>
          </a:p>
        </p:txBody>
      </p:sp>
      <p:sp>
        <p:nvSpPr>
          <p:cNvPr id="6" name="Espace réservé du pied de page 5">
            <a:extLst>
              <a:ext uri="{FF2B5EF4-FFF2-40B4-BE49-F238E27FC236}">
                <a16:creationId xmlns:a16="http://schemas.microsoft.com/office/drawing/2014/main" id="{65A09251-80BA-4D2F-A8D7-104B1E16203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D2EA3C1-44AB-40D5-9F40-B550DE6B6FE9}"/>
              </a:ext>
            </a:extLst>
          </p:cNvPr>
          <p:cNvSpPr>
            <a:spLocks noGrp="1"/>
          </p:cNvSpPr>
          <p:nvPr>
            <p:ph type="sldNum" sz="quarter" idx="12"/>
          </p:nvPr>
        </p:nvSpPr>
        <p:spPr/>
        <p:txBody>
          <a:bodyPr/>
          <a:lstStyle/>
          <a:p>
            <a:fld id="{BC29E338-B494-43F7-B63D-AE74A0C96236}" type="slidenum">
              <a:rPr lang="fr-FR" smtClean="0"/>
              <a:t>‹N°›</a:t>
            </a:fld>
            <a:endParaRPr lang="fr-FR"/>
          </a:p>
        </p:txBody>
      </p:sp>
    </p:spTree>
    <p:extLst>
      <p:ext uri="{BB962C8B-B14F-4D97-AF65-F5344CB8AC3E}">
        <p14:creationId xmlns:p14="http://schemas.microsoft.com/office/powerpoint/2010/main" val="419079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00EBE9-87EB-4969-AFCF-3B395BC30AD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29B30B3-8211-4A42-ACF3-ADAE5D487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60B95C7-17EB-450E-8D61-60809EF90AB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27C2567-6137-4087-8131-8DAEB3ABDD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CE9885B-61A9-40A4-B5AD-0652F4C3263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4540759-2F0B-4ACE-9164-A55FB7467A9F}"/>
              </a:ext>
            </a:extLst>
          </p:cNvPr>
          <p:cNvSpPr>
            <a:spLocks noGrp="1"/>
          </p:cNvSpPr>
          <p:nvPr>
            <p:ph type="dt" sz="half" idx="10"/>
          </p:nvPr>
        </p:nvSpPr>
        <p:spPr/>
        <p:txBody>
          <a:bodyPr/>
          <a:lstStyle/>
          <a:p>
            <a:fld id="{BEC97C9C-5D5F-4B4F-AEF5-EC3AFD0D05A8}" type="datetimeFigureOut">
              <a:rPr lang="fr-FR" smtClean="0"/>
              <a:t>31/01/2022</a:t>
            </a:fld>
            <a:endParaRPr lang="fr-FR"/>
          </a:p>
        </p:txBody>
      </p:sp>
      <p:sp>
        <p:nvSpPr>
          <p:cNvPr id="8" name="Espace réservé du pied de page 7">
            <a:extLst>
              <a:ext uri="{FF2B5EF4-FFF2-40B4-BE49-F238E27FC236}">
                <a16:creationId xmlns:a16="http://schemas.microsoft.com/office/drawing/2014/main" id="{4A690AB8-7562-435B-9B19-6A8493E7D0E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A9D0A40-DDD5-4185-B115-C9D777FD180F}"/>
              </a:ext>
            </a:extLst>
          </p:cNvPr>
          <p:cNvSpPr>
            <a:spLocks noGrp="1"/>
          </p:cNvSpPr>
          <p:nvPr>
            <p:ph type="sldNum" sz="quarter" idx="12"/>
          </p:nvPr>
        </p:nvSpPr>
        <p:spPr/>
        <p:txBody>
          <a:bodyPr/>
          <a:lstStyle/>
          <a:p>
            <a:fld id="{BC29E338-B494-43F7-B63D-AE74A0C96236}" type="slidenum">
              <a:rPr lang="fr-FR" smtClean="0"/>
              <a:t>‹N°›</a:t>
            </a:fld>
            <a:endParaRPr lang="fr-FR"/>
          </a:p>
        </p:txBody>
      </p:sp>
    </p:spTree>
    <p:extLst>
      <p:ext uri="{BB962C8B-B14F-4D97-AF65-F5344CB8AC3E}">
        <p14:creationId xmlns:p14="http://schemas.microsoft.com/office/powerpoint/2010/main" val="569723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A3EB9-D1B0-480D-972F-1C9F08A3030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970407E-0EDD-482A-BD67-4870C02C66EE}"/>
              </a:ext>
            </a:extLst>
          </p:cNvPr>
          <p:cNvSpPr>
            <a:spLocks noGrp="1"/>
          </p:cNvSpPr>
          <p:nvPr>
            <p:ph type="dt" sz="half" idx="10"/>
          </p:nvPr>
        </p:nvSpPr>
        <p:spPr/>
        <p:txBody>
          <a:bodyPr/>
          <a:lstStyle/>
          <a:p>
            <a:fld id="{BEC97C9C-5D5F-4B4F-AEF5-EC3AFD0D05A8}" type="datetimeFigureOut">
              <a:rPr lang="fr-FR" smtClean="0"/>
              <a:t>31/01/2022</a:t>
            </a:fld>
            <a:endParaRPr lang="fr-FR"/>
          </a:p>
        </p:txBody>
      </p:sp>
      <p:sp>
        <p:nvSpPr>
          <p:cNvPr id="4" name="Espace réservé du pied de page 3">
            <a:extLst>
              <a:ext uri="{FF2B5EF4-FFF2-40B4-BE49-F238E27FC236}">
                <a16:creationId xmlns:a16="http://schemas.microsoft.com/office/drawing/2014/main" id="{F218F3AC-C578-408F-B81C-566FBADECB4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222C56F-6786-4B9C-BD84-3EA4DCF61908}"/>
              </a:ext>
            </a:extLst>
          </p:cNvPr>
          <p:cNvSpPr>
            <a:spLocks noGrp="1"/>
          </p:cNvSpPr>
          <p:nvPr>
            <p:ph type="sldNum" sz="quarter" idx="12"/>
          </p:nvPr>
        </p:nvSpPr>
        <p:spPr/>
        <p:txBody>
          <a:bodyPr/>
          <a:lstStyle/>
          <a:p>
            <a:fld id="{BC29E338-B494-43F7-B63D-AE74A0C96236}" type="slidenum">
              <a:rPr lang="fr-FR" smtClean="0"/>
              <a:t>‹N°›</a:t>
            </a:fld>
            <a:endParaRPr lang="fr-FR"/>
          </a:p>
        </p:txBody>
      </p:sp>
    </p:spTree>
    <p:extLst>
      <p:ext uri="{BB962C8B-B14F-4D97-AF65-F5344CB8AC3E}">
        <p14:creationId xmlns:p14="http://schemas.microsoft.com/office/powerpoint/2010/main" val="313686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1F79E22-7A03-4002-B502-8CDB94486CAF}"/>
              </a:ext>
            </a:extLst>
          </p:cNvPr>
          <p:cNvSpPr>
            <a:spLocks noGrp="1"/>
          </p:cNvSpPr>
          <p:nvPr>
            <p:ph type="dt" sz="half" idx="10"/>
          </p:nvPr>
        </p:nvSpPr>
        <p:spPr/>
        <p:txBody>
          <a:bodyPr/>
          <a:lstStyle/>
          <a:p>
            <a:fld id="{BEC97C9C-5D5F-4B4F-AEF5-EC3AFD0D05A8}" type="datetimeFigureOut">
              <a:rPr lang="fr-FR" smtClean="0"/>
              <a:t>31/01/2022</a:t>
            </a:fld>
            <a:endParaRPr lang="fr-FR"/>
          </a:p>
        </p:txBody>
      </p:sp>
      <p:sp>
        <p:nvSpPr>
          <p:cNvPr id="3" name="Espace réservé du pied de page 2">
            <a:extLst>
              <a:ext uri="{FF2B5EF4-FFF2-40B4-BE49-F238E27FC236}">
                <a16:creationId xmlns:a16="http://schemas.microsoft.com/office/drawing/2014/main" id="{51A627B2-695F-4884-B03B-985D9B59E22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440C2B0-6603-48E5-BCAE-3F8A7EF37889}"/>
              </a:ext>
            </a:extLst>
          </p:cNvPr>
          <p:cNvSpPr>
            <a:spLocks noGrp="1"/>
          </p:cNvSpPr>
          <p:nvPr>
            <p:ph type="sldNum" sz="quarter" idx="12"/>
          </p:nvPr>
        </p:nvSpPr>
        <p:spPr/>
        <p:txBody>
          <a:bodyPr/>
          <a:lstStyle/>
          <a:p>
            <a:fld id="{BC29E338-B494-43F7-B63D-AE74A0C96236}" type="slidenum">
              <a:rPr lang="fr-FR" smtClean="0"/>
              <a:t>‹N°›</a:t>
            </a:fld>
            <a:endParaRPr lang="fr-FR"/>
          </a:p>
        </p:txBody>
      </p:sp>
    </p:spTree>
    <p:extLst>
      <p:ext uri="{BB962C8B-B14F-4D97-AF65-F5344CB8AC3E}">
        <p14:creationId xmlns:p14="http://schemas.microsoft.com/office/powerpoint/2010/main" val="304169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FF98A3-1C59-4E8C-8714-1B41B4CEF95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6E1C317-6E24-421D-9DD9-38E65A711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B30802C-1F40-4F6D-B30B-492F63C6F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AD5FF4B-9E7D-4E5D-831A-4C38C53EA28C}"/>
              </a:ext>
            </a:extLst>
          </p:cNvPr>
          <p:cNvSpPr>
            <a:spLocks noGrp="1"/>
          </p:cNvSpPr>
          <p:nvPr>
            <p:ph type="dt" sz="half" idx="10"/>
          </p:nvPr>
        </p:nvSpPr>
        <p:spPr/>
        <p:txBody>
          <a:bodyPr/>
          <a:lstStyle/>
          <a:p>
            <a:fld id="{BEC97C9C-5D5F-4B4F-AEF5-EC3AFD0D05A8}" type="datetimeFigureOut">
              <a:rPr lang="fr-FR" smtClean="0"/>
              <a:t>31/01/2022</a:t>
            </a:fld>
            <a:endParaRPr lang="fr-FR"/>
          </a:p>
        </p:txBody>
      </p:sp>
      <p:sp>
        <p:nvSpPr>
          <p:cNvPr id="6" name="Espace réservé du pied de page 5">
            <a:extLst>
              <a:ext uri="{FF2B5EF4-FFF2-40B4-BE49-F238E27FC236}">
                <a16:creationId xmlns:a16="http://schemas.microsoft.com/office/drawing/2014/main" id="{22F8A88E-0E3C-4CEC-900B-7063F29C43F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45F0E7C-8DAF-4798-9F11-12AEC657FA61}"/>
              </a:ext>
            </a:extLst>
          </p:cNvPr>
          <p:cNvSpPr>
            <a:spLocks noGrp="1"/>
          </p:cNvSpPr>
          <p:nvPr>
            <p:ph type="sldNum" sz="quarter" idx="12"/>
          </p:nvPr>
        </p:nvSpPr>
        <p:spPr/>
        <p:txBody>
          <a:bodyPr/>
          <a:lstStyle/>
          <a:p>
            <a:fld id="{BC29E338-B494-43F7-B63D-AE74A0C96236}" type="slidenum">
              <a:rPr lang="fr-FR" smtClean="0"/>
              <a:t>‹N°›</a:t>
            </a:fld>
            <a:endParaRPr lang="fr-FR"/>
          </a:p>
        </p:txBody>
      </p:sp>
    </p:spTree>
    <p:extLst>
      <p:ext uri="{BB962C8B-B14F-4D97-AF65-F5344CB8AC3E}">
        <p14:creationId xmlns:p14="http://schemas.microsoft.com/office/powerpoint/2010/main" val="397466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E0D6F9-78D7-4162-BC04-42A436390E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68BD549-A36E-4C97-80CB-393500B30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10E0AF0-CAC6-4F35-B58E-7A2C32FE4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6111E06-6599-43A1-99BE-3687294125AF}"/>
              </a:ext>
            </a:extLst>
          </p:cNvPr>
          <p:cNvSpPr>
            <a:spLocks noGrp="1"/>
          </p:cNvSpPr>
          <p:nvPr>
            <p:ph type="dt" sz="half" idx="10"/>
          </p:nvPr>
        </p:nvSpPr>
        <p:spPr/>
        <p:txBody>
          <a:bodyPr/>
          <a:lstStyle/>
          <a:p>
            <a:fld id="{BEC97C9C-5D5F-4B4F-AEF5-EC3AFD0D05A8}" type="datetimeFigureOut">
              <a:rPr lang="fr-FR" smtClean="0"/>
              <a:t>31/01/2022</a:t>
            </a:fld>
            <a:endParaRPr lang="fr-FR"/>
          </a:p>
        </p:txBody>
      </p:sp>
      <p:sp>
        <p:nvSpPr>
          <p:cNvPr id="6" name="Espace réservé du pied de page 5">
            <a:extLst>
              <a:ext uri="{FF2B5EF4-FFF2-40B4-BE49-F238E27FC236}">
                <a16:creationId xmlns:a16="http://schemas.microsoft.com/office/drawing/2014/main" id="{9E702181-50B0-446D-95D4-E501DDBD6AA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6E1F50E-CBBC-4AEE-A0D4-54BC16BDEEFA}"/>
              </a:ext>
            </a:extLst>
          </p:cNvPr>
          <p:cNvSpPr>
            <a:spLocks noGrp="1"/>
          </p:cNvSpPr>
          <p:nvPr>
            <p:ph type="sldNum" sz="quarter" idx="12"/>
          </p:nvPr>
        </p:nvSpPr>
        <p:spPr/>
        <p:txBody>
          <a:bodyPr/>
          <a:lstStyle/>
          <a:p>
            <a:fld id="{BC29E338-B494-43F7-B63D-AE74A0C96236}" type="slidenum">
              <a:rPr lang="fr-FR" smtClean="0"/>
              <a:t>‹N°›</a:t>
            </a:fld>
            <a:endParaRPr lang="fr-FR"/>
          </a:p>
        </p:txBody>
      </p:sp>
    </p:spTree>
    <p:extLst>
      <p:ext uri="{BB962C8B-B14F-4D97-AF65-F5344CB8AC3E}">
        <p14:creationId xmlns:p14="http://schemas.microsoft.com/office/powerpoint/2010/main" val="108421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F59B9FD-7914-4A5A-B8A8-A7D7BCB194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3379AB8-C20E-49A9-A7DF-07E1EAA43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1D2122-CF44-4A7B-99FF-87DD663AD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97C9C-5D5F-4B4F-AEF5-EC3AFD0D05A8}" type="datetimeFigureOut">
              <a:rPr lang="fr-FR" smtClean="0"/>
              <a:t>31/01/2022</a:t>
            </a:fld>
            <a:endParaRPr lang="fr-FR"/>
          </a:p>
        </p:txBody>
      </p:sp>
      <p:sp>
        <p:nvSpPr>
          <p:cNvPr id="5" name="Espace réservé du pied de page 4">
            <a:extLst>
              <a:ext uri="{FF2B5EF4-FFF2-40B4-BE49-F238E27FC236}">
                <a16:creationId xmlns:a16="http://schemas.microsoft.com/office/drawing/2014/main" id="{B238D67E-5953-48B8-A55F-B9C767310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7EEBED9-C572-4CBB-84FC-B8A2E966B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9E338-B494-43F7-B63D-AE74A0C96236}" type="slidenum">
              <a:rPr lang="fr-FR" smtClean="0"/>
              <a:t>‹N°›</a:t>
            </a:fld>
            <a:endParaRPr lang="fr-FR"/>
          </a:p>
        </p:txBody>
      </p:sp>
    </p:spTree>
    <p:extLst>
      <p:ext uri="{BB962C8B-B14F-4D97-AF65-F5344CB8AC3E}">
        <p14:creationId xmlns:p14="http://schemas.microsoft.com/office/powerpoint/2010/main" val="175228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D6EB98-5F36-4E0E-9420-6A2E615386C3}"/>
              </a:ext>
            </a:extLst>
          </p:cNvPr>
          <p:cNvSpPr>
            <a:spLocks noGrp="1"/>
          </p:cNvSpPr>
          <p:nvPr>
            <p:ph type="ctrTitle"/>
          </p:nvPr>
        </p:nvSpPr>
        <p:spPr/>
        <p:txBody>
          <a:bodyPr>
            <a:normAutofit/>
          </a:bodyPr>
          <a:lstStyle/>
          <a:p>
            <a:r>
              <a:rPr lang="fr-FR" b="0" i="0" dirty="0">
                <a:solidFill>
                  <a:srgbClr val="000000"/>
                </a:solidFill>
                <a:effectLst/>
                <a:latin typeface="Segoe UI" panose="020B0502040204020203" pitchFamily="34" charset="0"/>
              </a:rPr>
              <a:t>Barre de navigation CSS</a:t>
            </a:r>
            <a:br>
              <a:rPr lang="fr-FR" b="0" i="0" dirty="0">
                <a:solidFill>
                  <a:srgbClr val="000000"/>
                </a:solidFill>
                <a:effectLst/>
                <a:latin typeface="Segoe UI" panose="020B0502040204020203" pitchFamily="34" charset="0"/>
              </a:rPr>
            </a:br>
            <a:endParaRPr lang="fr-FR" dirty="0"/>
          </a:p>
        </p:txBody>
      </p:sp>
      <p:sp>
        <p:nvSpPr>
          <p:cNvPr id="3" name="Sous-titre 2">
            <a:extLst>
              <a:ext uri="{FF2B5EF4-FFF2-40B4-BE49-F238E27FC236}">
                <a16:creationId xmlns:a16="http://schemas.microsoft.com/office/drawing/2014/main" id="{6D57D3DE-FD33-4009-B431-82FAFE7B17FD}"/>
              </a:ext>
            </a:extLst>
          </p:cNvPr>
          <p:cNvSpPr>
            <a:spLocks noGrp="1"/>
          </p:cNvSpPr>
          <p:nvPr>
            <p:ph type="subTitle" idx="1"/>
          </p:nvPr>
        </p:nvSpPr>
        <p:spPr/>
        <p:txBody>
          <a:bodyPr/>
          <a:lstStyle/>
          <a:p>
            <a:pPr algn="l"/>
            <a:r>
              <a:rPr lang="fr-FR" sz="1800" b="0" i="0" dirty="0">
                <a:solidFill>
                  <a:srgbClr val="000000"/>
                </a:solidFill>
                <a:effectLst/>
                <a:latin typeface="Verdana" panose="020B0604030504040204" pitchFamily="34" charset="0"/>
              </a:rPr>
              <a:t>Avoir une navigation facile à utiliser est important pour tout site Web.</a:t>
            </a:r>
          </a:p>
          <a:p>
            <a:pPr algn="l"/>
            <a:r>
              <a:rPr lang="fr-FR" sz="1800" b="0" i="0" dirty="0">
                <a:solidFill>
                  <a:srgbClr val="000000"/>
                </a:solidFill>
                <a:effectLst/>
                <a:latin typeface="Verdana" panose="020B0604030504040204" pitchFamily="34" charset="0"/>
              </a:rPr>
              <a:t>Avec CSS, vous pouvez transformer des menus HTML ennuyeux en barres de navigation attrayantes.</a:t>
            </a:r>
          </a:p>
          <a:p>
            <a:endParaRPr lang="fr-FR" dirty="0"/>
          </a:p>
        </p:txBody>
      </p:sp>
    </p:spTree>
    <p:extLst>
      <p:ext uri="{BB962C8B-B14F-4D97-AF65-F5344CB8AC3E}">
        <p14:creationId xmlns:p14="http://schemas.microsoft.com/office/powerpoint/2010/main" val="670184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66F573-CBA5-4E5C-911D-1E041A180FB4}"/>
              </a:ext>
            </a:extLst>
          </p:cNvPr>
          <p:cNvSpPr>
            <a:spLocks noGrp="1"/>
          </p:cNvSpPr>
          <p:nvPr>
            <p:ph type="title"/>
          </p:nvPr>
        </p:nvSpPr>
        <p:spPr>
          <a:xfrm>
            <a:off x="838200" y="365125"/>
            <a:ext cx="10515600" cy="1048039"/>
          </a:xfrm>
        </p:spPr>
        <p:txBody>
          <a:bodyPr>
            <a:normAutofit/>
          </a:bodyPr>
          <a:lstStyle/>
          <a:p>
            <a:r>
              <a:rPr lang="fr-FR" b="0" i="0" dirty="0">
                <a:solidFill>
                  <a:srgbClr val="000000"/>
                </a:solidFill>
                <a:effectLst/>
                <a:latin typeface="Segoe UI" panose="020B0502040204020203" pitchFamily="34" charset="0"/>
              </a:rPr>
              <a:t>Éléments de liste en ligne</a:t>
            </a:r>
            <a:endParaRPr lang="fr-FR" dirty="0"/>
          </a:p>
        </p:txBody>
      </p:sp>
      <p:sp>
        <p:nvSpPr>
          <p:cNvPr id="3" name="Espace réservé du contenu 2">
            <a:extLst>
              <a:ext uri="{FF2B5EF4-FFF2-40B4-BE49-F238E27FC236}">
                <a16:creationId xmlns:a16="http://schemas.microsoft.com/office/drawing/2014/main" id="{D904800D-B559-4C06-BB24-3CC3707175C1}"/>
              </a:ext>
            </a:extLst>
          </p:cNvPr>
          <p:cNvSpPr>
            <a:spLocks noGrp="1"/>
          </p:cNvSpPr>
          <p:nvPr>
            <p:ph idx="1"/>
          </p:nvPr>
        </p:nvSpPr>
        <p:spPr>
          <a:xfrm>
            <a:off x="838200" y="1579418"/>
            <a:ext cx="10515600" cy="4597545"/>
          </a:xfrm>
        </p:spPr>
        <p:txBody>
          <a:bodyPr>
            <a:normAutofit/>
          </a:bodyPr>
          <a:lstStyle/>
          <a:p>
            <a:pPr marL="0" indent="0">
              <a:buNone/>
            </a:pPr>
            <a:r>
              <a:rPr lang="fr-FR" sz="2000" dirty="0"/>
              <a:t>Une façon de créer une barre de navigation horizontale consiste à spécifier les éléments </a:t>
            </a:r>
            <a:r>
              <a:rPr lang="fr-FR" sz="2000" dirty="0">
                <a:solidFill>
                  <a:srgbClr val="FF0000"/>
                </a:solidFill>
              </a:rPr>
              <a:t>&lt;li&gt; </a:t>
            </a:r>
            <a:r>
              <a:rPr lang="fr-FR" sz="2000" dirty="0"/>
              <a:t>comme </a:t>
            </a:r>
            <a:r>
              <a:rPr lang="fr-FR" sz="2000" dirty="0" err="1">
                <a:solidFill>
                  <a:schemeClr val="accent1"/>
                </a:solidFill>
              </a:rPr>
              <a:t>inline</a:t>
            </a:r>
            <a:r>
              <a:rPr lang="fr-FR" sz="2000" dirty="0"/>
              <a:t>, en plus du code "standard" de la page précédente :</a:t>
            </a:r>
          </a:p>
          <a:p>
            <a:pPr marL="0" indent="0">
              <a:buNone/>
            </a:pPr>
            <a:endParaRPr lang="fr-FR" sz="2000" dirty="0"/>
          </a:p>
          <a:p>
            <a:pPr marL="0" indent="0">
              <a:buNone/>
            </a:pPr>
            <a:endParaRPr lang="fr-FR" sz="2000" dirty="0"/>
          </a:p>
        </p:txBody>
      </p:sp>
      <p:sp>
        <p:nvSpPr>
          <p:cNvPr id="5" name="ZoneTexte 4">
            <a:extLst>
              <a:ext uri="{FF2B5EF4-FFF2-40B4-BE49-F238E27FC236}">
                <a16:creationId xmlns:a16="http://schemas.microsoft.com/office/drawing/2014/main" id="{4BBBC2B2-F927-4511-B079-6C7CB57DBEB0}"/>
              </a:ext>
            </a:extLst>
          </p:cNvPr>
          <p:cNvSpPr txBox="1"/>
          <p:nvPr/>
        </p:nvSpPr>
        <p:spPr>
          <a:xfrm>
            <a:off x="3616037" y="2690244"/>
            <a:ext cx="3408218" cy="923330"/>
          </a:xfrm>
          <a:prstGeom prst="rect">
            <a:avLst/>
          </a:prstGeom>
          <a:noFill/>
          <a:ln>
            <a:solidFill>
              <a:schemeClr val="bg1">
                <a:lumMod val="65000"/>
              </a:schemeClr>
            </a:solidFill>
          </a:ln>
        </p:spPr>
        <p:txBody>
          <a:bodyPr wrap="square">
            <a:spAutoFit/>
          </a:bodyPr>
          <a:lstStyle/>
          <a:p>
            <a:r>
              <a:rPr lang="fr-FR" b="0" dirty="0">
                <a:solidFill>
                  <a:srgbClr val="D7BA7D"/>
                </a:solidFill>
                <a:effectLst/>
                <a:latin typeface="Consolas" panose="020B0609020204030204" pitchFamily="49" charset="0"/>
              </a:rPr>
              <a:t>li</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display</a:t>
            </a:r>
            <a:r>
              <a:rPr lang="fr-FR" b="0" dirty="0">
                <a:solidFill>
                  <a:srgbClr val="D4D4D4"/>
                </a:solidFill>
                <a:effectLst/>
                <a:latin typeface="Consolas" panose="020B0609020204030204" pitchFamily="49" charset="0"/>
              </a:rPr>
              <a:t>: </a:t>
            </a:r>
            <a:r>
              <a:rPr lang="fr-FR" b="0" dirty="0" err="1">
                <a:solidFill>
                  <a:srgbClr val="CE9178"/>
                </a:solidFill>
                <a:effectLst/>
                <a:latin typeface="Consolas" panose="020B0609020204030204" pitchFamily="49" charset="0"/>
              </a:rPr>
              <a:t>inline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p:txBody>
      </p:sp>
      <p:sp>
        <p:nvSpPr>
          <p:cNvPr id="6" name="ZoneTexte 5">
            <a:extLst>
              <a:ext uri="{FF2B5EF4-FFF2-40B4-BE49-F238E27FC236}">
                <a16:creationId xmlns:a16="http://schemas.microsoft.com/office/drawing/2014/main" id="{1AC0541F-6BEA-46F0-A3C4-C53008CF5A62}"/>
              </a:ext>
            </a:extLst>
          </p:cNvPr>
          <p:cNvSpPr txBox="1"/>
          <p:nvPr/>
        </p:nvSpPr>
        <p:spPr>
          <a:xfrm>
            <a:off x="1219200" y="4336473"/>
            <a:ext cx="9739745" cy="1477328"/>
          </a:xfrm>
          <a:prstGeom prst="rect">
            <a:avLst/>
          </a:prstGeom>
          <a:noFill/>
        </p:spPr>
        <p:txBody>
          <a:bodyPr wrap="square" rtlCol="0">
            <a:spAutoFit/>
          </a:bodyPr>
          <a:lstStyle/>
          <a:p>
            <a:pPr algn="l"/>
            <a:r>
              <a:rPr lang="fr-FR" b="1" i="0" dirty="0">
                <a:solidFill>
                  <a:srgbClr val="000000"/>
                </a:solidFill>
                <a:effectLst/>
                <a:latin typeface="Verdana" panose="020B0604030504040204" pitchFamily="34" charset="0"/>
              </a:rPr>
              <a:t>Exemple expliqué </a:t>
            </a:r>
            <a:r>
              <a:rPr lang="fr-FR" b="0" i="0" dirty="0">
                <a:solidFill>
                  <a:srgbClr val="000000"/>
                </a:solidFill>
                <a:effectLst/>
                <a:latin typeface="Verdana" panose="020B0604030504040204" pitchFamily="34" charset="0"/>
              </a:rPr>
              <a:t>:</a:t>
            </a:r>
          </a:p>
          <a:p>
            <a:br>
              <a:rPr lang="fr-FR" b="0" i="0" dirty="0">
                <a:solidFill>
                  <a:srgbClr val="000000"/>
                </a:solidFill>
                <a:effectLst/>
                <a:latin typeface="Verdana" panose="020B0604030504040204" pitchFamily="34" charset="0"/>
              </a:rPr>
            </a:br>
            <a:r>
              <a:rPr lang="fr-FR" b="0" i="0" dirty="0">
                <a:solidFill>
                  <a:schemeClr val="accent1"/>
                </a:solidFill>
                <a:effectLst/>
                <a:latin typeface="Verdana" panose="020B0604030504040204" pitchFamily="34" charset="0"/>
              </a:rPr>
              <a:t>display: </a:t>
            </a:r>
            <a:r>
              <a:rPr lang="fr-FR" b="0" i="0" dirty="0" err="1">
                <a:solidFill>
                  <a:schemeClr val="accent1"/>
                </a:solidFill>
                <a:effectLst/>
                <a:latin typeface="Verdana" panose="020B0604030504040204" pitchFamily="34" charset="0"/>
              </a:rPr>
              <a:t>inline</a:t>
            </a:r>
            <a:r>
              <a:rPr lang="fr-FR" b="0" i="0" dirty="0">
                <a:solidFill>
                  <a:schemeClr val="accent1"/>
                </a:solidFill>
                <a:effectLst/>
                <a:latin typeface="Verdana" panose="020B0604030504040204" pitchFamily="34" charset="0"/>
              </a:rPr>
              <a:t>;- </a:t>
            </a:r>
            <a:r>
              <a:rPr lang="fr-FR" b="0" i="0" dirty="0">
                <a:solidFill>
                  <a:srgbClr val="000000"/>
                </a:solidFill>
                <a:effectLst/>
                <a:latin typeface="Verdana" panose="020B0604030504040204" pitchFamily="34" charset="0"/>
              </a:rPr>
              <a:t>Par défaut, les éléments </a:t>
            </a:r>
            <a:r>
              <a:rPr lang="fr-FR" b="0" i="0" dirty="0">
                <a:solidFill>
                  <a:srgbClr val="FF0000"/>
                </a:solidFill>
                <a:effectLst/>
                <a:latin typeface="Verdana" panose="020B0604030504040204" pitchFamily="34" charset="0"/>
              </a:rPr>
              <a:t>&lt;li&gt; </a:t>
            </a:r>
            <a:r>
              <a:rPr lang="fr-FR" b="0" i="0" dirty="0">
                <a:solidFill>
                  <a:srgbClr val="000000"/>
                </a:solidFill>
                <a:effectLst/>
                <a:latin typeface="Verdana" panose="020B0604030504040204" pitchFamily="34" charset="0"/>
              </a:rPr>
              <a:t>sont des éléments de bloc. Ici, nous supprimons les sauts de ligne avant et après chaque élément de la liste, pour les afficher sur une seule ligne</a:t>
            </a:r>
            <a:endParaRPr lang="fr-FR" dirty="0"/>
          </a:p>
        </p:txBody>
      </p:sp>
    </p:spTree>
    <p:extLst>
      <p:ext uri="{BB962C8B-B14F-4D97-AF65-F5344CB8AC3E}">
        <p14:creationId xmlns:p14="http://schemas.microsoft.com/office/powerpoint/2010/main" val="374367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2F044F-5464-4198-86EB-18C2DEF1956E}"/>
              </a:ext>
            </a:extLst>
          </p:cNvPr>
          <p:cNvSpPr>
            <a:spLocks noGrp="1"/>
          </p:cNvSpPr>
          <p:nvPr>
            <p:ph type="title"/>
          </p:nvPr>
        </p:nvSpPr>
        <p:spPr>
          <a:xfrm>
            <a:off x="838200" y="365126"/>
            <a:ext cx="10515600" cy="937202"/>
          </a:xfrm>
        </p:spPr>
        <p:txBody>
          <a:bodyPr>
            <a:normAutofit/>
          </a:bodyPr>
          <a:lstStyle/>
          <a:p>
            <a:r>
              <a:rPr lang="fr-FR" b="0" i="0" dirty="0">
                <a:solidFill>
                  <a:srgbClr val="000000"/>
                </a:solidFill>
                <a:effectLst/>
                <a:latin typeface="Segoe UI" panose="020B0502040204020203" pitchFamily="34" charset="0"/>
              </a:rPr>
              <a:t>Éléments de la liste flottante</a:t>
            </a:r>
            <a:endParaRPr lang="fr-FR" dirty="0"/>
          </a:p>
        </p:txBody>
      </p:sp>
      <p:sp>
        <p:nvSpPr>
          <p:cNvPr id="3" name="Espace réservé du contenu 2">
            <a:extLst>
              <a:ext uri="{FF2B5EF4-FFF2-40B4-BE49-F238E27FC236}">
                <a16:creationId xmlns:a16="http://schemas.microsoft.com/office/drawing/2014/main" id="{32D22C8A-B96A-4663-A411-C58B620A67F6}"/>
              </a:ext>
            </a:extLst>
          </p:cNvPr>
          <p:cNvSpPr>
            <a:spLocks noGrp="1"/>
          </p:cNvSpPr>
          <p:nvPr>
            <p:ph idx="1"/>
          </p:nvPr>
        </p:nvSpPr>
        <p:spPr>
          <a:xfrm>
            <a:off x="838200" y="1551709"/>
            <a:ext cx="10515600" cy="4625254"/>
          </a:xfrm>
        </p:spPr>
        <p:txBody>
          <a:bodyPr>
            <a:normAutofit/>
          </a:bodyPr>
          <a:lstStyle/>
          <a:p>
            <a:pPr marL="0" indent="0">
              <a:buNone/>
            </a:pPr>
            <a:r>
              <a:rPr lang="fr-FR" sz="2000" dirty="0"/>
              <a:t>Une autre façon de créer une barre de navigation horizontale consiste à faire flotter les éléments </a:t>
            </a:r>
            <a:r>
              <a:rPr lang="fr-FR" sz="2000" dirty="0">
                <a:solidFill>
                  <a:srgbClr val="FF0000"/>
                </a:solidFill>
              </a:rPr>
              <a:t>&lt;li&gt; </a:t>
            </a:r>
            <a:r>
              <a:rPr lang="fr-FR" sz="2000" dirty="0"/>
              <a:t>et à spécifier une disposition pour les liens de navigation :</a:t>
            </a:r>
          </a:p>
        </p:txBody>
      </p:sp>
      <p:sp>
        <p:nvSpPr>
          <p:cNvPr id="5" name="ZoneTexte 4">
            <a:extLst>
              <a:ext uri="{FF2B5EF4-FFF2-40B4-BE49-F238E27FC236}">
                <a16:creationId xmlns:a16="http://schemas.microsoft.com/office/drawing/2014/main" id="{35008E42-32E0-465C-A725-C08F137ECF93}"/>
              </a:ext>
            </a:extLst>
          </p:cNvPr>
          <p:cNvSpPr txBox="1"/>
          <p:nvPr/>
        </p:nvSpPr>
        <p:spPr>
          <a:xfrm>
            <a:off x="3186545" y="2565600"/>
            <a:ext cx="4294909" cy="1200329"/>
          </a:xfrm>
          <a:prstGeom prst="rect">
            <a:avLst/>
          </a:prstGeom>
          <a:noFill/>
          <a:ln>
            <a:solidFill>
              <a:schemeClr val="bg1">
                <a:lumMod val="65000"/>
              </a:schemeClr>
            </a:solidFill>
          </a:ln>
        </p:spPr>
        <p:txBody>
          <a:bodyPr wrap="square">
            <a:spAutoFit/>
          </a:bodyPr>
          <a:lstStyle/>
          <a:p>
            <a:br>
              <a:rPr lang="fr-FR" b="0" dirty="0">
                <a:solidFill>
                  <a:srgbClr val="D4D4D4"/>
                </a:solidFill>
                <a:effectLst/>
                <a:latin typeface="Consolas" panose="020B0609020204030204" pitchFamily="49" charset="0"/>
              </a:rPr>
            </a:br>
            <a:r>
              <a:rPr lang="fr-FR" b="0" dirty="0">
                <a:solidFill>
                  <a:srgbClr val="D7BA7D"/>
                </a:solidFill>
                <a:effectLst/>
                <a:latin typeface="Consolas" panose="020B0609020204030204" pitchFamily="49" charset="0"/>
              </a:rPr>
              <a:t>li</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float</a:t>
            </a:r>
            <a:r>
              <a:rPr lang="fr-FR" b="0" dirty="0">
                <a:solidFill>
                  <a:srgbClr val="D4D4D4"/>
                </a:solidFill>
                <a:effectLst/>
                <a:latin typeface="Consolas" panose="020B0609020204030204" pitchFamily="49" charset="0"/>
              </a:rPr>
              <a:t>: </a:t>
            </a:r>
            <a:r>
              <a:rPr lang="fr-FR" b="0" dirty="0" err="1">
                <a:solidFill>
                  <a:srgbClr val="CE9178"/>
                </a:solidFill>
                <a:effectLst/>
                <a:latin typeface="Consolas" panose="020B0609020204030204" pitchFamily="49" charset="0"/>
              </a:rPr>
              <a:t>left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p:txBody>
      </p:sp>
      <p:sp>
        <p:nvSpPr>
          <p:cNvPr id="6" name="ZoneTexte 5">
            <a:extLst>
              <a:ext uri="{FF2B5EF4-FFF2-40B4-BE49-F238E27FC236}">
                <a16:creationId xmlns:a16="http://schemas.microsoft.com/office/drawing/2014/main" id="{1A0B2E03-5D2E-44E3-9FA9-D3C77A184702}"/>
              </a:ext>
            </a:extLst>
          </p:cNvPr>
          <p:cNvSpPr txBox="1"/>
          <p:nvPr/>
        </p:nvSpPr>
        <p:spPr>
          <a:xfrm>
            <a:off x="290945" y="4118020"/>
            <a:ext cx="11610109" cy="2308324"/>
          </a:xfrm>
          <a:prstGeom prst="rect">
            <a:avLst/>
          </a:prstGeom>
          <a:noFill/>
        </p:spPr>
        <p:txBody>
          <a:bodyPr wrap="square" rtlCol="0">
            <a:spAutoFit/>
          </a:bodyPr>
          <a:lstStyle/>
          <a:p>
            <a:pPr algn="l"/>
            <a:r>
              <a:rPr lang="fr-FR" b="1" i="0" dirty="0">
                <a:solidFill>
                  <a:srgbClr val="000000"/>
                </a:solidFill>
                <a:effectLst/>
                <a:latin typeface="Verdana" panose="020B0604030504040204" pitchFamily="34" charset="0"/>
              </a:rPr>
              <a:t>Exemple expliqué :</a:t>
            </a:r>
            <a:br>
              <a:rPr lang="fr-FR" b="0" i="0" dirty="0">
                <a:solidFill>
                  <a:srgbClr val="000000"/>
                </a:solidFill>
                <a:effectLst/>
                <a:latin typeface="Verdana" panose="020B0604030504040204" pitchFamily="34" charset="0"/>
              </a:rPr>
            </a:br>
            <a:endParaRPr lang="fr-FR" b="0" i="0" dirty="0">
              <a:solidFill>
                <a:srgbClr val="000000"/>
              </a:solidFill>
              <a:effectLst/>
              <a:latin typeface="Verdana" panose="020B0604030504040204" pitchFamily="34" charset="0"/>
            </a:endParaRPr>
          </a:p>
          <a:p>
            <a:pPr marL="285750" indent="-285750">
              <a:buFont typeface="Arial" panose="020B0604020202020204" pitchFamily="34" charset="0"/>
              <a:buChar char="•"/>
            </a:pPr>
            <a:r>
              <a:rPr lang="fr-FR" b="0" i="0" dirty="0" err="1">
                <a:solidFill>
                  <a:schemeClr val="accent1"/>
                </a:solidFill>
                <a:effectLst/>
                <a:latin typeface="Verdana" panose="020B0604030504040204" pitchFamily="34" charset="0"/>
              </a:rPr>
              <a:t>float</a:t>
            </a:r>
            <a:r>
              <a:rPr lang="fr-FR" b="0" i="0" dirty="0">
                <a:solidFill>
                  <a:schemeClr val="accent1"/>
                </a:solidFill>
                <a:effectLst/>
                <a:latin typeface="Verdana" panose="020B0604030504040204" pitchFamily="34" charset="0"/>
              </a:rPr>
              <a:t>: </a:t>
            </a:r>
            <a:r>
              <a:rPr lang="fr-FR" b="0" i="0" dirty="0" err="1">
                <a:solidFill>
                  <a:schemeClr val="accent1"/>
                </a:solidFill>
                <a:effectLst/>
                <a:latin typeface="Verdana" panose="020B0604030504040204" pitchFamily="34" charset="0"/>
              </a:rPr>
              <a:t>left</a:t>
            </a:r>
            <a:r>
              <a:rPr lang="fr-FR" b="0" i="0" dirty="0">
                <a:solidFill>
                  <a:schemeClr val="accent1"/>
                </a:solidFill>
                <a:effectLst/>
                <a:latin typeface="Verdana" panose="020B0604030504040204" pitchFamily="34" charset="0"/>
              </a:rPr>
              <a:t>; </a:t>
            </a:r>
            <a:r>
              <a:rPr lang="fr-FR" b="0" i="0" dirty="0">
                <a:solidFill>
                  <a:srgbClr val="000000"/>
                </a:solidFill>
                <a:effectLst/>
                <a:latin typeface="Verdana" panose="020B0604030504040204" pitchFamily="34" charset="0"/>
              </a:rPr>
              <a:t>- Utilisez </a:t>
            </a:r>
            <a:r>
              <a:rPr lang="fr-FR" b="0" i="0" dirty="0" err="1">
                <a:solidFill>
                  <a:schemeClr val="accent1"/>
                </a:solidFill>
                <a:effectLst/>
                <a:latin typeface="Verdana" panose="020B0604030504040204" pitchFamily="34" charset="0"/>
              </a:rPr>
              <a:t>float</a:t>
            </a:r>
            <a:r>
              <a:rPr lang="fr-FR" b="0" i="0" dirty="0">
                <a:solidFill>
                  <a:srgbClr val="000000"/>
                </a:solidFill>
                <a:effectLst/>
                <a:latin typeface="Verdana" panose="020B0604030504040204" pitchFamily="34" charset="0"/>
              </a:rPr>
              <a:t> pour faire flotter les éléments de bloc les uns à côté des autres</a:t>
            </a:r>
          </a:p>
          <a:p>
            <a:pPr marL="285750" indent="-285750">
              <a:buFont typeface="Arial" panose="020B0604020202020204" pitchFamily="34" charset="0"/>
              <a:buChar char="•"/>
            </a:pPr>
            <a:r>
              <a:rPr lang="fr-FR" b="0" i="0" dirty="0">
                <a:solidFill>
                  <a:schemeClr val="accent1"/>
                </a:solidFill>
                <a:effectLst/>
                <a:latin typeface="Verdana" panose="020B0604030504040204" pitchFamily="34" charset="0"/>
              </a:rPr>
              <a:t>display: block; </a:t>
            </a:r>
            <a:r>
              <a:rPr lang="fr-FR" b="0" i="0" dirty="0">
                <a:solidFill>
                  <a:srgbClr val="000000"/>
                </a:solidFill>
                <a:effectLst/>
                <a:latin typeface="Verdana" panose="020B0604030504040204" pitchFamily="34" charset="0"/>
              </a:rPr>
              <a:t>- Nous permet de spécifier le padding (et la hauteur, la largeur, les marges, etc. si vous le souhaitez)</a:t>
            </a:r>
          </a:p>
          <a:p>
            <a:pPr marL="285750" indent="-285750">
              <a:buFont typeface="Arial" panose="020B0604020202020204" pitchFamily="34" charset="0"/>
              <a:buChar char="•"/>
            </a:pPr>
            <a:r>
              <a:rPr lang="fr-FR" b="0" i="0" dirty="0">
                <a:solidFill>
                  <a:schemeClr val="accent1"/>
                </a:solidFill>
                <a:effectLst/>
                <a:latin typeface="Verdana" panose="020B0604030504040204" pitchFamily="34" charset="0"/>
              </a:rPr>
              <a:t>padding: 8px; </a:t>
            </a:r>
            <a:r>
              <a:rPr lang="fr-FR" b="0" i="0" dirty="0">
                <a:solidFill>
                  <a:srgbClr val="000000"/>
                </a:solidFill>
                <a:effectLst/>
                <a:latin typeface="Verdana" panose="020B0604030504040204" pitchFamily="34" charset="0"/>
              </a:rPr>
              <a:t>- Spécifiez un padding entre chaque élément </a:t>
            </a:r>
            <a:r>
              <a:rPr lang="fr-FR" b="0" i="0" dirty="0">
                <a:solidFill>
                  <a:srgbClr val="FF0000"/>
                </a:solidFill>
                <a:effectLst/>
                <a:latin typeface="Verdana" panose="020B0604030504040204" pitchFamily="34" charset="0"/>
              </a:rPr>
              <a:t>&lt;a&gt;</a:t>
            </a:r>
            <a:r>
              <a:rPr lang="fr-FR" b="0" i="0" dirty="0">
                <a:solidFill>
                  <a:srgbClr val="000000"/>
                </a:solidFill>
                <a:effectLst/>
                <a:latin typeface="Verdana" panose="020B0604030504040204" pitchFamily="34" charset="0"/>
              </a:rPr>
              <a:t>, pour leur donner une belle apparence</a:t>
            </a:r>
          </a:p>
          <a:p>
            <a:pPr marL="285750" indent="-285750">
              <a:buFont typeface="Arial" panose="020B0604020202020204" pitchFamily="34" charset="0"/>
              <a:buChar char="•"/>
            </a:pPr>
            <a:r>
              <a:rPr lang="fr-FR" b="0" i="0" dirty="0">
                <a:solidFill>
                  <a:schemeClr val="accent1"/>
                </a:solidFill>
                <a:effectLst/>
                <a:latin typeface="Verdana" panose="020B0604030504040204" pitchFamily="34" charset="0"/>
              </a:rPr>
              <a:t>background-</a:t>
            </a:r>
            <a:r>
              <a:rPr lang="fr-FR" b="0" i="0" dirty="0" err="1">
                <a:solidFill>
                  <a:schemeClr val="accent1"/>
                </a:solidFill>
                <a:effectLst/>
                <a:latin typeface="Verdana" panose="020B0604030504040204" pitchFamily="34" charset="0"/>
              </a:rPr>
              <a:t>color</a:t>
            </a:r>
            <a:r>
              <a:rPr lang="fr-FR" b="0" i="0" dirty="0">
                <a:solidFill>
                  <a:schemeClr val="accent1"/>
                </a:solidFill>
                <a:effectLst/>
                <a:latin typeface="Verdana" panose="020B0604030504040204" pitchFamily="34" charset="0"/>
              </a:rPr>
              <a:t>: #dddddd; </a:t>
            </a:r>
            <a:r>
              <a:rPr lang="fr-FR" b="0" i="0" dirty="0">
                <a:solidFill>
                  <a:srgbClr val="000000"/>
                </a:solidFill>
                <a:effectLst/>
                <a:latin typeface="Verdana" panose="020B0604030504040204" pitchFamily="34" charset="0"/>
              </a:rPr>
              <a:t>- Ajouter une couleur de fond grise à chaque élément &lt;a&gt;</a:t>
            </a:r>
          </a:p>
        </p:txBody>
      </p:sp>
    </p:spTree>
    <p:extLst>
      <p:ext uri="{BB962C8B-B14F-4D97-AF65-F5344CB8AC3E}">
        <p14:creationId xmlns:p14="http://schemas.microsoft.com/office/powerpoint/2010/main" val="410372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90EACB1-ED4B-4EB7-A27A-F7FD95794219}"/>
              </a:ext>
            </a:extLst>
          </p:cNvPr>
          <p:cNvSpPr>
            <a:spLocks noGrp="1"/>
          </p:cNvSpPr>
          <p:nvPr>
            <p:ph idx="1"/>
          </p:nvPr>
        </p:nvSpPr>
        <p:spPr>
          <a:xfrm>
            <a:off x="838200" y="568036"/>
            <a:ext cx="10515600" cy="5860473"/>
          </a:xfrm>
        </p:spPr>
        <p:txBody>
          <a:bodyPr>
            <a:normAutofit/>
          </a:bodyPr>
          <a:lstStyle/>
          <a:p>
            <a:pPr marL="0" indent="0">
              <a:buNone/>
            </a:pPr>
            <a:r>
              <a:rPr lang="fr-FR" sz="2000" b="1" dirty="0"/>
              <a:t>Astuce</a:t>
            </a:r>
            <a:r>
              <a:rPr lang="fr-FR" sz="2000" dirty="0"/>
              <a:t> : Ajoutez la couleur d'arrière-plan à </a:t>
            </a:r>
            <a:r>
              <a:rPr lang="fr-FR" sz="2000" dirty="0">
                <a:solidFill>
                  <a:srgbClr val="FF0000"/>
                </a:solidFill>
              </a:rPr>
              <a:t>&lt;</a:t>
            </a:r>
            <a:r>
              <a:rPr lang="fr-FR" sz="2000" dirty="0" err="1">
                <a:solidFill>
                  <a:srgbClr val="FF0000"/>
                </a:solidFill>
              </a:rPr>
              <a:t>ul</a:t>
            </a:r>
            <a:r>
              <a:rPr lang="fr-FR" sz="2000" dirty="0">
                <a:solidFill>
                  <a:srgbClr val="FF0000"/>
                </a:solidFill>
              </a:rPr>
              <a:t>&gt; </a:t>
            </a:r>
            <a:r>
              <a:rPr lang="fr-FR" sz="2000" dirty="0"/>
              <a:t>au lieu de chaque élément </a:t>
            </a:r>
            <a:r>
              <a:rPr lang="fr-FR" sz="2000" dirty="0">
                <a:solidFill>
                  <a:srgbClr val="FF0000"/>
                </a:solidFill>
              </a:rPr>
              <a:t>&lt;a&gt;</a:t>
            </a:r>
            <a:r>
              <a:rPr lang="fr-FR" sz="2000" dirty="0"/>
              <a:t> si vous voulez une couleur d'arrière-plan pleine largeur :</a:t>
            </a:r>
          </a:p>
        </p:txBody>
      </p:sp>
      <p:sp>
        <p:nvSpPr>
          <p:cNvPr id="5" name="ZoneTexte 4">
            <a:extLst>
              <a:ext uri="{FF2B5EF4-FFF2-40B4-BE49-F238E27FC236}">
                <a16:creationId xmlns:a16="http://schemas.microsoft.com/office/drawing/2014/main" id="{831C4307-92A8-4700-A79E-18B6123CEEA0}"/>
              </a:ext>
            </a:extLst>
          </p:cNvPr>
          <p:cNvSpPr txBox="1"/>
          <p:nvPr/>
        </p:nvSpPr>
        <p:spPr>
          <a:xfrm>
            <a:off x="3082636" y="2011557"/>
            <a:ext cx="5133109" cy="923330"/>
          </a:xfrm>
          <a:prstGeom prst="rect">
            <a:avLst/>
          </a:prstGeom>
          <a:noFill/>
          <a:ln>
            <a:solidFill>
              <a:schemeClr val="bg1">
                <a:lumMod val="65000"/>
              </a:schemeClr>
            </a:solidFill>
          </a:ln>
        </p:spPr>
        <p:txBody>
          <a:bodyPr wrap="square">
            <a:spAutoFit/>
          </a:bodyPr>
          <a:lstStyle/>
          <a:p>
            <a:r>
              <a:rPr lang="fr-FR" b="0" dirty="0" err="1">
                <a:solidFill>
                  <a:srgbClr val="D7BA7D"/>
                </a:solidFill>
                <a:effectLst/>
                <a:latin typeface="Consolas" panose="020B0609020204030204" pitchFamily="49" charset="0"/>
              </a:rPr>
              <a:t>ul</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background-</a:t>
            </a:r>
            <a:r>
              <a:rPr lang="fr-FR" b="0" dirty="0" err="1">
                <a:solidFill>
                  <a:srgbClr val="9CDCFE"/>
                </a:solidFill>
                <a:effectLst/>
                <a:latin typeface="Consolas" panose="020B0609020204030204" pitchFamily="49" charset="0"/>
              </a:rPr>
              <a:t>color</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#dddddd</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p:txBody>
      </p:sp>
      <p:sp>
        <p:nvSpPr>
          <p:cNvPr id="7" name="ZoneTexte 6">
            <a:extLst>
              <a:ext uri="{FF2B5EF4-FFF2-40B4-BE49-F238E27FC236}">
                <a16:creationId xmlns:a16="http://schemas.microsoft.com/office/drawing/2014/main" id="{04883FF3-1891-4536-A4E0-8ADCBE54FC81}"/>
              </a:ext>
            </a:extLst>
          </p:cNvPr>
          <p:cNvSpPr txBox="1"/>
          <p:nvPr/>
        </p:nvSpPr>
        <p:spPr>
          <a:xfrm>
            <a:off x="3048000" y="3322135"/>
            <a:ext cx="5167745" cy="923330"/>
          </a:xfrm>
          <a:prstGeom prst="rect">
            <a:avLst/>
          </a:prstGeom>
          <a:noFill/>
          <a:ln>
            <a:solidFill>
              <a:schemeClr val="bg1">
                <a:lumMod val="65000"/>
              </a:schemeClr>
            </a:solidFill>
          </a:ln>
        </p:spPr>
        <p:txBody>
          <a:bodyPr wrap="square">
            <a:spAutoFit/>
          </a:bodyPr>
          <a:lstStyle/>
          <a:p>
            <a:r>
              <a:rPr lang="fr-FR" b="0" dirty="0">
                <a:solidFill>
                  <a:srgbClr val="D7BA7D"/>
                </a:solidFill>
                <a:effectLst/>
                <a:latin typeface="Consolas" panose="020B0609020204030204" pitchFamily="49" charset="0"/>
              </a:rPr>
              <a:t>li</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float</a:t>
            </a:r>
            <a:r>
              <a:rPr lang="fr-FR" b="0" dirty="0">
                <a:solidFill>
                  <a:srgbClr val="D4D4D4"/>
                </a:solidFill>
                <a:effectLst/>
                <a:latin typeface="Consolas" panose="020B0609020204030204" pitchFamily="49" charset="0"/>
              </a:rPr>
              <a:t>: </a:t>
            </a:r>
            <a:r>
              <a:rPr lang="fr-FR" b="0" dirty="0" err="1">
                <a:solidFill>
                  <a:srgbClr val="CE9178"/>
                </a:solidFill>
                <a:effectLst/>
                <a:latin typeface="Consolas" panose="020B0609020204030204" pitchFamily="49" charset="0"/>
              </a:rPr>
              <a:t>left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233851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A6FE6-D89F-4751-B82E-C86A7B91778E}"/>
              </a:ext>
            </a:extLst>
          </p:cNvPr>
          <p:cNvSpPr>
            <a:spLocks noGrp="1"/>
          </p:cNvSpPr>
          <p:nvPr>
            <p:ph type="title"/>
          </p:nvPr>
        </p:nvSpPr>
        <p:spPr>
          <a:xfrm>
            <a:off x="838200" y="365125"/>
            <a:ext cx="10515600" cy="604693"/>
          </a:xfrm>
        </p:spPr>
        <p:txBody>
          <a:bodyPr>
            <a:normAutofit fontScale="90000"/>
          </a:bodyPr>
          <a:lstStyle/>
          <a:p>
            <a:r>
              <a:rPr lang="fr-FR" b="0" i="0" dirty="0">
                <a:solidFill>
                  <a:srgbClr val="000000"/>
                </a:solidFill>
                <a:effectLst/>
                <a:latin typeface="Segoe UI" panose="020B0502040204020203" pitchFamily="34" charset="0"/>
              </a:rPr>
              <a:t>Exercice de barre de navigation horizontale</a:t>
            </a:r>
            <a:endParaRPr lang="fr-FR" dirty="0"/>
          </a:p>
        </p:txBody>
      </p:sp>
      <p:sp>
        <p:nvSpPr>
          <p:cNvPr id="3" name="Espace réservé du contenu 2">
            <a:extLst>
              <a:ext uri="{FF2B5EF4-FFF2-40B4-BE49-F238E27FC236}">
                <a16:creationId xmlns:a16="http://schemas.microsoft.com/office/drawing/2014/main" id="{6FE054BB-5D0C-4EE3-BA6D-035E2F639624}"/>
              </a:ext>
            </a:extLst>
          </p:cNvPr>
          <p:cNvSpPr>
            <a:spLocks noGrp="1"/>
          </p:cNvSpPr>
          <p:nvPr>
            <p:ph idx="1"/>
          </p:nvPr>
        </p:nvSpPr>
        <p:spPr>
          <a:xfrm>
            <a:off x="838200" y="1288473"/>
            <a:ext cx="10515600" cy="4888490"/>
          </a:xfrm>
        </p:spPr>
        <p:txBody>
          <a:bodyPr>
            <a:normAutofit/>
          </a:bodyPr>
          <a:lstStyle/>
          <a:p>
            <a:pPr marL="0" indent="0">
              <a:buNone/>
            </a:pPr>
            <a:r>
              <a:rPr lang="fr-FR" sz="2000" dirty="0"/>
              <a:t>Créez une barre de navigation horizontale de base avec une couleur d'arrière-plan sombre (noir clair) et modifiez la couleur d'arrière-plan (noir foncé) des liens lorsque l'utilisateur passe la souris dessus :</a:t>
            </a:r>
          </a:p>
          <a:p>
            <a:pPr marL="0" indent="0">
              <a:buNone/>
            </a:pPr>
            <a:endParaRPr lang="fr-FR" sz="2000" dirty="0"/>
          </a:p>
          <a:p>
            <a:pPr marL="0" indent="0">
              <a:buNone/>
            </a:pPr>
            <a:r>
              <a:rPr lang="fr-FR" sz="2000" dirty="0"/>
              <a:t>Exemple en image:</a:t>
            </a:r>
          </a:p>
          <a:p>
            <a:pPr marL="0" indent="0">
              <a:buNone/>
            </a:pPr>
            <a:endParaRPr lang="fr-FR" sz="2000" dirty="0"/>
          </a:p>
          <a:p>
            <a:pPr marL="0" indent="0">
              <a:buNone/>
            </a:pPr>
            <a:endParaRPr lang="fr-FR" sz="2000" dirty="0"/>
          </a:p>
          <a:p>
            <a:pPr marL="0" indent="0">
              <a:buNone/>
            </a:pPr>
            <a:r>
              <a:rPr lang="fr-FR" sz="2000" dirty="0"/>
              <a:t>Ajoutez une classe "active" au lien actuel pour indiquer à l'utilisateur sur quelle page il se trouve :</a:t>
            </a:r>
          </a:p>
          <a:p>
            <a:pPr marL="0" indent="0">
              <a:buNone/>
            </a:pPr>
            <a:r>
              <a:rPr lang="fr-FR" sz="2000" dirty="0"/>
              <a:t>Exemple en image:</a:t>
            </a:r>
          </a:p>
          <a:p>
            <a:pPr marL="0" indent="0">
              <a:buNone/>
            </a:pPr>
            <a:endParaRPr lang="fr-FR" dirty="0"/>
          </a:p>
        </p:txBody>
      </p:sp>
      <p:sp>
        <p:nvSpPr>
          <p:cNvPr id="4" name="ZoneTexte 3">
            <a:extLst>
              <a:ext uri="{FF2B5EF4-FFF2-40B4-BE49-F238E27FC236}">
                <a16:creationId xmlns:a16="http://schemas.microsoft.com/office/drawing/2014/main" id="{65861848-877F-4203-990E-92A4243FA5A7}"/>
              </a:ext>
            </a:extLst>
          </p:cNvPr>
          <p:cNvSpPr txBox="1"/>
          <p:nvPr/>
        </p:nvSpPr>
        <p:spPr>
          <a:xfrm>
            <a:off x="5361707" y="5946131"/>
            <a:ext cx="1745675" cy="230832"/>
          </a:xfrm>
          <a:prstGeom prst="rect">
            <a:avLst/>
          </a:prstGeom>
          <a:noFill/>
        </p:spPr>
        <p:txBody>
          <a:bodyPr wrap="square" rtlCol="0">
            <a:spAutoFit/>
          </a:bodyPr>
          <a:lstStyle/>
          <a:p>
            <a:r>
              <a:rPr lang="fr-FR" sz="900" dirty="0"/>
              <a:t>Correction dossier code/exercice</a:t>
            </a:r>
          </a:p>
        </p:txBody>
      </p:sp>
      <p:pic>
        <p:nvPicPr>
          <p:cNvPr id="6" name="Image 5">
            <a:extLst>
              <a:ext uri="{FF2B5EF4-FFF2-40B4-BE49-F238E27FC236}">
                <a16:creationId xmlns:a16="http://schemas.microsoft.com/office/drawing/2014/main" id="{D618FEAB-516B-4067-8742-4E1C3072E74D}"/>
              </a:ext>
            </a:extLst>
          </p:cNvPr>
          <p:cNvPicPr>
            <a:picLocks noChangeAspect="1"/>
          </p:cNvPicPr>
          <p:nvPr/>
        </p:nvPicPr>
        <p:blipFill rotWithShape="1">
          <a:blip r:embed="rId2"/>
          <a:srcRect l="47046" t="16127" b="73951"/>
          <a:stretch/>
        </p:blipFill>
        <p:spPr>
          <a:xfrm>
            <a:off x="2867891" y="2937164"/>
            <a:ext cx="6456218" cy="680138"/>
          </a:xfrm>
          <a:prstGeom prst="rect">
            <a:avLst/>
          </a:prstGeom>
        </p:spPr>
      </p:pic>
      <p:pic>
        <p:nvPicPr>
          <p:cNvPr id="8" name="Image 7">
            <a:extLst>
              <a:ext uri="{FF2B5EF4-FFF2-40B4-BE49-F238E27FC236}">
                <a16:creationId xmlns:a16="http://schemas.microsoft.com/office/drawing/2014/main" id="{2561D665-492D-4AD4-9CF1-A77CBA17A552}"/>
              </a:ext>
            </a:extLst>
          </p:cNvPr>
          <p:cNvPicPr>
            <a:picLocks noChangeAspect="1"/>
          </p:cNvPicPr>
          <p:nvPr/>
        </p:nvPicPr>
        <p:blipFill rotWithShape="1">
          <a:blip r:embed="rId3"/>
          <a:srcRect l="17727" t="61015" r="16705" b="30496"/>
          <a:stretch/>
        </p:blipFill>
        <p:spPr>
          <a:xfrm>
            <a:off x="2646218" y="4795571"/>
            <a:ext cx="7994074" cy="581891"/>
          </a:xfrm>
          <a:prstGeom prst="rect">
            <a:avLst/>
          </a:prstGeom>
        </p:spPr>
      </p:pic>
    </p:spTree>
    <p:extLst>
      <p:ext uri="{BB962C8B-B14F-4D97-AF65-F5344CB8AC3E}">
        <p14:creationId xmlns:p14="http://schemas.microsoft.com/office/powerpoint/2010/main" val="114541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2A2368-76AF-47AD-8F7F-9A2F51A871FA}"/>
              </a:ext>
            </a:extLst>
          </p:cNvPr>
          <p:cNvSpPr>
            <a:spLocks noGrp="1"/>
          </p:cNvSpPr>
          <p:nvPr>
            <p:ph type="title"/>
          </p:nvPr>
        </p:nvSpPr>
        <p:spPr/>
        <p:txBody>
          <a:bodyPr>
            <a:normAutofit/>
          </a:bodyPr>
          <a:lstStyle/>
          <a:p>
            <a:r>
              <a:rPr lang="fr-FR" b="0" i="0" dirty="0">
                <a:solidFill>
                  <a:srgbClr val="000000"/>
                </a:solidFill>
                <a:effectLst/>
                <a:latin typeface="Segoe UI" panose="020B0502040204020203" pitchFamily="34" charset="0"/>
              </a:rPr>
              <a:t>Liens alignés à droite</a:t>
            </a:r>
            <a:endParaRPr lang="fr-FR" dirty="0"/>
          </a:p>
        </p:txBody>
      </p:sp>
      <p:sp>
        <p:nvSpPr>
          <p:cNvPr id="3" name="Espace réservé du contenu 2">
            <a:extLst>
              <a:ext uri="{FF2B5EF4-FFF2-40B4-BE49-F238E27FC236}">
                <a16:creationId xmlns:a16="http://schemas.microsoft.com/office/drawing/2014/main" id="{72C6FA8F-C2A1-4A8A-A016-B06EEFAAAB52}"/>
              </a:ext>
            </a:extLst>
          </p:cNvPr>
          <p:cNvSpPr>
            <a:spLocks noGrp="1"/>
          </p:cNvSpPr>
          <p:nvPr>
            <p:ph idx="1"/>
          </p:nvPr>
        </p:nvSpPr>
        <p:spPr>
          <a:xfrm>
            <a:off x="651164" y="1825625"/>
            <a:ext cx="10702636" cy="4351338"/>
          </a:xfrm>
        </p:spPr>
        <p:txBody>
          <a:bodyPr/>
          <a:lstStyle/>
          <a:p>
            <a:pPr marL="0" indent="0">
              <a:buNone/>
            </a:pPr>
            <a:r>
              <a:rPr lang="fr-FR" sz="2000" dirty="0"/>
              <a:t>On peut alignez les liens à droite en faisant flotter les éléments de la liste vers la droite ( </a:t>
            </a:r>
            <a:r>
              <a:rPr lang="fr-FR" sz="2000" dirty="0" err="1"/>
              <a:t>float:right</a:t>
            </a:r>
            <a:r>
              <a:rPr lang="fr-FR" sz="2000" dirty="0"/>
              <a:t>;) :</a:t>
            </a:r>
          </a:p>
          <a:p>
            <a:pPr marL="0" indent="0">
              <a:buNone/>
            </a:pPr>
            <a:endParaRPr lang="fr-FR" sz="2000" dirty="0"/>
          </a:p>
          <a:p>
            <a:pPr marL="0" indent="0">
              <a:buNone/>
            </a:pPr>
            <a:endParaRPr lang="fr-FR" dirty="0"/>
          </a:p>
        </p:txBody>
      </p:sp>
      <p:sp>
        <p:nvSpPr>
          <p:cNvPr id="5" name="ZoneTexte 4">
            <a:extLst>
              <a:ext uri="{FF2B5EF4-FFF2-40B4-BE49-F238E27FC236}">
                <a16:creationId xmlns:a16="http://schemas.microsoft.com/office/drawing/2014/main" id="{93FC9FC8-3EE9-4BBD-A055-18B05BA52E30}"/>
              </a:ext>
            </a:extLst>
          </p:cNvPr>
          <p:cNvSpPr txBox="1"/>
          <p:nvPr/>
        </p:nvSpPr>
        <p:spPr>
          <a:xfrm>
            <a:off x="651164" y="2551837"/>
            <a:ext cx="10702636" cy="1754326"/>
          </a:xfrm>
          <a:prstGeom prst="rect">
            <a:avLst/>
          </a:prstGeom>
          <a:noFill/>
          <a:ln>
            <a:solidFill>
              <a:schemeClr val="bg1">
                <a:lumMod val="65000"/>
              </a:schemeClr>
            </a:solidFill>
          </a:ln>
        </p:spPr>
        <p:txBody>
          <a:bodyPr wrap="square">
            <a:spAutoFit/>
          </a:bodyPr>
          <a:lstStyle/>
          <a:p>
            <a:r>
              <a:rPr lang="fr-FR" b="0" dirty="0">
                <a:solidFill>
                  <a:srgbClr val="808080"/>
                </a:solidFill>
                <a:effectLst/>
                <a:latin typeface="Consolas" panose="020B0609020204030204" pitchFamily="49" charset="0"/>
              </a:rPr>
              <a:t>&lt;</a:t>
            </a:r>
            <a:r>
              <a:rPr lang="fr-FR" b="0" dirty="0" err="1">
                <a:solidFill>
                  <a:srgbClr val="569CD6"/>
                </a:solidFill>
                <a:effectLst/>
                <a:latin typeface="Consolas" panose="020B0609020204030204" pitchFamily="49" charset="0"/>
              </a:rPr>
              <a:t>ul</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li</a:t>
            </a:r>
            <a:r>
              <a:rPr lang="fr-FR" b="0" dirty="0">
                <a:solidFill>
                  <a:srgbClr val="808080"/>
                </a:solidFill>
                <a:effectLst/>
                <a:latin typeface="Consolas" panose="020B0609020204030204" pitchFamily="49" charset="0"/>
              </a:rPr>
              <a:t>&gt;&lt;</a:t>
            </a:r>
            <a:r>
              <a:rPr lang="fr-FR" b="0" dirty="0">
                <a:solidFill>
                  <a:srgbClr val="569CD6"/>
                </a:solidFill>
                <a:effectLst/>
                <a:latin typeface="Consolas" panose="020B0609020204030204" pitchFamily="49" charset="0"/>
              </a:rPr>
              <a:t>a</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href</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"#home"</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Accueil</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a</a:t>
            </a:r>
            <a:r>
              <a:rPr lang="fr-FR" b="0" dirty="0">
                <a:solidFill>
                  <a:srgbClr val="808080"/>
                </a:solidFill>
                <a:effectLst/>
                <a:latin typeface="Consolas" panose="020B0609020204030204" pitchFamily="49" charset="0"/>
              </a:rPr>
              <a:t>&gt;&lt;/</a:t>
            </a:r>
            <a:r>
              <a:rPr lang="fr-FR" b="0" dirty="0">
                <a:solidFill>
                  <a:srgbClr val="569CD6"/>
                </a:solidFill>
                <a:effectLst/>
                <a:latin typeface="Consolas" panose="020B0609020204030204" pitchFamily="49" charset="0"/>
              </a:rPr>
              <a:t>li</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li</a:t>
            </a:r>
            <a:r>
              <a:rPr lang="fr-FR" b="0" dirty="0">
                <a:solidFill>
                  <a:srgbClr val="808080"/>
                </a:solidFill>
                <a:effectLst/>
                <a:latin typeface="Consolas" panose="020B0609020204030204" pitchFamily="49" charset="0"/>
              </a:rPr>
              <a:t>&gt;&lt;</a:t>
            </a:r>
            <a:r>
              <a:rPr lang="fr-FR" b="0" dirty="0">
                <a:solidFill>
                  <a:srgbClr val="569CD6"/>
                </a:solidFill>
                <a:effectLst/>
                <a:latin typeface="Consolas" panose="020B0609020204030204" pitchFamily="49" charset="0"/>
              </a:rPr>
              <a:t>a</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href</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"#news"</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Services</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a</a:t>
            </a:r>
            <a:r>
              <a:rPr lang="fr-FR" b="0" dirty="0">
                <a:solidFill>
                  <a:srgbClr val="808080"/>
                </a:solidFill>
                <a:effectLst/>
                <a:latin typeface="Consolas" panose="020B0609020204030204" pitchFamily="49" charset="0"/>
              </a:rPr>
              <a:t>&gt;&lt;/</a:t>
            </a:r>
            <a:r>
              <a:rPr lang="fr-FR" b="0" dirty="0">
                <a:solidFill>
                  <a:srgbClr val="569CD6"/>
                </a:solidFill>
                <a:effectLst/>
                <a:latin typeface="Consolas" panose="020B0609020204030204" pitchFamily="49" charset="0"/>
              </a:rPr>
              <a:t>li</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li</a:t>
            </a:r>
            <a:r>
              <a:rPr lang="fr-FR" b="0" dirty="0">
                <a:solidFill>
                  <a:srgbClr val="808080"/>
                </a:solidFill>
                <a:effectLst/>
                <a:latin typeface="Consolas" panose="020B0609020204030204" pitchFamily="49" charset="0"/>
              </a:rPr>
              <a:t>&gt;&lt;</a:t>
            </a:r>
            <a:r>
              <a:rPr lang="fr-FR" b="0" dirty="0">
                <a:solidFill>
                  <a:srgbClr val="569CD6"/>
                </a:solidFill>
                <a:effectLst/>
                <a:latin typeface="Consolas" panose="020B0609020204030204" pitchFamily="49" charset="0"/>
              </a:rPr>
              <a:t>a</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href</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"#contact"</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Contact</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a</a:t>
            </a:r>
            <a:r>
              <a:rPr lang="fr-FR" b="0" dirty="0">
                <a:solidFill>
                  <a:srgbClr val="808080"/>
                </a:solidFill>
                <a:effectLst/>
                <a:latin typeface="Consolas" panose="020B0609020204030204" pitchFamily="49" charset="0"/>
              </a:rPr>
              <a:t>&gt;&lt;/</a:t>
            </a:r>
            <a:r>
              <a:rPr lang="fr-FR" b="0" dirty="0">
                <a:solidFill>
                  <a:srgbClr val="569CD6"/>
                </a:solidFill>
                <a:effectLst/>
                <a:latin typeface="Consolas" panose="020B0609020204030204" pitchFamily="49" charset="0"/>
              </a:rPr>
              <a:t>li</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li</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style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float:right</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&gt;&lt;</a:t>
            </a:r>
            <a:r>
              <a:rPr lang="fr-FR" b="0" dirty="0">
                <a:solidFill>
                  <a:srgbClr val="569CD6"/>
                </a:solidFill>
                <a:effectLst/>
                <a:latin typeface="Consolas" panose="020B0609020204030204" pitchFamily="49" charset="0"/>
              </a:rPr>
              <a:t>a</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class</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"active"</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href</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"#about"</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A propos</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a</a:t>
            </a:r>
            <a:r>
              <a:rPr lang="fr-FR" b="0" dirty="0">
                <a:solidFill>
                  <a:srgbClr val="808080"/>
                </a:solidFill>
                <a:effectLst/>
                <a:latin typeface="Consolas" panose="020B0609020204030204" pitchFamily="49" charset="0"/>
              </a:rPr>
              <a:t>&gt;&lt;/</a:t>
            </a:r>
            <a:r>
              <a:rPr lang="fr-FR" b="0" dirty="0">
                <a:solidFill>
                  <a:srgbClr val="569CD6"/>
                </a:solidFill>
                <a:effectLst/>
                <a:latin typeface="Consolas" panose="020B0609020204030204" pitchFamily="49" charset="0"/>
              </a:rPr>
              <a:t>li</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808080"/>
                </a:solidFill>
                <a:effectLst/>
                <a:latin typeface="Consolas" panose="020B0609020204030204" pitchFamily="49" charset="0"/>
              </a:rPr>
              <a:t>&lt;/</a:t>
            </a:r>
            <a:r>
              <a:rPr lang="fr-FR" b="0" dirty="0" err="1">
                <a:solidFill>
                  <a:srgbClr val="569CD6"/>
                </a:solidFill>
                <a:effectLst/>
                <a:latin typeface="Consolas" panose="020B0609020204030204" pitchFamily="49" charset="0"/>
              </a:rPr>
              <a:t>ul</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26864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509E8B-F4AB-438A-9D5C-2F20514368CC}"/>
              </a:ext>
            </a:extLst>
          </p:cNvPr>
          <p:cNvSpPr>
            <a:spLocks noGrp="1"/>
          </p:cNvSpPr>
          <p:nvPr>
            <p:ph type="title"/>
          </p:nvPr>
        </p:nvSpPr>
        <p:spPr/>
        <p:txBody>
          <a:bodyPr>
            <a:normAutofit/>
          </a:bodyPr>
          <a:lstStyle/>
          <a:p>
            <a:r>
              <a:rPr lang="fr-FR" b="0" i="0" dirty="0">
                <a:solidFill>
                  <a:srgbClr val="000000"/>
                </a:solidFill>
                <a:effectLst/>
                <a:latin typeface="Segoe UI" panose="020B0502040204020203" pitchFamily="34" charset="0"/>
              </a:rPr>
              <a:t>Barre de navigation fixe</a:t>
            </a:r>
            <a:endParaRPr lang="fr-FR" dirty="0"/>
          </a:p>
        </p:txBody>
      </p:sp>
      <p:sp>
        <p:nvSpPr>
          <p:cNvPr id="3" name="Espace réservé du contenu 2">
            <a:extLst>
              <a:ext uri="{FF2B5EF4-FFF2-40B4-BE49-F238E27FC236}">
                <a16:creationId xmlns:a16="http://schemas.microsoft.com/office/drawing/2014/main" id="{05ECDF69-FAE9-4BA4-92A6-542D5753A1EB}"/>
              </a:ext>
            </a:extLst>
          </p:cNvPr>
          <p:cNvSpPr>
            <a:spLocks noGrp="1"/>
          </p:cNvSpPr>
          <p:nvPr>
            <p:ph idx="1"/>
          </p:nvPr>
        </p:nvSpPr>
        <p:spPr>
          <a:xfrm>
            <a:off x="838200" y="1825624"/>
            <a:ext cx="10515600" cy="4824557"/>
          </a:xfrm>
        </p:spPr>
        <p:txBody>
          <a:bodyPr/>
          <a:lstStyle/>
          <a:p>
            <a:pPr marL="0" indent="0" algn="l">
              <a:buNone/>
            </a:pPr>
            <a:r>
              <a:rPr lang="fr-FR" sz="2000" b="0" i="0" dirty="0">
                <a:solidFill>
                  <a:srgbClr val="000000"/>
                </a:solidFill>
                <a:effectLst/>
              </a:rPr>
              <a:t>Faites en sorte que la barre de navigation reste en haut ou en bas de la page, même lorsque l'utilisateur fait défiler la page :</a:t>
            </a:r>
            <a:br>
              <a:rPr lang="fr-FR" sz="2000" b="0" i="0" dirty="0">
                <a:solidFill>
                  <a:srgbClr val="000000"/>
                </a:solidFill>
                <a:effectLst/>
              </a:rPr>
            </a:br>
            <a:endParaRPr lang="fr-FR" dirty="0"/>
          </a:p>
        </p:txBody>
      </p:sp>
      <p:sp>
        <p:nvSpPr>
          <p:cNvPr id="5" name="ZoneTexte 4">
            <a:extLst>
              <a:ext uri="{FF2B5EF4-FFF2-40B4-BE49-F238E27FC236}">
                <a16:creationId xmlns:a16="http://schemas.microsoft.com/office/drawing/2014/main" id="{EB1A30C0-84D9-4C5A-96E1-F4009242D5E1}"/>
              </a:ext>
            </a:extLst>
          </p:cNvPr>
          <p:cNvSpPr txBox="1"/>
          <p:nvPr/>
        </p:nvSpPr>
        <p:spPr>
          <a:xfrm>
            <a:off x="7370618" y="2799556"/>
            <a:ext cx="3699164" cy="3416320"/>
          </a:xfrm>
          <a:prstGeom prst="rect">
            <a:avLst/>
          </a:prstGeom>
          <a:noFill/>
          <a:ln>
            <a:solidFill>
              <a:schemeClr val="bg1">
                <a:lumMod val="65000"/>
              </a:schemeClr>
            </a:solidFill>
          </a:ln>
        </p:spPr>
        <p:txBody>
          <a:bodyPr wrap="square">
            <a:spAutoFit/>
          </a:bodyPr>
          <a:lstStyle/>
          <a:p>
            <a:r>
              <a:rPr lang="en-US" b="1" u="sng" dirty="0">
                <a:effectLst/>
                <a:latin typeface="Consolas" panose="020B0609020204030204" pitchFamily="49" charset="0"/>
              </a:rPr>
              <a:t>Navigation fixe </a:t>
            </a:r>
            <a:r>
              <a:rPr lang="en-US" b="1" u="sng" dirty="0" err="1">
                <a:effectLst/>
                <a:latin typeface="Consolas" panose="020B0609020204030204" pitchFamily="49" charset="0"/>
              </a:rPr>
              <a:t>en</a:t>
            </a:r>
            <a:r>
              <a:rPr lang="en-US" b="1" u="sng" dirty="0">
                <a:effectLst/>
                <a:latin typeface="Consolas" panose="020B0609020204030204" pitchFamily="49" charset="0"/>
              </a:rPr>
              <a:t> bas</a:t>
            </a:r>
          </a:p>
          <a:p>
            <a:endParaRPr lang="en-US" b="0" dirty="0">
              <a:solidFill>
                <a:srgbClr val="D7BA7D"/>
              </a:solidFill>
              <a:effectLst/>
              <a:latin typeface="Consolas" panose="020B0609020204030204" pitchFamily="49" charset="0"/>
            </a:endParaRPr>
          </a:p>
          <a:p>
            <a:r>
              <a:rPr lang="en-US" b="0" dirty="0">
                <a:solidFill>
                  <a:srgbClr val="D7BA7D"/>
                </a:solidFill>
                <a:effectLst/>
                <a:latin typeface="Consolas" panose="020B0609020204030204" pitchFamily="49" charset="0"/>
              </a:rPr>
              <a:t>ul</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list-style-type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none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margin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padding</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overflow</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hidden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background-color</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#333</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position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fixed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bottom</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width</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100%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
        <p:nvSpPr>
          <p:cNvPr id="7" name="ZoneTexte 6">
            <a:extLst>
              <a:ext uri="{FF2B5EF4-FFF2-40B4-BE49-F238E27FC236}">
                <a16:creationId xmlns:a16="http://schemas.microsoft.com/office/drawing/2014/main" id="{CC4CAA58-D2BF-46CD-B8C5-7DD4762DE97C}"/>
              </a:ext>
            </a:extLst>
          </p:cNvPr>
          <p:cNvSpPr txBox="1"/>
          <p:nvPr/>
        </p:nvSpPr>
        <p:spPr>
          <a:xfrm>
            <a:off x="1239982" y="2799556"/>
            <a:ext cx="3699164" cy="3416320"/>
          </a:xfrm>
          <a:prstGeom prst="rect">
            <a:avLst/>
          </a:prstGeom>
          <a:noFill/>
          <a:ln>
            <a:solidFill>
              <a:schemeClr val="bg1">
                <a:lumMod val="65000"/>
              </a:schemeClr>
            </a:solidFill>
          </a:ln>
        </p:spPr>
        <p:txBody>
          <a:bodyPr wrap="square">
            <a:spAutoFit/>
          </a:bodyPr>
          <a:lstStyle/>
          <a:p>
            <a:r>
              <a:rPr lang="en-US" b="1" u="sng" dirty="0">
                <a:effectLst/>
                <a:latin typeface="Consolas" panose="020B0609020204030204" pitchFamily="49" charset="0"/>
              </a:rPr>
              <a:t>Navigation fixe </a:t>
            </a:r>
            <a:r>
              <a:rPr lang="en-US" b="1" u="sng" dirty="0" err="1">
                <a:effectLst/>
                <a:latin typeface="Consolas" panose="020B0609020204030204" pitchFamily="49" charset="0"/>
              </a:rPr>
              <a:t>en</a:t>
            </a:r>
            <a:r>
              <a:rPr lang="en-US" b="1" u="sng" dirty="0">
                <a:effectLst/>
                <a:latin typeface="Consolas" panose="020B0609020204030204" pitchFamily="49" charset="0"/>
              </a:rPr>
              <a:t> haut</a:t>
            </a:r>
          </a:p>
          <a:p>
            <a:endParaRPr lang="en-US" b="1" u="sng" dirty="0">
              <a:effectLst/>
              <a:latin typeface="Consolas" panose="020B0609020204030204" pitchFamily="49" charset="0"/>
            </a:endParaRPr>
          </a:p>
          <a:p>
            <a:r>
              <a:rPr lang="en-US" b="0" dirty="0">
                <a:solidFill>
                  <a:srgbClr val="D7BA7D"/>
                </a:solidFill>
                <a:effectLst/>
                <a:latin typeface="Consolas" panose="020B0609020204030204" pitchFamily="49" charset="0"/>
              </a:rPr>
              <a:t>ul</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list-style-type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none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margin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padding</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overflow</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hidden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background-color</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#333</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position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fixed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top</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width</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100%</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1932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E2015-C0DC-44F6-A422-B704DB43ACE8}"/>
              </a:ext>
            </a:extLst>
          </p:cNvPr>
          <p:cNvSpPr>
            <a:spLocks noGrp="1"/>
          </p:cNvSpPr>
          <p:nvPr>
            <p:ph type="title"/>
          </p:nvPr>
        </p:nvSpPr>
        <p:spPr>
          <a:xfrm>
            <a:off x="838200" y="365125"/>
            <a:ext cx="10515600" cy="590839"/>
          </a:xfrm>
        </p:spPr>
        <p:txBody>
          <a:bodyPr>
            <a:normAutofit fontScale="90000"/>
          </a:bodyPr>
          <a:lstStyle/>
          <a:p>
            <a:r>
              <a:rPr lang="fr-FR" b="0" i="0" dirty="0">
                <a:solidFill>
                  <a:srgbClr val="000000"/>
                </a:solidFill>
                <a:effectLst/>
                <a:latin typeface="Segoe UI" panose="020B0502040204020203" pitchFamily="34" charset="0"/>
              </a:rPr>
              <a:t>Barre de navigation collante</a:t>
            </a:r>
            <a:endParaRPr lang="fr-FR" dirty="0"/>
          </a:p>
        </p:txBody>
      </p:sp>
      <p:sp>
        <p:nvSpPr>
          <p:cNvPr id="3" name="Espace réservé du contenu 2">
            <a:extLst>
              <a:ext uri="{FF2B5EF4-FFF2-40B4-BE49-F238E27FC236}">
                <a16:creationId xmlns:a16="http://schemas.microsoft.com/office/drawing/2014/main" id="{192017AA-DEFE-456B-9B87-D07DCBF5FF97}"/>
              </a:ext>
            </a:extLst>
          </p:cNvPr>
          <p:cNvSpPr>
            <a:spLocks noGrp="1"/>
          </p:cNvSpPr>
          <p:nvPr>
            <p:ph idx="1"/>
          </p:nvPr>
        </p:nvSpPr>
        <p:spPr>
          <a:xfrm>
            <a:off x="838200" y="1316182"/>
            <a:ext cx="10515600" cy="4860781"/>
          </a:xfrm>
        </p:spPr>
        <p:txBody>
          <a:bodyPr>
            <a:normAutofit/>
          </a:bodyPr>
          <a:lstStyle/>
          <a:p>
            <a:pPr marL="0" indent="0">
              <a:buNone/>
            </a:pPr>
            <a:r>
              <a:rPr lang="fr-FR" sz="2000" dirty="0"/>
              <a:t>Ajoutez </a:t>
            </a:r>
            <a:r>
              <a:rPr lang="fr-FR" sz="2000" dirty="0">
                <a:solidFill>
                  <a:schemeClr val="accent1"/>
                </a:solidFill>
              </a:rPr>
              <a:t>position: </a:t>
            </a:r>
            <a:r>
              <a:rPr lang="fr-FR" sz="2000" dirty="0" err="1">
                <a:solidFill>
                  <a:schemeClr val="accent1"/>
                </a:solidFill>
              </a:rPr>
              <a:t>sticky</a:t>
            </a:r>
            <a:r>
              <a:rPr lang="fr-FR" sz="2000" dirty="0">
                <a:solidFill>
                  <a:schemeClr val="accent1"/>
                </a:solidFill>
              </a:rPr>
              <a:t>;</a:t>
            </a:r>
            <a:r>
              <a:rPr lang="fr-FR" sz="2000" dirty="0"/>
              <a:t> à </a:t>
            </a:r>
            <a:r>
              <a:rPr lang="fr-FR" sz="2000" dirty="0">
                <a:solidFill>
                  <a:srgbClr val="FF0000"/>
                </a:solidFill>
              </a:rPr>
              <a:t>&lt;</a:t>
            </a:r>
            <a:r>
              <a:rPr lang="fr-FR" sz="2000" dirty="0" err="1">
                <a:solidFill>
                  <a:srgbClr val="FF0000"/>
                </a:solidFill>
              </a:rPr>
              <a:t>ul</a:t>
            </a:r>
            <a:r>
              <a:rPr lang="fr-FR" sz="2000" dirty="0">
                <a:solidFill>
                  <a:srgbClr val="FF0000"/>
                </a:solidFill>
              </a:rPr>
              <a:t>&gt;</a:t>
            </a:r>
            <a:r>
              <a:rPr lang="fr-FR" sz="2000" dirty="0"/>
              <a:t> pour créer une barre de navigation collante.</a:t>
            </a:r>
          </a:p>
          <a:p>
            <a:pPr marL="0" indent="0">
              <a:buNone/>
            </a:pPr>
            <a:r>
              <a:rPr lang="fr-FR" sz="2000" dirty="0"/>
              <a:t>Un élément collant bascule entre relatif et fixe, en fonction de la position de défilement. Il est positionné de manière relative jusqu'à ce qu'une position de décalage donnée soit rencontrée dans la fenêtre - puis il "colle" en place (comme </a:t>
            </a:r>
            <a:r>
              <a:rPr lang="fr-FR" sz="2000" dirty="0" err="1">
                <a:solidFill>
                  <a:schemeClr val="accent1"/>
                </a:solidFill>
              </a:rPr>
              <a:t>position:fixed</a:t>
            </a:r>
            <a:r>
              <a:rPr lang="fr-FR" sz="2000" dirty="0"/>
              <a:t>).</a:t>
            </a:r>
          </a:p>
        </p:txBody>
      </p:sp>
      <p:sp>
        <p:nvSpPr>
          <p:cNvPr id="6" name="ZoneTexte 5">
            <a:extLst>
              <a:ext uri="{FF2B5EF4-FFF2-40B4-BE49-F238E27FC236}">
                <a16:creationId xmlns:a16="http://schemas.microsoft.com/office/drawing/2014/main" id="{6B2BC6A9-F8A3-4A78-B59D-AEE9394380AC}"/>
              </a:ext>
            </a:extLst>
          </p:cNvPr>
          <p:cNvSpPr txBox="1"/>
          <p:nvPr/>
        </p:nvSpPr>
        <p:spPr>
          <a:xfrm>
            <a:off x="2812472" y="3133912"/>
            <a:ext cx="6096000" cy="2862322"/>
          </a:xfrm>
          <a:prstGeom prst="rect">
            <a:avLst/>
          </a:prstGeom>
          <a:noFill/>
          <a:ln>
            <a:solidFill>
              <a:schemeClr val="bg1">
                <a:lumMod val="65000"/>
              </a:schemeClr>
            </a:solidFill>
          </a:ln>
        </p:spPr>
        <p:txBody>
          <a:bodyPr wrap="square">
            <a:spAutoFit/>
          </a:bodyPr>
          <a:lstStyle/>
          <a:p>
            <a:r>
              <a:rPr lang="fr-FR" b="0" dirty="0" err="1">
                <a:solidFill>
                  <a:srgbClr val="D7BA7D"/>
                </a:solidFill>
                <a:effectLst/>
                <a:latin typeface="Consolas" panose="020B0609020204030204" pitchFamily="49" charset="0"/>
              </a:rPr>
              <a:t>ul</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list</a:t>
            </a:r>
            <a:r>
              <a:rPr lang="fr-FR" b="0" dirty="0">
                <a:solidFill>
                  <a:srgbClr val="9CDCFE"/>
                </a:solidFill>
                <a:effectLst/>
                <a:latin typeface="Consolas" panose="020B0609020204030204" pitchFamily="49" charset="0"/>
              </a:rPr>
              <a:t>-style-type</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none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margin</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padding</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overflow</a:t>
            </a:r>
            <a:r>
              <a:rPr lang="fr-FR" b="0" dirty="0">
                <a:solidFill>
                  <a:srgbClr val="D4D4D4"/>
                </a:solidFill>
                <a:effectLst/>
                <a:latin typeface="Consolas" panose="020B0609020204030204" pitchFamily="49" charset="0"/>
              </a:rPr>
              <a:t>: </a:t>
            </a:r>
            <a:r>
              <a:rPr lang="fr-FR" b="0" dirty="0" err="1">
                <a:solidFill>
                  <a:srgbClr val="CE9178"/>
                </a:solidFill>
                <a:effectLst/>
                <a:latin typeface="Consolas" panose="020B0609020204030204" pitchFamily="49" charset="0"/>
              </a:rPr>
              <a:t>hidden</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background-</a:t>
            </a:r>
            <a:r>
              <a:rPr lang="fr-FR" b="0" dirty="0" err="1">
                <a:solidFill>
                  <a:srgbClr val="9CDCFE"/>
                </a:solidFill>
                <a:effectLst/>
                <a:latin typeface="Consolas" panose="020B0609020204030204" pitchFamily="49" charset="0"/>
              </a:rPr>
              <a:t>color</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#333</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position</a:t>
            </a:r>
            <a:r>
              <a:rPr lang="fr-FR" b="0" dirty="0">
                <a:solidFill>
                  <a:srgbClr val="D4D4D4"/>
                </a:solidFill>
                <a:effectLst/>
                <a:latin typeface="Consolas" panose="020B0609020204030204" pitchFamily="49" charset="0"/>
              </a:rPr>
              <a:t>: -</a:t>
            </a:r>
            <a:r>
              <a:rPr lang="fr-FR" b="0" dirty="0" err="1">
                <a:solidFill>
                  <a:srgbClr val="D4D4D4"/>
                </a:solidFill>
                <a:effectLst/>
                <a:latin typeface="Consolas" panose="020B0609020204030204" pitchFamily="49" charset="0"/>
              </a:rPr>
              <a:t>webkit-sticky</a:t>
            </a:r>
            <a:r>
              <a:rPr lang="fr-FR"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 Safari */</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position</a:t>
            </a:r>
            <a:r>
              <a:rPr lang="fr-FR" b="0" dirty="0">
                <a:solidFill>
                  <a:srgbClr val="D4D4D4"/>
                </a:solidFill>
                <a:effectLst/>
                <a:latin typeface="Consolas" panose="020B0609020204030204" pitchFamily="49" charset="0"/>
              </a:rPr>
              <a:t>: </a:t>
            </a:r>
            <a:r>
              <a:rPr lang="fr-FR" b="0" dirty="0" err="1">
                <a:solidFill>
                  <a:srgbClr val="CE9178"/>
                </a:solidFill>
                <a:effectLst/>
                <a:latin typeface="Consolas" panose="020B0609020204030204" pitchFamily="49" charset="0"/>
              </a:rPr>
              <a:t>sticky</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top</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64586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D3DAA3-A14C-4938-9899-EE75E6820C07}"/>
              </a:ext>
            </a:extLst>
          </p:cNvPr>
          <p:cNvSpPr>
            <a:spLocks noGrp="1"/>
          </p:cNvSpPr>
          <p:nvPr>
            <p:ph type="title"/>
          </p:nvPr>
        </p:nvSpPr>
        <p:spPr>
          <a:xfrm>
            <a:off x="838200" y="365126"/>
            <a:ext cx="10515600" cy="867930"/>
          </a:xfrm>
        </p:spPr>
        <p:txBody>
          <a:bodyPr>
            <a:normAutofit/>
          </a:bodyPr>
          <a:lstStyle/>
          <a:p>
            <a:r>
              <a:rPr lang="fr-FR" b="0" i="0" dirty="0">
                <a:solidFill>
                  <a:srgbClr val="000000"/>
                </a:solidFill>
                <a:effectLst/>
                <a:latin typeface="Segoe UI" panose="020B0502040204020203" pitchFamily="34" charset="0"/>
              </a:rPr>
              <a:t>Barre de navigation = Liste des liens</a:t>
            </a:r>
            <a:endParaRPr lang="fr-FR" dirty="0"/>
          </a:p>
        </p:txBody>
      </p:sp>
      <p:sp>
        <p:nvSpPr>
          <p:cNvPr id="3" name="Espace réservé du contenu 2">
            <a:extLst>
              <a:ext uri="{FF2B5EF4-FFF2-40B4-BE49-F238E27FC236}">
                <a16:creationId xmlns:a16="http://schemas.microsoft.com/office/drawing/2014/main" id="{E296C003-3CE8-4893-8265-FBA807529ACD}"/>
              </a:ext>
            </a:extLst>
          </p:cNvPr>
          <p:cNvSpPr>
            <a:spLocks noGrp="1"/>
          </p:cNvSpPr>
          <p:nvPr>
            <p:ph idx="1"/>
          </p:nvPr>
        </p:nvSpPr>
        <p:spPr>
          <a:xfrm>
            <a:off x="838200" y="1233056"/>
            <a:ext cx="4634345" cy="4943907"/>
          </a:xfrm>
        </p:spPr>
        <p:txBody>
          <a:bodyPr>
            <a:normAutofit/>
          </a:bodyPr>
          <a:lstStyle/>
          <a:p>
            <a:pPr marL="0" indent="0" algn="l">
              <a:buNone/>
            </a:pPr>
            <a:r>
              <a:rPr lang="fr-FR" sz="1800" b="0" i="0" dirty="0">
                <a:solidFill>
                  <a:srgbClr val="000000"/>
                </a:solidFill>
                <a:effectLst/>
                <a:latin typeface="Verdana" panose="020B0604030504040204" pitchFamily="34" charset="0"/>
              </a:rPr>
              <a:t>Une barre de navigation a besoin de HTML standard comme base.</a:t>
            </a:r>
          </a:p>
          <a:p>
            <a:pPr marL="0" indent="0" algn="l">
              <a:buNone/>
            </a:pPr>
            <a:r>
              <a:rPr lang="fr-FR" sz="1800" b="0" i="0" dirty="0">
                <a:solidFill>
                  <a:srgbClr val="000000"/>
                </a:solidFill>
                <a:effectLst/>
                <a:latin typeface="Verdana" panose="020B0604030504040204" pitchFamily="34" charset="0"/>
              </a:rPr>
              <a:t>Dans nos exemples, nous allons construire la barre de navigation à partir d'une liste HTML standard.</a:t>
            </a:r>
          </a:p>
          <a:p>
            <a:pPr marL="0" indent="0" algn="l">
              <a:buNone/>
            </a:pPr>
            <a:r>
              <a:rPr lang="fr-FR" sz="1800" b="0" i="0" dirty="0">
                <a:solidFill>
                  <a:srgbClr val="000000"/>
                </a:solidFill>
                <a:effectLst/>
                <a:latin typeface="Verdana" panose="020B0604030504040204" pitchFamily="34" charset="0"/>
              </a:rPr>
              <a:t>Une barre de navigation est essentiellement une liste de liens, donc l'utilisation des éléments </a:t>
            </a:r>
            <a:r>
              <a:rPr lang="fr-FR" sz="1800" b="0" i="0" dirty="0">
                <a:solidFill>
                  <a:srgbClr val="FF0000"/>
                </a:solidFill>
                <a:effectLst/>
                <a:latin typeface="Verdana" panose="020B0604030504040204" pitchFamily="34" charset="0"/>
              </a:rPr>
              <a:t>&lt;</a:t>
            </a:r>
            <a:r>
              <a:rPr lang="fr-FR" sz="1800" b="0" i="0" dirty="0" err="1">
                <a:solidFill>
                  <a:srgbClr val="FF0000"/>
                </a:solidFill>
                <a:effectLst/>
                <a:latin typeface="Verdana" panose="020B0604030504040204" pitchFamily="34" charset="0"/>
              </a:rPr>
              <a:t>ul</a:t>
            </a:r>
            <a:r>
              <a:rPr lang="fr-FR" sz="1800" b="0" i="0" dirty="0">
                <a:solidFill>
                  <a:srgbClr val="FF0000"/>
                </a:solidFill>
                <a:effectLst/>
                <a:latin typeface="Verdana" panose="020B0604030504040204" pitchFamily="34" charset="0"/>
              </a:rPr>
              <a:t>&gt; </a:t>
            </a:r>
            <a:r>
              <a:rPr lang="fr-FR" sz="1800" b="0" i="0" dirty="0">
                <a:solidFill>
                  <a:srgbClr val="000000"/>
                </a:solidFill>
                <a:effectLst/>
                <a:latin typeface="Verdana" panose="020B0604030504040204" pitchFamily="34" charset="0"/>
              </a:rPr>
              <a:t>et </a:t>
            </a:r>
            <a:r>
              <a:rPr lang="fr-FR" sz="1800" b="0" i="0" dirty="0">
                <a:solidFill>
                  <a:srgbClr val="FF0000"/>
                </a:solidFill>
                <a:effectLst/>
                <a:latin typeface="Verdana" panose="020B0604030504040204" pitchFamily="34" charset="0"/>
              </a:rPr>
              <a:t>&lt;li&gt; </a:t>
            </a:r>
            <a:r>
              <a:rPr lang="fr-FR" sz="1800" b="0" i="0" dirty="0">
                <a:solidFill>
                  <a:srgbClr val="000000"/>
                </a:solidFill>
                <a:effectLst/>
                <a:latin typeface="Verdana" panose="020B0604030504040204" pitchFamily="34" charset="0"/>
              </a:rPr>
              <a:t>est parfaitement logique :</a:t>
            </a:r>
          </a:p>
          <a:p>
            <a:pPr marL="0" indent="0" algn="l">
              <a:buNone/>
            </a:pPr>
            <a:endParaRPr lang="fr-FR" sz="1800" b="0" i="0" dirty="0">
              <a:solidFill>
                <a:srgbClr val="000000"/>
              </a:solidFill>
              <a:effectLst/>
              <a:latin typeface="Verdana" panose="020B0604030504040204" pitchFamily="34" charset="0"/>
            </a:endParaRPr>
          </a:p>
          <a:p>
            <a:pPr marL="0" indent="0" algn="l">
              <a:buNone/>
            </a:pPr>
            <a:endParaRPr lang="fr-FR" sz="1800" dirty="0">
              <a:solidFill>
                <a:srgbClr val="000000"/>
              </a:solidFill>
              <a:latin typeface="Verdana" panose="020B0604030504040204" pitchFamily="34" charset="0"/>
            </a:endParaRPr>
          </a:p>
          <a:p>
            <a:pPr marL="0" indent="0" algn="l">
              <a:buNone/>
            </a:pPr>
            <a:endParaRPr lang="fr-FR" sz="1800" b="0" i="0" dirty="0">
              <a:solidFill>
                <a:srgbClr val="000000"/>
              </a:solidFill>
              <a:effectLst/>
              <a:latin typeface="Verdana" panose="020B0604030504040204" pitchFamily="34" charset="0"/>
            </a:endParaRPr>
          </a:p>
          <a:p>
            <a:pPr marL="0" indent="0" algn="l">
              <a:buNone/>
            </a:pPr>
            <a:r>
              <a:rPr lang="fr-FR" sz="1800" b="0" i="0" dirty="0">
                <a:solidFill>
                  <a:srgbClr val="000000"/>
                </a:solidFill>
                <a:effectLst/>
                <a:latin typeface="Verdana" panose="020B0604030504040204" pitchFamily="34" charset="0"/>
              </a:rPr>
              <a:t>Supprimons maintenant les puces, les marges et le padding de la liste :</a:t>
            </a:r>
          </a:p>
          <a:p>
            <a:pPr marL="0" indent="0" algn="l">
              <a:buNone/>
            </a:pPr>
            <a:endParaRPr lang="fr-FR" sz="1800" b="0" i="0" dirty="0">
              <a:solidFill>
                <a:srgbClr val="000000"/>
              </a:solidFill>
              <a:effectLst/>
              <a:latin typeface="Verdana" panose="020B0604030504040204" pitchFamily="34" charset="0"/>
            </a:endParaRPr>
          </a:p>
          <a:p>
            <a:pPr marL="0" indent="0">
              <a:buNone/>
            </a:pPr>
            <a:endParaRPr lang="fr-FR" dirty="0"/>
          </a:p>
        </p:txBody>
      </p:sp>
      <p:sp>
        <p:nvSpPr>
          <p:cNvPr id="5" name="ZoneTexte 4">
            <a:extLst>
              <a:ext uri="{FF2B5EF4-FFF2-40B4-BE49-F238E27FC236}">
                <a16:creationId xmlns:a16="http://schemas.microsoft.com/office/drawing/2014/main" id="{B35C2BDA-BA01-4A1D-AD91-498AA5F5CB78}"/>
              </a:ext>
            </a:extLst>
          </p:cNvPr>
          <p:cNvSpPr txBox="1"/>
          <p:nvPr/>
        </p:nvSpPr>
        <p:spPr>
          <a:xfrm>
            <a:off x="5763491" y="1233056"/>
            <a:ext cx="6096000" cy="1754326"/>
          </a:xfrm>
          <a:prstGeom prst="rect">
            <a:avLst/>
          </a:prstGeom>
          <a:noFill/>
          <a:ln>
            <a:solidFill>
              <a:schemeClr val="accent1"/>
            </a:solidFill>
          </a:ln>
        </p:spPr>
        <p:txBody>
          <a:bodyPr wrap="square">
            <a:spAutoFit/>
          </a:bodyPr>
          <a:lstStyle/>
          <a:p>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ul</a:t>
            </a:r>
            <a:r>
              <a:rPr lang="it-IT" b="0" dirty="0">
                <a:solidFill>
                  <a:srgbClr val="808080"/>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&gt;&lt;</a:t>
            </a:r>
            <a:r>
              <a:rPr lang="it-IT" b="0" dirty="0">
                <a:solidFill>
                  <a:srgbClr val="569CD6"/>
                </a:solidFill>
                <a:effectLst/>
                <a:latin typeface="Consolas" panose="020B0609020204030204" pitchFamily="49" charset="0"/>
              </a:rPr>
              <a:t>a</a:t>
            </a: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href</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"#home"</a:t>
            </a:r>
            <a:r>
              <a:rPr lang="it-IT" b="0" dirty="0">
                <a:solidFill>
                  <a:srgbClr val="808080"/>
                </a:solidFill>
                <a:effectLst/>
                <a:latin typeface="Consolas" panose="020B0609020204030204" pitchFamily="49" charset="0"/>
              </a:rPr>
              <a:t>&gt;</a:t>
            </a:r>
            <a:r>
              <a:rPr lang="it-IT" b="0" dirty="0">
                <a:solidFill>
                  <a:srgbClr val="D4D4D4"/>
                </a:solidFill>
                <a:effectLst/>
                <a:latin typeface="Consolas" panose="020B0609020204030204" pitchFamily="49" charset="0"/>
              </a:rPr>
              <a:t>Accueil</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a</a:t>
            </a:r>
            <a:r>
              <a:rPr lang="it-IT" b="0" dirty="0">
                <a:solidFill>
                  <a:srgbClr val="808080"/>
                </a:solidFill>
                <a:effectLst/>
                <a:latin typeface="Consolas" panose="020B0609020204030204" pitchFamily="49" charset="0"/>
              </a:rPr>
              <a:t>&gt;&lt;/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&gt;&lt;</a:t>
            </a:r>
            <a:r>
              <a:rPr lang="it-IT" b="0" dirty="0">
                <a:solidFill>
                  <a:srgbClr val="569CD6"/>
                </a:solidFill>
                <a:effectLst/>
                <a:latin typeface="Consolas" panose="020B0609020204030204" pitchFamily="49" charset="0"/>
              </a:rPr>
              <a:t>a</a:t>
            </a: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href</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"#news"</a:t>
            </a:r>
            <a:r>
              <a:rPr lang="it-IT" b="0" dirty="0">
                <a:solidFill>
                  <a:srgbClr val="808080"/>
                </a:solidFill>
                <a:effectLst/>
                <a:latin typeface="Consolas" panose="020B0609020204030204" pitchFamily="49" charset="0"/>
              </a:rPr>
              <a:t>&gt;</a:t>
            </a:r>
            <a:r>
              <a:rPr lang="it-IT" b="0" dirty="0">
                <a:solidFill>
                  <a:srgbClr val="D4D4D4"/>
                </a:solidFill>
                <a:effectLst/>
                <a:latin typeface="Consolas" panose="020B0609020204030204" pitchFamily="49" charset="0"/>
              </a:rPr>
              <a:t>Service</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a</a:t>
            </a:r>
            <a:r>
              <a:rPr lang="it-IT" b="0" dirty="0">
                <a:solidFill>
                  <a:srgbClr val="808080"/>
                </a:solidFill>
                <a:effectLst/>
                <a:latin typeface="Consolas" panose="020B0609020204030204" pitchFamily="49" charset="0"/>
              </a:rPr>
              <a:t>&gt;&lt;/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&gt;&lt;</a:t>
            </a:r>
            <a:r>
              <a:rPr lang="it-IT" b="0" dirty="0">
                <a:solidFill>
                  <a:srgbClr val="569CD6"/>
                </a:solidFill>
                <a:effectLst/>
                <a:latin typeface="Consolas" panose="020B0609020204030204" pitchFamily="49" charset="0"/>
              </a:rPr>
              <a:t>a</a:t>
            </a: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href</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"#contact"</a:t>
            </a:r>
            <a:r>
              <a:rPr lang="it-IT" b="0" dirty="0">
                <a:solidFill>
                  <a:srgbClr val="808080"/>
                </a:solidFill>
                <a:effectLst/>
                <a:latin typeface="Consolas" panose="020B0609020204030204" pitchFamily="49" charset="0"/>
              </a:rPr>
              <a:t>&gt;</a:t>
            </a:r>
            <a:r>
              <a:rPr lang="it-IT" b="0" dirty="0">
                <a:solidFill>
                  <a:srgbClr val="D4D4D4"/>
                </a:solidFill>
                <a:effectLst/>
                <a:latin typeface="Consolas" panose="020B0609020204030204" pitchFamily="49" charset="0"/>
              </a:rPr>
              <a:t>A propos</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a</a:t>
            </a:r>
            <a:r>
              <a:rPr lang="it-IT" b="0" dirty="0">
                <a:solidFill>
                  <a:srgbClr val="808080"/>
                </a:solidFill>
                <a:effectLst/>
                <a:latin typeface="Consolas" panose="020B0609020204030204" pitchFamily="49" charset="0"/>
              </a:rPr>
              <a:t>&gt;&lt;/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&gt;&lt;</a:t>
            </a:r>
            <a:r>
              <a:rPr lang="it-IT" b="0" dirty="0">
                <a:solidFill>
                  <a:srgbClr val="569CD6"/>
                </a:solidFill>
                <a:effectLst/>
                <a:latin typeface="Consolas" panose="020B0609020204030204" pitchFamily="49" charset="0"/>
              </a:rPr>
              <a:t>a</a:t>
            </a: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href</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"#about"</a:t>
            </a:r>
            <a:r>
              <a:rPr lang="it-IT" b="0" dirty="0">
                <a:solidFill>
                  <a:srgbClr val="808080"/>
                </a:solidFill>
                <a:effectLst/>
                <a:latin typeface="Consolas" panose="020B0609020204030204" pitchFamily="49" charset="0"/>
              </a:rPr>
              <a:t>&gt;</a:t>
            </a:r>
            <a:r>
              <a:rPr lang="it-IT" b="0" dirty="0">
                <a:solidFill>
                  <a:srgbClr val="D4D4D4"/>
                </a:solidFill>
                <a:effectLst/>
                <a:latin typeface="Consolas" panose="020B0609020204030204" pitchFamily="49" charset="0"/>
              </a:rPr>
              <a:t>Contact</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a</a:t>
            </a:r>
            <a:r>
              <a:rPr lang="it-IT" b="0" dirty="0">
                <a:solidFill>
                  <a:srgbClr val="808080"/>
                </a:solidFill>
                <a:effectLst/>
                <a:latin typeface="Consolas" panose="020B0609020204030204" pitchFamily="49" charset="0"/>
              </a:rPr>
              <a:t>&gt;&lt;/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a:p>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ul</a:t>
            </a:r>
            <a:r>
              <a:rPr lang="it-IT" b="0" dirty="0">
                <a:solidFill>
                  <a:srgbClr val="808080"/>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p:txBody>
      </p:sp>
      <p:sp>
        <p:nvSpPr>
          <p:cNvPr id="7" name="ZoneTexte 6">
            <a:extLst>
              <a:ext uri="{FF2B5EF4-FFF2-40B4-BE49-F238E27FC236}">
                <a16:creationId xmlns:a16="http://schemas.microsoft.com/office/drawing/2014/main" id="{A9C675DA-7F9D-4FC1-8A81-015FC73A3691}"/>
              </a:ext>
            </a:extLst>
          </p:cNvPr>
          <p:cNvSpPr txBox="1"/>
          <p:nvPr/>
        </p:nvSpPr>
        <p:spPr>
          <a:xfrm>
            <a:off x="5763491" y="4720416"/>
            <a:ext cx="6096000" cy="1477328"/>
          </a:xfrm>
          <a:prstGeom prst="rect">
            <a:avLst/>
          </a:prstGeom>
          <a:noFill/>
          <a:ln>
            <a:solidFill>
              <a:schemeClr val="accent1"/>
            </a:solidFill>
          </a:ln>
        </p:spPr>
        <p:txBody>
          <a:bodyPr wrap="square">
            <a:spAutoFit/>
          </a:bodyPr>
          <a:lstStyle/>
          <a:p>
            <a:r>
              <a:rPr lang="pl-PL" b="0" dirty="0">
                <a:solidFill>
                  <a:srgbClr val="D7BA7D"/>
                </a:solidFill>
                <a:effectLst/>
                <a:latin typeface="Consolas" panose="020B0609020204030204" pitchFamily="49" charset="0"/>
              </a:rPr>
              <a:t>ul</a:t>
            </a:r>
            <a:r>
              <a:rPr lang="pl-PL" b="0" dirty="0">
                <a:solidFill>
                  <a:srgbClr val="D4D4D4"/>
                </a:solidFill>
                <a:effectLst/>
                <a:latin typeface="Consolas" panose="020B0609020204030204" pitchFamily="49" charset="0"/>
              </a:rPr>
              <a:t> {</a:t>
            </a:r>
          </a:p>
          <a:p>
            <a:r>
              <a:rPr lang="pl-PL" b="0" dirty="0">
                <a:solidFill>
                  <a:srgbClr val="D4D4D4"/>
                </a:solidFill>
                <a:effectLst/>
                <a:latin typeface="Consolas" panose="020B0609020204030204" pitchFamily="49" charset="0"/>
              </a:rPr>
              <a:t>    </a:t>
            </a:r>
            <a:r>
              <a:rPr lang="pl-PL" b="0" dirty="0">
                <a:solidFill>
                  <a:srgbClr val="9CDCFE"/>
                </a:solidFill>
                <a:effectLst/>
                <a:latin typeface="Consolas" panose="020B0609020204030204" pitchFamily="49" charset="0"/>
              </a:rPr>
              <a:t>list-style-type</a:t>
            </a:r>
            <a:r>
              <a:rPr lang="pl-PL" b="0" dirty="0">
                <a:solidFill>
                  <a:srgbClr val="D4D4D4"/>
                </a:solidFill>
                <a:effectLst/>
                <a:latin typeface="Consolas" panose="020B0609020204030204" pitchFamily="49" charset="0"/>
              </a:rPr>
              <a:t>: </a:t>
            </a:r>
            <a:r>
              <a:rPr lang="pl-PL" b="0" dirty="0">
                <a:solidFill>
                  <a:srgbClr val="CE9178"/>
                </a:solidFill>
                <a:effectLst/>
                <a:latin typeface="Consolas" panose="020B0609020204030204" pitchFamily="49" charset="0"/>
              </a:rPr>
              <a:t>none</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a:solidFill>
                  <a:srgbClr val="9CDCFE"/>
                </a:solidFill>
                <a:effectLst/>
                <a:latin typeface="Consolas" panose="020B0609020204030204" pitchFamily="49" charset="0"/>
              </a:rPr>
              <a:t>margin</a:t>
            </a:r>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0</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a:solidFill>
                  <a:srgbClr val="9CDCFE"/>
                </a:solidFill>
                <a:effectLst/>
                <a:latin typeface="Consolas" panose="020B0609020204030204" pitchFamily="49" charset="0"/>
              </a:rPr>
              <a:t>padding</a:t>
            </a:r>
            <a:r>
              <a:rPr lang="pl-PL" b="0" dirty="0">
                <a:solidFill>
                  <a:srgbClr val="D4D4D4"/>
                </a:solidFill>
                <a:effectLst/>
                <a:latin typeface="Consolas" panose="020B0609020204030204" pitchFamily="49" charset="0"/>
              </a:rPr>
              <a:t>: </a:t>
            </a:r>
            <a:r>
              <a:rPr lang="pl-PL" b="0" dirty="0">
                <a:solidFill>
                  <a:srgbClr val="B5CEA8"/>
                </a:solidFill>
                <a:effectLst/>
                <a:latin typeface="Consolas" panose="020B0609020204030204" pitchFamily="49" charset="0"/>
              </a:rPr>
              <a:t>0</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337238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8AF220-1308-4FBF-8228-78F85B8EEB8B}"/>
              </a:ext>
            </a:extLst>
          </p:cNvPr>
          <p:cNvSpPr>
            <a:spLocks noGrp="1"/>
          </p:cNvSpPr>
          <p:nvPr>
            <p:ph type="title"/>
          </p:nvPr>
        </p:nvSpPr>
        <p:spPr>
          <a:xfrm>
            <a:off x="838200" y="226577"/>
            <a:ext cx="10515600" cy="743239"/>
          </a:xfrm>
        </p:spPr>
        <p:txBody>
          <a:bodyPr>
            <a:normAutofit/>
          </a:bodyPr>
          <a:lstStyle/>
          <a:p>
            <a:r>
              <a:rPr lang="fr-FR" b="0" i="0" dirty="0">
                <a:solidFill>
                  <a:srgbClr val="000000"/>
                </a:solidFill>
                <a:effectLst/>
                <a:latin typeface="Verdana" panose="020B0604030504040204" pitchFamily="34" charset="0"/>
              </a:rPr>
              <a:t>Exemple expliqué </a:t>
            </a:r>
            <a:endParaRPr lang="fr-FR" dirty="0"/>
          </a:p>
        </p:txBody>
      </p:sp>
      <p:sp>
        <p:nvSpPr>
          <p:cNvPr id="3" name="Espace réservé du contenu 2">
            <a:extLst>
              <a:ext uri="{FF2B5EF4-FFF2-40B4-BE49-F238E27FC236}">
                <a16:creationId xmlns:a16="http://schemas.microsoft.com/office/drawing/2014/main" id="{17111876-4B31-4B99-AAD0-8CF2E7D7B019}"/>
              </a:ext>
            </a:extLst>
          </p:cNvPr>
          <p:cNvSpPr>
            <a:spLocks noGrp="1"/>
          </p:cNvSpPr>
          <p:nvPr>
            <p:ph idx="1"/>
          </p:nvPr>
        </p:nvSpPr>
        <p:spPr>
          <a:xfrm>
            <a:off x="838200" y="1496291"/>
            <a:ext cx="10515600" cy="4680672"/>
          </a:xfrm>
        </p:spPr>
        <p:txBody>
          <a:bodyPr>
            <a:normAutofit/>
          </a:bodyPr>
          <a:lstStyle/>
          <a:p>
            <a:r>
              <a:rPr lang="fr-FR" sz="2000" dirty="0" err="1">
                <a:solidFill>
                  <a:schemeClr val="accent1"/>
                </a:solidFill>
              </a:rPr>
              <a:t>list</a:t>
            </a:r>
            <a:r>
              <a:rPr lang="fr-FR" sz="2000" dirty="0">
                <a:solidFill>
                  <a:schemeClr val="accent1"/>
                </a:solidFill>
              </a:rPr>
              <a:t>-style-type: none;</a:t>
            </a:r>
            <a:r>
              <a:rPr lang="fr-FR" sz="2000" dirty="0"/>
              <a:t> - Supprime les puces. Une barre de navigation n'a pas besoin de marqueurs de liste</a:t>
            </a:r>
          </a:p>
          <a:p>
            <a:r>
              <a:rPr lang="fr-FR" sz="2000" dirty="0"/>
              <a:t>Définir </a:t>
            </a:r>
            <a:r>
              <a:rPr lang="fr-FR" sz="2000" dirty="0">
                <a:solidFill>
                  <a:schemeClr val="accent1"/>
                </a:solidFill>
              </a:rPr>
              <a:t>margin: 0; </a:t>
            </a:r>
            <a:r>
              <a:rPr lang="fr-FR" sz="2000" dirty="0"/>
              <a:t>et </a:t>
            </a:r>
            <a:r>
              <a:rPr lang="fr-FR" sz="2000" dirty="0">
                <a:solidFill>
                  <a:schemeClr val="accent1"/>
                </a:solidFill>
              </a:rPr>
              <a:t>padding: 0; </a:t>
            </a:r>
            <a:r>
              <a:rPr lang="fr-FR" sz="2000" dirty="0"/>
              <a:t>- Supprimer les paramètres par défaut du navigateur</a:t>
            </a:r>
          </a:p>
          <a:p>
            <a:pPr marL="0" indent="0">
              <a:buNone/>
            </a:pPr>
            <a:r>
              <a:rPr lang="fr-FR" sz="2000" dirty="0"/>
              <a:t>Le code de l'exemple ci-dessus est le code standard utilisé dans les barres de navigation verticales et horizontales, sur lequel vous en apprendrez plus dans les slides suivants.</a:t>
            </a:r>
          </a:p>
        </p:txBody>
      </p:sp>
    </p:spTree>
    <p:extLst>
      <p:ext uri="{BB962C8B-B14F-4D97-AF65-F5344CB8AC3E}">
        <p14:creationId xmlns:p14="http://schemas.microsoft.com/office/powerpoint/2010/main" val="108807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7BF21E-AF27-4331-9860-C9509D9C6AAD}"/>
              </a:ext>
            </a:extLst>
          </p:cNvPr>
          <p:cNvSpPr>
            <a:spLocks noGrp="1"/>
          </p:cNvSpPr>
          <p:nvPr>
            <p:ph type="title"/>
          </p:nvPr>
        </p:nvSpPr>
        <p:spPr/>
        <p:txBody>
          <a:bodyPr>
            <a:normAutofit/>
          </a:bodyPr>
          <a:lstStyle/>
          <a:p>
            <a:r>
              <a:rPr lang="fr-FR" b="0" i="0" dirty="0">
                <a:solidFill>
                  <a:srgbClr val="000000"/>
                </a:solidFill>
                <a:effectLst/>
                <a:latin typeface="Segoe UI" panose="020B0502040204020203" pitchFamily="34" charset="0"/>
              </a:rPr>
              <a:t>Barre de navigation verticale CSS</a:t>
            </a:r>
            <a:endParaRPr lang="fr-FR" dirty="0"/>
          </a:p>
        </p:txBody>
      </p:sp>
      <p:sp>
        <p:nvSpPr>
          <p:cNvPr id="3" name="Espace réservé du contenu 2">
            <a:extLst>
              <a:ext uri="{FF2B5EF4-FFF2-40B4-BE49-F238E27FC236}">
                <a16:creationId xmlns:a16="http://schemas.microsoft.com/office/drawing/2014/main" id="{98039909-0D1D-40E3-A2A4-5F1159220FB6}"/>
              </a:ext>
            </a:extLst>
          </p:cNvPr>
          <p:cNvSpPr>
            <a:spLocks noGrp="1"/>
          </p:cNvSpPr>
          <p:nvPr>
            <p:ph idx="1"/>
          </p:nvPr>
        </p:nvSpPr>
        <p:spPr/>
        <p:txBody>
          <a:bodyPr>
            <a:normAutofit/>
          </a:bodyPr>
          <a:lstStyle/>
          <a:p>
            <a:pPr marL="0" indent="0">
              <a:buNone/>
            </a:pPr>
            <a:r>
              <a:rPr lang="fr-FR" sz="2000" dirty="0"/>
              <a:t>Pour créer une barre de navigation verticale, vous pouvez styliser les éléments &lt;a&gt; à l'intérieur de la liste, en plus du code de la page précédente :</a:t>
            </a:r>
          </a:p>
        </p:txBody>
      </p:sp>
    </p:spTree>
    <p:extLst>
      <p:ext uri="{BB962C8B-B14F-4D97-AF65-F5344CB8AC3E}">
        <p14:creationId xmlns:p14="http://schemas.microsoft.com/office/powerpoint/2010/main" val="272977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4150B0-8DE6-4082-96F7-9A89B2436DD9}"/>
              </a:ext>
            </a:extLst>
          </p:cNvPr>
          <p:cNvSpPr>
            <a:spLocks noGrp="1"/>
          </p:cNvSpPr>
          <p:nvPr>
            <p:ph type="title"/>
          </p:nvPr>
        </p:nvSpPr>
        <p:spPr/>
        <p:txBody>
          <a:bodyPr>
            <a:normAutofit/>
          </a:bodyPr>
          <a:lstStyle/>
          <a:p>
            <a:r>
              <a:rPr lang="fr-FR" b="0" i="0" dirty="0">
                <a:solidFill>
                  <a:srgbClr val="000000"/>
                </a:solidFill>
                <a:effectLst/>
                <a:latin typeface="Verdana" panose="020B0604030504040204" pitchFamily="34" charset="0"/>
              </a:rPr>
              <a:t>Exemple expliqué</a:t>
            </a:r>
            <a:endParaRPr lang="fr-FR" dirty="0"/>
          </a:p>
        </p:txBody>
      </p:sp>
      <p:sp>
        <p:nvSpPr>
          <p:cNvPr id="3" name="Espace réservé du contenu 2">
            <a:extLst>
              <a:ext uri="{FF2B5EF4-FFF2-40B4-BE49-F238E27FC236}">
                <a16:creationId xmlns:a16="http://schemas.microsoft.com/office/drawing/2014/main" id="{EF8A1AA8-51F4-498F-916F-1C6B03334065}"/>
              </a:ext>
            </a:extLst>
          </p:cNvPr>
          <p:cNvSpPr>
            <a:spLocks noGrp="1"/>
          </p:cNvSpPr>
          <p:nvPr>
            <p:ph idx="1"/>
          </p:nvPr>
        </p:nvSpPr>
        <p:spPr/>
        <p:txBody>
          <a:bodyPr>
            <a:normAutofit/>
          </a:bodyPr>
          <a:lstStyle/>
          <a:p>
            <a:r>
              <a:rPr lang="fr-FR" sz="2000" dirty="0">
                <a:solidFill>
                  <a:schemeClr val="accent1"/>
                </a:solidFill>
              </a:rPr>
              <a:t>display: block; </a:t>
            </a:r>
            <a:r>
              <a:rPr lang="fr-FR" sz="2000" dirty="0"/>
              <a:t>- L'affichage des liens sous forme d'éléments de bloc rend toute la zone de lien cliquable (pas seulement le texte), et cela nous permet de spécifier la largeur (le padding, la marge, la hauteur, etc. si vous le souhaitez)</a:t>
            </a:r>
          </a:p>
          <a:p>
            <a:r>
              <a:rPr lang="fr-FR" sz="2000" dirty="0" err="1">
                <a:solidFill>
                  <a:schemeClr val="accent1"/>
                </a:solidFill>
              </a:rPr>
              <a:t>width</a:t>
            </a:r>
            <a:r>
              <a:rPr lang="fr-FR" sz="2000" dirty="0">
                <a:solidFill>
                  <a:schemeClr val="accent1"/>
                </a:solidFill>
              </a:rPr>
              <a:t>: 60px; </a:t>
            </a:r>
            <a:r>
              <a:rPr lang="fr-FR" sz="2000" dirty="0"/>
              <a:t>- Les éléments de bloc occupent toute la largeur disponible par défaut. Nous voulons spécifier une largeur de 60 pixels</a:t>
            </a:r>
          </a:p>
          <a:p>
            <a:pPr marL="0" indent="0">
              <a:buNone/>
            </a:pPr>
            <a:r>
              <a:rPr lang="fr-FR" sz="2000" dirty="0"/>
              <a:t>Vous pouvez également définir la largeur de </a:t>
            </a:r>
            <a:r>
              <a:rPr lang="fr-FR" sz="2000" dirty="0">
                <a:solidFill>
                  <a:srgbClr val="FF0000"/>
                </a:solidFill>
              </a:rPr>
              <a:t>&lt;</a:t>
            </a:r>
            <a:r>
              <a:rPr lang="fr-FR" sz="2000" dirty="0" err="1">
                <a:solidFill>
                  <a:srgbClr val="FF0000"/>
                </a:solidFill>
              </a:rPr>
              <a:t>ul</a:t>
            </a:r>
            <a:r>
              <a:rPr lang="fr-FR" sz="2000" dirty="0">
                <a:solidFill>
                  <a:srgbClr val="FF0000"/>
                </a:solidFill>
              </a:rPr>
              <a:t>&gt; </a:t>
            </a:r>
            <a:r>
              <a:rPr lang="fr-FR" sz="2000" dirty="0"/>
              <a:t>et supprimer la largeur de </a:t>
            </a:r>
            <a:r>
              <a:rPr lang="fr-FR" sz="2000" dirty="0">
                <a:solidFill>
                  <a:srgbClr val="FF0000"/>
                </a:solidFill>
              </a:rPr>
              <a:t>&lt;a&gt;</a:t>
            </a:r>
            <a:r>
              <a:rPr lang="fr-FR" sz="2000" dirty="0"/>
              <a:t>, car ils occuperont toute la largeur disponible lorsqu'ils seront affichés en tant qu'éléments de bloc. Cela produira le même résultat que notre exemple précédent :</a:t>
            </a:r>
          </a:p>
        </p:txBody>
      </p:sp>
    </p:spTree>
    <p:extLst>
      <p:ext uri="{BB962C8B-B14F-4D97-AF65-F5344CB8AC3E}">
        <p14:creationId xmlns:p14="http://schemas.microsoft.com/office/powerpoint/2010/main" val="139490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2BF11A-4893-4544-8D24-18C99A3EA4A0}"/>
              </a:ext>
            </a:extLst>
          </p:cNvPr>
          <p:cNvSpPr>
            <a:spLocks noGrp="1"/>
          </p:cNvSpPr>
          <p:nvPr>
            <p:ph type="title"/>
          </p:nvPr>
        </p:nvSpPr>
        <p:spPr>
          <a:xfrm>
            <a:off x="838200" y="365126"/>
            <a:ext cx="10515600" cy="881784"/>
          </a:xfrm>
        </p:spPr>
        <p:txBody>
          <a:bodyPr>
            <a:normAutofit/>
          </a:bodyPr>
          <a:lstStyle/>
          <a:p>
            <a:r>
              <a:rPr lang="fr-FR" b="0" i="0" dirty="0">
                <a:solidFill>
                  <a:srgbClr val="000000"/>
                </a:solidFill>
                <a:effectLst/>
                <a:latin typeface="Segoe UI" panose="020B0502040204020203" pitchFamily="34" charset="0"/>
              </a:rPr>
              <a:t>Exemples de barre de navigation verticale</a:t>
            </a:r>
            <a:endParaRPr lang="fr-FR" dirty="0"/>
          </a:p>
        </p:txBody>
      </p:sp>
      <p:sp>
        <p:nvSpPr>
          <p:cNvPr id="3" name="Espace réservé du contenu 2">
            <a:extLst>
              <a:ext uri="{FF2B5EF4-FFF2-40B4-BE49-F238E27FC236}">
                <a16:creationId xmlns:a16="http://schemas.microsoft.com/office/drawing/2014/main" id="{AF90DA03-8199-436C-9295-2A4222B53DC8}"/>
              </a:ext>
            </a:extLst>
          </p:cNvPr>
          <p:cNvSpPr>
            <a:spLocks noGrp="1"/>
          </p:cNvSpPr>
          <p:nvPr>
            <p:ph idx="1"/>
          </p:nvPr>
        </p:nvSpPr>
        <p:spPr>
          <a:xfrm>
            <a:off x="838200" y="1454727"/>
            <a:ext cx="10515600" cy="4722236"/>
          </a:xfrm>
        </p:spPr>
        <p:txBody>
          <a:bodyPr>
            <a:normAutofit/>
          </a:bodyPr>
          <a:lstStyle/>
          <a:p>
            <a:pPr marL="0" indent="0">
              <a:buNone/>
            </a:pPr>
            <a:r>
              <a:rPr lang="fr-FR" sz="2000" dirty="0"/>
              <a:t>Créez une barre de navigation verticale de base avec une couleur d'arrière-plan grise et modifiez la couleur d'arrière-plan des liens lorsque l'utilisateur passe la souris dessus :</a:t>
            </a:r>
          </a:p>
        </p:txBody>
      </p:sp>
      <p:sp>
        <p:nvSpPr>
          <p:cNvPr id="5" name="ZoneTexte 4">
            <a:extLst>
              <a:ext uri="{FF2B5EF4-FFF2-40B4-BE49-F238E27FC236}">
                <a16:creationId xmlns:a16="http://schemas.microsoft.com/office/drawing/2014/main" id="{14B50E97-985B-4611-9101-E222DF09B80D}"/>
              </a:ext>
            </a:extLst>
          </p:cNvPr>
          <p:cNvSpPr txBox="1"/>
          <p:nvPr/>
        </p:nvSpPr>
        <p:spPr>
          <a:xfrm>
            <a:off x="3048000" y="2448618"/>
            <a:ext cx="6096000" cy="1200329"/>
          </a:xfrm>
          <a:prstGeom prst="rect">
            <a:avLst/>
          </a:prstGeom>
          <a:noFill/>
          <a:ln>
            <a:solidFill>
              <a:schemeClr val="accent1"/>
            </a:solidFill>
          </a:ln>
        </p:spPr>
        <p:txBody>
          <a:bodyPr wrap="square">
            <a:spAutoFit/>
          </a:bodyPr>
          <a:lstStyle/>
          <a:p>
            <a:r>
              <a:rPr lang="fr-FR" b="0" dirty="0">
                <a:solidFill>
                  <a:srgbClr val="D7BA7D"/>
                </a:solidFill>
                <a:effectLst/>
                <a:latin typeface="Consolas" panose="020B0609020204030204" pitchFamily="49" charset="0"/>
              </a:rPr>
              <a:t>li</a:t>
            </a:r>
            <a:r>
              <a:rPr lang="fr-FR" b="0" dirty="0">
                <a:solidFill>
                  <a:srgbClr val="D4D4D4"/>
                </a:solidFill>
                <a:effectLst/>
                <a:latin typeface="Consolas" panose="020B0609020204030204" pitchFamily="49" charset="0"/>
              </a:rPr>
              <a:t> </a:t>
            </a:r>
            <a:r>
              <a:rPr lang="fr-FR" b="0" dirty="0">
                <a:solidFill>
                  <a:srgbClr val="D7BA7D"/>
                </a:solidFill>
                <a:effectLst/>
                <a:latin typeface="Consolas" panose="020B0609020204030204" pitchFamily="49" charset="0"/>
              </a:rPr>
              <a:t>a:hover</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background-</a:t>
            </a:r>
            <a:r>
              <a:rPr lang="fr-FR" b="0" dirty="0" err="1">
                <a:solidFill>
                  <a:srgbClr val="9CDCFE"/>
                </a:solidFill>
                <a:effectLst/>
                <a:latin typeface="Consolas" panose="020B0609020204030204" pitchFamily="49" charset="0"/>
              </a:rPr>
              <a:t>color</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#555</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color</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white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6579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DC9D85-60A0-41B5-818D-BB7A25BE014B}"/>
              </a:ext>
            </a:extLst>
          </p:cNvPr>
          <p:cNvSpPr>
            <a:spLocks noGrp="1"/>
          </p:cNvSpPr>
          <p:nvPr>
            <p:ph type="title"/>
          </p:nvPr>
        </p:nvSpPr>
        <p:spPr>
          <a:xfrm>
            <a:off x="838200" y="365126"/>
            <a:ext cx="10515600" cy="923348"/>
          </a:xfrm>
        </p:spPr>
        <p:txBody>
          <a:bodyPr>
            <a:normAutofit/>
          </a:bodyPr>
          <a:lstStyle/>
          <a:p>
            <a:r>
              <a:rPr lang="fr-FR" b="0" i="0" dirty="0">
                <a:solidFill>
                  <a:srgbClr val="000000"/>
                </a:solidFill>
                <a:effectLst/>
                <a:latin typeface="Segoe UI" panose="020B0502040204020203" pitchFamily="34" charset="0"/>
              </a:rPr>
              <a:t>Lien de navigation actif/actuel</a:t>
            </a:r>
            <a:endParaRPr lang="fr-FR" dirty="0"/>
          </a:p>
        </p:txBody>
      </p:sp>
      <p:sp>
        <p:nvSpPr>
          <p:cNvPr id="3" name="Espace réservé du contenu 2">
            <a:extLst>
              <a:ext uri="{FF2B5EF4-FFF2-40B4-BE49-F238E27FC236}">
                <a16:creationId xmlns:a16="http://schemas.microsoft.com/office/drawing/2014/main" id="{22378BD6-8BEB-4028-90BB-9B5A8DCC7CC8}"/>
              </a:ext>
            </a:extLst>
          </p:cNvPr>
          <p:cNvSpPr>
            <a:spLocks noGrp="1"/>
          </p:cNvSpPr>
          <p:nvPr>
            <p:ph idx="1"/>
          </p:nvPr>
        </p:nvSpPr>
        <p:spPr>
          <a:xfrm>
            <a:off x="838200" y="1524000"/>
            <a:ext cx="10515600" cy="4652963"/>
          </a:xfrm>
        </p:spPr>
        <p:txBody>
          <a:bodyPr>
            <a:normAutofit/>
          </a:bodyPr>
          <a:lstStyle/>
          <a:p>
            <a:pPr marL="0" indent="0">
              <a:buNone/>
            </a:pPr>
            <a:r>
              <a:rPr lang="fr-FR" sz="2000" dirty="0"/>
              <a:t>Ajoutez une classe "active" au lien actuel pour indiquer à l'utilisateur sur quelle page il se trouve :</a:t>
            </a:r>
          </a:p>
          <a:p>
            <a:pPr marL="0" indent="0">
              <a:buNone/>
            </a:pPr>
            <a:endParaRPr lang="fr-FR" sz="2000" dirty="0"/>
          </a:p>
          <a:p>
            <a:pPr marL="0" indent="0">
              <a:buNone/>
            </a:pPr>
            <a:endParaRPr lang="fr-FR" sz="2000" dirty="0"/>
          </a:p>
        </p:txBody>
      </p:sp>
      <p:sp>
        <p:nvSpPr>
          <p:cNvPr id="5" name="ZoneTexte 4">
            <a:extLst>
              <a:ext uri="{FF2B5EF4-FFF2-40B4-BE49-F238E27FC236}">
                <a16:creationId xmlns:a16="http://schemas.microsoft.com/office/drawing/2014/main" id="{F70B73B5-9C81-4BD6-BBDD-4BE66ECFB637}"/>
              </a:ext>
            </a:extLst>
          </p:cNvPr>
          <p:cNvSpPr txBox="1"/>
          <p:nvPr/>
        </p:nvSpPr>
        <p:spPr>
          <a:xfrm>
            <a:off x="3048000" y="2330072"/>
            <a:ext cx="6096000" cy="1200329"/>
          </a:xfrm>
          <a:prstGeom prst="rect">
            <a:avLst/>
          </a:prstGeom>
          <a:noFill/>
          <a:ln>
            <a:solidFill>
              <a:schemeClr val="accent1"/>
            </a:solidFill>
          </a:ln>
        </p:spPr>
        <p:txBody>
          <a:bodyPr wrap="square">
            <a:spAutoFit/>
          </a:bodyPr>
          <a:lstStyle/>
          <a:p>
            <a:r>
              <a:rPr lang="en-US" b="0" dirty="0">
                <a:solidFill>
                  <a:srgbClr val="D7BA7D"/>
                </a:solidFill>
                <a:effectLst/>
                <a:latin typeface="Consolas" panose="020B0609020204030204" pitchFamily="49" charset="0"/>
              </a:rPr>
              <a:t>li</a:t>
            </a:r>
            <a:r>
              <a:rPr lang="en-US" b="0" dirty="0">
                <a:solidFill>
                  <a:srgbClr val="D4D4D4"/>
                </a:solidFill>
                <a:effectLst/>
                <a:latin typeface="Consolas" panose="020B0609020204030204" pitchFamily="49" charset="0"/>
              </a:rPr>
              <a:t> </a:t>
            </a:r>
            <a:r>
              <a:rPr lang="en-US" b="0" dirty="0" err="1">
                <a:solidFill>
                  <a:srgbClr val="D7BA7D"/>
                </a:solidFill>
                <a:effectLst/>
                <a:latin typeface="Consolas" panose="020B0609020204030204" pitchFamily="49" charset="0"/>
              </a:rPr>
              <a:t>a.active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background-color</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#04AA6D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color</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white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01444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F57166-3DC5-4162-ADB2-646F1E95F1B2}"/>
              </a:ext>
            </a:extLst>
          </p:cNvPr>
          <p:cNvSpPr>
            <a:spLocks noGrp="1"/>
          </p:cNvSpPr>
          <p:nvPr>
            <p:ph type="title"/>
          </p:nvPr>
        </p:nvSpPr>
        <p:spPr>
          <a:xfrm>
            <a:off x="626918" y="406400"/>
            <a:ext cx="10938164" cy="549274"/>
          </a:xfrm>
        </p:spPr>
        <p:txBody>
          <a:bodyPr>
            <a:normAutofit fontScale="90000"/>
          </a:bodyPr>
          <a:lstStyle/>
          <a:p>
            <a:r>
              <a:rPr lang="fr-FR" b="0" i="0" dirty="0">
                <a:solidFill>
                  <a:srgbClr val="000000"/>
                </a:solidFill>
                <a:effectLst/>
                <a:latin typeface="Segoe UI" panose="020B0502040204020203" pitchFamily="34" charset="0"/>
              </a:rPr>
              <a:t>Barre de navigation verticale fixe pleine hauteur</a:t>
            </a:r>
            <a:endParaRPr lang="fr-FR" dirty="0"/>
          </a:p>
        </p:txBody>
      </p:sp>
      <p:sp>
        <p:nvSpPr>
          <p:cNvPr id="3" name="Espace réservé du contenu 2">
            <a:extLst>
              <a:ext uri="{FF2B5EF4-FFF2-40B4-BE49-F238E27FC236}">
                <a16:creationId xmlns:a16="http://schemas.microsoft.com/office/drawing/2014/main" id="{D08E289C-2629-4E91-96A4-8664A5161EDE}"/>
              </a:ext>
            </a:extLst>
          </p:cNvPr>
          <p:cNvSpPr>
            <a:spLocks noGrp="1"/>
          </p:cNvSpPr>
          <p:nvPr>
            <p:ph idx="1"/>
          </p:nvPr>
        </p:nvSpPr>
        <p:spPr>
          <a:xfrm>
            <a:off x="838200" y="1551709"/>
            <a:ext cx="10515600" cy="4625254"/>
          </a:xfrm>
        </p:spPr>
        <p:txBody>
          <a:bodyPr>
            <a:normAutofit/>
          </a:bodyPr>
          <a:lstStyle/>
          <a:p>
            <a:pPr marL="0" indent="0">
              <a:buNone/>
            </a:pPr>
            <a:r>
              <a:rPr lang="fr-FR" sz="2000" dirty="0"/>
              <a:t>Créez une navigation latérale "collante" pleine hauteur :</a:t>
            </a:r>
          </a:p>
          <a:p>
            <a:pPr marL="0" indent="0">
              <a:buNone/>
            </a:pPr>
            <a:endParaRPr lang="fr-FR" sz="2000" dirty="0"/>
          </a:p>
          <a:p>
            <a:pPr marL="0" indent="0">
              <a:buNone/>
            </a:pPr>
            <a:endParaRPr lang="fr-FR" sz="2000" dirty="0"/>
          </a:p>
        </p:txBody>
      </p:sp>
      <p:sp>
        <p:nvSpPr>
          <p:cNvPr id="5" name="ZoneTexte 4">
            <a:extLst>
              <a:ext uri="{FF2B5EF4-FFF2-40B4-BE49-F238E27FC236}">
                <a16:creationId xmlns:a16="http://schemas.microsoft.com/office/drawing/2014/main" id="{9E07E79E-886E-4F67-B7F5-FD59AFFCA8E7}"/>
              </a:ext>
            </a:extLst>
          </p:cNvPr>
          <p:cNvSpPr txBox="1"/>
          <p:nvPr/>
        </p:nvSpPr>
        <p:spPr>
          <a:xfrm>
            <a:off x="2854037" y="2468890"/>
            <a:ext cx="6096000" cy="2862322"/>
          </a:xfrm>
          <a:prstGeom prst="rect">
            <a:avLst/>
          </a:prstGeom>
          <a:noFill/>
          <a:ln>
            <a:solidFill>
              <a:schemeClr val="accent1"/>
            </a:solidFill>
          </a:ln>
        </p:spPr>
        <p:txBody>
          <a:bodyPr wrap="square">
            <a:spAutoFit/>
          </a:bodyPr>
          <a:lstStyle/>
          <a:p>
            <a:r>
              <a:rPr lang="fr-FR" b="0" dirty="0" err="1">
                <a:solidFill>
                  <a:srgbClr val="D7BA7D"/>
                </a:solidFill>
                <a:effectLst/>
                <a:latin typeface="Consolas" panose="020B0609020204030204" pitchFamily="49" charset="0"/>
              </a:rPr>
              <a:t>ul</a:t>
            </a:r>
            <a:r>
              <a:rPr lang="fr-FR" b="0" dirty="0">
                <a:solidFill>
                  <a:srgbClr val="D4D4D4"/>
                </a:solidFill>
                <a:effectLst/>
                <a:latin typeface="Consolas" panose="020B0609020204030204" pitchFamily="49" charset="0"/>
              </a:rPr>
              <a:t> {</a:t>
            </a:r>
          </a:p>
          <a:p>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list</a:t>
            </a:r>
            <a:r>
              <a:rPr lang="fr-FR" b="0" dirty="0">
                <a:solidFill>
                  <a:srgbClr val="9CDCFE"/>
                </a:solidFill>
                <a:effectLst/>
                <a:latin typeface="Consolas" panose="020B0609020204030204" pitchFamily="49" charset="0"/>
              </a:rPr>
              <a:t>-style-type</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none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margin</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padding</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width</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25%</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background-</a:t>
            </a:r>
            <a:r>
              <a:rPr lang="fr-FR" b="0" dirty="0" err="1">
                <a:solidFill>
                  <a:srgbClr val="9CDCFE"/>
                </a:solidFill>
                <a:effectLst/>
                <a:latin typeface="Consolas" panose="020B0609020204030204" pitchFamily="49" charset="0"/>
              </a:rPr>
              <a:t>color</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#f1f1f1</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position</a:t>
            </a:r>
            <a:r>
              <a:rPr lang="fr-FR" b="0" dirty="0">
                <a:solidFill>
                  <a:srgbClr val="D4D4D4"/>
                </a:solidFill>
                <a:effectLst/>
                <a:latin typeface="Consolas" panose="020B0609020204030204" pitchFamily="49" charset="0"/>
              </a:rPr>
              <a:t>: </a:t>
            </a:r>
            <a:r>
              <a:rPr lang="fr-FR" b="0" dirty="0" err="1">
                <a:solidFill>
                  <a:srgbClr val="CE9178"/>
                </a:solidFill>
                <a:effectLst/>
                <a:latin typeface="Consolas" panose="020B0609020204030204" pitchFamily="49" charset="0"/>
              </a:rPr>
              <a:t>fixed</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height</a:t>
            </a:r>
            <a:r>
              <a:rPr lang="fr-FR" b="0" dirty="0">
                <a:solidFill>
                  <a:srgbClr val="D4D4D4"/>
                </a:solidFill>
                <a:effectLst/>
                <a:latin typeface="Consolas" panose="020B0609020204030204" pitchFamily="49" charset="0"/>
              </a:rPr>
              <a:t>: </a:t>
            </a:r>
            <a:r>
              <a:rPr lang="fr-FR" b="0" dirty="0">
                <a:solidFill>
                  <a:srgbClr val="B5CEA8"/>
                </a:solidFill>
                <a:effectLst/>
                <a:latin typeface="Consolas" panose="020B0609020204030204" pitchFamily="49" charset="0"/>
              </a:rPr>
              <a:t>100%</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overflow</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auto</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p:txBody>
      </p:sp>
      <p:sp>
        <p:nvSpPr>
          <p:cNvPr id="7" name="ZoneTexte 6">
            <a:extLst>
              <a:ext uri="{FF2B5EF4-FFF2-40B4-BE49-F238E27FC236}">
                <a16:creationId xmlns:a16="http://schemas.microsoft.com/office/drawing/2014/main" id="{9FD25C5C-39AE-44EF-88AE-D5CE9F4D6B29}"/>
              </a:ext>
            </a:extLst>
          </p:cNvPr>
          <p:cNvSpPr txBox="1"/>
          <p:nvPr/>
        </p:nvSpPr>
        <p:spPr>
          <a:xfrm>
            <a:off x="626918" y="5837782"/>
            <a:ext cx="10938163" cy="369332"/>
          </a:xfrm>
          <a:prstGeom prst="rect">
            <a:avLst/>
          </a:prstGeom>
          <a:noFill/>
        </p:spPr>
        <p:txBody>
          <a:bodyPr wrap="square">
            <a:spAutoFit/>
          </a:bodyPr>
          <a:lstStyle/>
          <a:p>
            <a:pPr algn="l"/>
            <a:r>
              <a:rPr lang="fr-FR" b="1" i="0" dirty="0">
                <a:solidFill>
                  <a:srgbClr val="000000"/>
                </a:solidFill>
                <a:effectLst/>
                <a:latin typeface="Verdana" panose="020B0604030504040204" pitchFamily="34" charset="0"/>
              </a:rPr>
              <a:t>Remarque :</a:t>
            </a:r>
            <a:r>
              <a:rPr lang="fr-FR" b="0" i="0" dirty="0">
                <a:solidFill>
                  <a:srgbClr val="000000"/>
                </a:solidFill>
                <a:effectLst/>
                <a:latin typeface="Verdana" panose="020B0604030504040204" pitchFamily="34" charset="0"/>
              </a:rPr>
              <a:t> Cet exemple peut ne pas fonctionner correctement sur les appareils mobiles.</a:t>
            </a:r>
          </a:p>
        </p:txBody>
      </p:sp>
    </p:spTree>
    <p:extLst>
      <p:ext uri="{BB962C8B-B14F-4D97-AF65-F5344CB8AC3E}">
        <p14:creationId xmlns:p14="http://schemas.microsoft.com/office/powerpoint/2010/main" val="3961450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F61EE7-E8D9-4AFC-A54D-1ED1AB3A82A0}"/>
              </a:ext>
            </a:extLst>
          </p:cNvPr>
          <p:cNvSpPr>
            <a:spLocks noGrp="1"/>
          </p:cNvSpPr>
          <p:nvPr>
            <p:ph type="title"/>
          </p:nvPr>
        </p:nvSpPr>
        <p:spPr/>
        <p:txBody>
          <a:bodyPr>
            <a:normAutofit/>
          </a:bodyPr>
          <a:lstStyle/>
          <a:p>
            <a:r>
              <a:rPr lang="fr-FR" b="0" i="0" dirty="0">
                <a:solidFill>
                  <a:srgbClr val="000000"/>
                </a:solidFill>
                <a:effectLst/>
                <a:latin typeface="Segoe UI" panose="020B0502040204020203" pitchFamily="34" charset="0"/>
              </a:rPr>
              <a:t>Barre de navigation </a:t>
            </a:r>
            <a:r>
              <a:rPr lang="fr-FR" b="0" i="0">
                <a:solidFill>
                  <a:srgbClr val="000000"/>
                </a:solidFill>
                <a:effectLst/>
                <a:latin typeface="Segoe UI" panose="020B0502040204020203" pitchFamily="34" charset="0"/>
              </a:rPr>
              <a:t>horizontale CSS</a:t>
            </a:r>
            <a:endParaRPr lang="fr-FR"/>
          </a:p>
        </p:txBody>
      </p:sp>
      <p:sp>
        <p:nvSpPr>
          <p:cNvPr id="3" name="Espace réservé du contenu 2">
            <a:extLst>
              <a:ext uri="{FF2B5EF4-FFF2-40B4-BE49-F238E27FC236}">
                <a16:creationId xmlns:a16="http://schemas.microsoft.com/office/drawing/2014/main" id="{B586FC01-A6E6-4433-83B1-8B2CE67DFDCD}"/>
              </a:ext>
            </a:extLst>
          </p:cNvPr>
          <p:cNvSpPr>
            <a:spLocks noGrp="1"/>
          </p:cNvSpPr>
          <p:nvPr>
            <p:ph idx="1"/>
          </p:nvPr>
        </p:nvSpPr>
        <p:spPr/>
        <p:txBody>
          <a:bodyPr>
            <a:normAutofit/>
          </a:bodyPr>
          <a:lstStyle/>
          <a:p>
            <a:pPr marL="0" indent="0">
              <a:buNone/>
            </a:pPr>
            <a:r>
              <a:rPr lang="fr-FR" sz="2000" dirty="0"/>
              <a:t>Il existe deux manières de créer une barre de navigation horizontale. Utilisation d'éléments de liste en </a:t>
            </a:r>
            <a:r>
              <a:rPr lang="fr-FR" sz="2000" b="1" dirty="0"/>
              <a:t>ligne</a:t>
            </a:r>
            <a:r>
              <a:rPr lang="fr-FR" sz="2000" dirty="0"/>
              <a:t> ou </a:t>
            </a:r>
            <a:r>
              <a:rPr lang="fr-FR" sz="2000" b="1" dirty="0"/>
              <a:t>flottants</a:t>
            </a:r>
            <a:r>
              <a:rPr lang="fr-FR" sz="2000" dirty="0"/>
              <a:t> </a:t>
            </a:r>
          </a:p>
        </p:txBody>
      </p:sp>
    </p:spTree>
    <p:extLst>
      <p:ext uri="{BB962C8B-B14F-4D97-AF65-F5344CB8AC3E}">
        <p14:creationId xmlns:p14="http://schemas.microsoft.com/office/powerpoint/2010/main" val="192770111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1311</Words>
  <Application>Microsoft Office PowerPoint</Application>
  <PresentationFormat>Grand écran</PresentationFormat>
  <Paragraphs>139</Paragraphs>
  <Slides>16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Calibri</vt:lpstr>
      <vt:lpstr>Calibri Light</vt:lpstr>
      <vt:lpstr>Consolas</vt:lpstr>
      <vt:lpstr>Segoe UI</vt:lpstr>
      <vt:lpstr>Verdana</vt:lpstr>
      <vt:lpstr>Thème Office</vt:lpstr>
      <vt:lpstr>Barre de navigation CSS </vt:lpstr>
      <vt:lpstr>Barre de navigation = Liste des liens</vt:lpstr>
      <vt:lpstr>Exemple expliqué </vt:lpstr>
      <vt:lpstr>Barre de navigation verticale CSS</vt:lpstr>
      <vt:lpstr>Exemple expliqué</vt:lpstr>
      <vt:lpstr>Exemples de barre de navigation verticale</vt:lpstr>
      <vt:lpstr>Lien de navigation actif/actuel</vt:lpstr>
      <vt:lpstr>Barre de navigation verticale fixe pleine hauteur</vt:lpstr>
      <vt:lpstr>Barre de navigation horizontale CSS</vt:lpstr>
      <vt:lpstr>Éléments de liste en ligne</vt:lpstr>
      <vt:lpstr>Éléments de la liste flottante</vt:lpstr>
      <vt:lpstr>Présentation PowerPoint</vt:lpstr>
      <vt:lpstr>Exercice de barre de navigation horizontale</vt:lpstr>
      <vt:lpstr>Liens alignés à droite</vt:lpstr>
      <vt:lpstr>Barre de navigation fixe</vt:lpstr>
      <vt:lpstr>Barre de navigation collante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Barre de navigation CSS </dc:title>
  <dc:creator>Mohamed KANE</dc:creator>
  <cp:lastModifiedBy>Mohamed KANE</cp:lastModifiedBy>
  <cp:revision>9</cp:revision>
  <dcterms:created xsi:type="dcterms:W3CDTF">2022-01-30T21:38:34Z</dcterms:created>
  <dcterms:modified xsi:type="dcterms:W3CDTF">2022-01-31T21:24:18Z</dcterms:modified>
</cp:coreProperties>
</file>