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1FF78-3EA4-484B-8A59-A3E5EA63063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7F48505-1BEC-4B2F-B5B5-FEF328B85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776985E-5FF5-4028-BF99-8F45F3776445}"/>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0B76CA46-6DCE-4525-9464-6D3C41B96AD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E5A1491-01A6-4388-8C18-E3EBE21E4466}"/>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702951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CBCD18-5292-43E6-AEBA-339E39393F9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6B9A1D7-930C-4364-A4BD-161B1FADCD91}"/>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539D4C0-00AA-4E33-B81F-834655ABAF28}"/>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8F90AFE0-97C8-4D17-A872-A67D63D273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534DD9D-038B-4A01-8857-76EC9A315FD6}"/>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4755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59BD0E-4541-4D5C-AD6D-8F11591D576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D5DBE0D-52CC-4851-9B31-A448AA0D324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22A2C0D-6052-4FAC-8398-8CE0D1E03DEB}"/>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E631E018-8137-4B1D-B8DB-156A4D5F5A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8442F3-6DD2-44B3-9AAE-C66257607E8B}"/>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4202428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C1B751-2CF7-438A-8A8F-81F3416972C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F97E636-2F66-405B-A934-9B9ECCD629D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7BD43EB-9805-4D13-A4E5-C43198C57D9A}"/>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633B07E0-CCAA-4E8E-8694-4B759B7716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9286773-0526-41A2-9EAF-88B256CE93CA}"/>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2086154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A69B5C-3938-4D0F-B5F2-26B89D5CE32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53711C1-A277-4D01-A647-0A30B08044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BB185D4-F7F9-4386-883D-BB3468F337B9}"/>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07D7BBE1-DDAF-4362-BF5D-21ACFD33FEF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F9815B-F6E2-41F3-9CB5-04A3698B0418}"/>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254183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E35507-738E-4E76-BF10-4E3FB549A2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024A09D-71A3-4383-A576-97A2D5C3E5C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6BDB371-66C9-4DD5-9F9E-599B2E1E61E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C31CA64-CA91-4804-AD14-4885CE6EE101}"/>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B67C9BBC-5466-4AF6-88B0-DF35271F1DD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2D7D52A-0E87-4A73-BAB4-CEAD4F9F2852}"/>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284036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00674C-4381-48C4-A9A2-E137E177F95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FA1B955-FF74-4AB5-B0B4-0F04EDCD6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D9FC85B-648F-4169-8ECA-1A64369AD8F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7362459-5CB4-4706-BE73-D494A5850D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94EF09-EFCC-4A1C-8142-C0594AF4736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6485684-D947-4D83-83B4-98E8127CA85D}"/>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8" name="Espace réservé du pied de page 7">
            <a:extLst>
              <a:ext uri="{FF2B5EF4-FFF2-40B4-BE49-F238E27FC236}">
                <a16:creationId xmlns:a16="http://schemas.microsoft.com/office/drawing/2014/main" id="{2E948710-7916-4C7D-B709-7840452D1AF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748C6C2-3F51-49A0-B45D-30D87476CA5C}"/>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338069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BAD6A8-B4F9-4824-A37C-C619D2D3B92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574D991-DC7B-49BC-A5EC-676F490E1502}"/>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4" name="Espace réservé du pied de page 3">
            <a:extLst>
              <a:ext uri="{FF2B5EF4-FFF2-40B4-BE49-F238E27FC236}">
                <a16:creationId xmlns:a16="http://schemas.microsoft.com/office/drawing/2014/main" id="{3083369C-109E-4AF2-A60B-5F52DF43A41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2C48EC1-7E13-4A4B-8072-6650D1BF1DA6}"/>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149802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815D09C-CBAA-49B5-97B8-5DFC59A50457}"/>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3" name="Espace réservé du pied de page 2">
            <a:extLst>
              <a:ext uri="{FF2B5EF4-FFF2-40B4-BE49-F238E27FC236}">
                <a16:creationId xmlns:a16="http://schemas.microsoft.com/office/drawing/2014/main" id="{9170E97E-2F7E-4863-8866-CA575ECB89D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7EA94F50-765F-4F2F-8B70-C3BCF530B82C}"/>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345256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C915D6-A093-4D63-BAF6-202350B13B5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E1D78B5-CB92-4B91-97A3-81AB85CACA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64340D8-E75A-41F8-8E14-3563E07AE0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01B1FEC-1AD6-4AE0-9250-0509E59D5C96}"/>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F1DED5FA-21D1-4FE1-B29C-5623A4748F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1A2E3B2-399B-4BE7-8598-43DD69CEE6EB}"/>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296643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439C4C-723A-4CEC-8853-EC2214B8CC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F8B71F7-67F3-4E05-AB6C-2153D6B03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DC18903-835D-414B-890D-39B0713DDB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89047FF-9361-4328-BB30-E213D4838402}"/>
              </a:ext>
            </a:extLst>
          </p:cNvPr>
          <p:cNvSpPr>
            <a:spLocks noGrp="1"/>
          </p:cNvSpPr>
          <p:nvPr>
            <p:ph type="dt" sz="half" idx="10"/>
          </p:nvPr>
        </p:nvSpPr>
        <p:spPr/>
        <p:txBody>
          <a:bodyPr/>
          <a:lstStyle/>
          <a:p>
            <a:fld id="{F9E9059C-F83B-4DD5-BF9C-E7767DA353EF}"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C5D6624C-8002-4A44-A5A1-39D72EBAB93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605701C-CE62-40BA-A597-85323B34AAAC}"/>
              </a:ext>
            </a:extLst>
          </p:cNvPr>
          <p:cNvSpPr>
            <a:spLocks noGrp="1"/>
          </p:cNvSpPr>
          <p:nvPr>
            <p:ph type="sldNum" sz="quarter" idx="12"/>
          </p:nvPr>
        </p:nvSpPr>
        <p:spPr/>
        <p:txBody>
          <a:bodyPr/>
          <a:lstStyle/>
          <a:p>
            <a:fld id="{7EFB5469-A2E0-48C0-8B43-D37516944FD7}" type="slidenum">
              <a:rPr lang="fr-FR" smtClean="0"/>
              <a:t>‹N°›</a:t>
            </a:fld>
            <a:endParaRPr lang="fr-FR"/>
          </a:p>
        </p:txBody>
      </p:sp>
    </p:spTree>
    <p:extLst>
      <p:ext uri="{BB962C8B-B14F-4D97-AF65-F5344CB8AC3E}">
        <p14:creationId xmlns:p14="http://schemas.microsoft.com/office/powerpoint/2010/main" val="750050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47AD0AB-2FD6-4B93-80C1-185F1C03C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06B085F-39E2-4725-B00C-B8532CCCA1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DF2D7-9F82-46B8-9628-A6DA54C89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9059C-F83B-4DD5-BF9C-E7767DA353EF}"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266B60B1-8CF6-4113-A702-57B257D512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F7FB912-DC6C-4F8B-85B7-E6736E8DE1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FB5469-A2E0-48C0-8B43-D37516944FD7}" type="slidenum">
              <a:rPr lang="fr-FR" smtClean="0"/>
              <a:t>‹N°›</a:t>
            </a:fld>
            <a:endParaRPr lang="fr-FR"/>
          </a:p>
        </p:txBody>
      </p:sp>
    </p:spTree>
    <p:extLst>
      <p:ext uri="{BB962C8B-B14F-4D97-AF65-F5344CB8AC3E}">
        <p14:creationId xmlns:p14="http://schemas.microsoft.com/office/powerpoint/2010/main" val="2614445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mysql.com/custom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56C91-93DF-44A1-B95A-D242A06F780F}"/>
              </a:ext>
            </a:extLst>
          </p:cNvPr>
          <p:cNvSpPr>
            <a:spLocks noGrp="1"/>
          </p:cNvSpPr>
          <p:nvPr>
            <p:ph type="ctrTitle"/>
          </p:nvPr>
        </p:nvSpPr>
        <p:spPr/>
        <p:txBody>
          <a:bodyPr>
            <a:normAutofit fontScale="90000"/>
          </a:bodyPr>
          <a:lstStyle/>
          <a:p>
            <a:pPr fontAlgn="base"/>
            <a:r>
              <a:rPr lang="fr-FR" b="1" i="0" dirty="0">
                <a:solidFill>
                  <a:srgbClr val="262626"/>
                </a:solidFill>
                <a:effectLst/>
                <a:latin typeface="-apple-system"/>
              </a:rPr>
              <a:t>Présentation de PHP -MySQL</a:t>
            </a:r>
            <a:br>
              <a:rPr lang="fr-FR" b="1" i="0" dirty="0">
                <a:solidFill>
                  <a:srgbClr val="262626"/>
                </a:solidFill>
                <a:effectLst/>
                <a:latin typeface="-apple-system"/>
              </a:rPr>
            </a:br>
            <a:endParaRPr lang="fr-FR" dirty="0"/>
          </a:p>
        </p:txBody>
      </p:sp>
      <p:sp>
        <p:nvSpPr>
          <p:cNvPr id="3" name="Sous-titre 2">
            <a:extLst>
              <a:ext uri="{FF2B5EF4-FFF2-40B4-BE49-F238E27FC236}">
                <a16:creationId xmlns:a16="http://schemas.microsoft.com/office/drawing/2014/main" id="{343F894A-6788-467C-B878-9FBB8BDAEF89}"/>
              </a:ext>
            </a:extLst>
          </p:cNvPr>
          <p:cNvSpPr>
            <a:spLocks noGrp="1"/>
          </p:cNvSpPr>
          <p:nvPr>
            <p:ph type="subTitle" idx="1"/>
          </p:nvPr>
        </p:nvSpPr>
        <p:spPr/>
        <p:txBody>
          <a:bodyPr/>
          <a:lstStyle/>
          <a:p>
            <a:pPr fontAlgn="base"/>
            <a:r>
              <a:rPr lang="fr-FR" b="0" i="0" dirty="0">
                <a:solidFill>
                  <a:srgbClr val="8E9AA6"/>
                </a:solidFill>
                <a:effectLst/>
                <a:latin typeface="-apple-system"/>
              </a:rPr>
              <a:t>MySQL est le système de base de données le plus populaire utilisé avec le langage PHP.</a:t>
            </a:r>
          </a:p>
          <a:p>
            <a:r>
              <a:rPr lang="fr-FR" dirty="0"/>
              <a:t/>
            </a:r>
            <a:br>
              <a:rPr lang="fr-FR" dirty="0"/>
            </a:br>
            <a:endParaRPr lang="fr-FR" dirty="0"/>
          </a:p>
        </p:txBody>
      </p:sp>
    </p:spTree>
    <p:extLst>
      <p:ext uri="{BB962C8B-B14F-4D97-AF65-F5344CB8AC3E}">
        <p14:creationId xmlns:p14="http://schemas.microsoft.com/office/powerpoint/2010/main" val="793185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5D1B36-6234-4BA6-9C47-E45F67D00172}"/>
              </a:ext>
            </a:extLst>
          </p:cNvPr>
          <p:cNvSpPr>
            <a:spLocks noGrp="1"/>
          </p:cNvSpPr>
          <p:nvPr>
            <p:ph type="title"/>
          </p:nvPr>
        </p:nvSpPr>
        <p:spPr>
          <a:xfrm>
            <a:off x="838200" y="365126"/>
            <a:ext cx="10515600" cy="784802"/>
          </a:xfrm>
        </p:spPr>
        <p:txBody>
          <a:bodyPr/>
          <a:lstStyle/>
          <a:p>
            <a:r>
              <a:rPr lang="fr-FR" b="1" i="0" dirty="0">
                <a:solidFill>
                  <a:srgbClr val="262626"/>
                </a:solidFill>
                <a:effectLst/>
                <a:latin typeface="-apple-system"/>
              </a:rPr>
              <a:t>Qu'est-ce que MySQL</a:t>
            </a:r>
            <a:endParaRPr lang="fr-FR" dirty="0"/>
          </a:p>
        </p:txBody>
      </p:sp>
      <p:sp>
        <p:nvSpPr>
          <p:cNvPr id="5" name="ZoneTexte 4">
            <a:extLst>
              <a:ext uri="{FF2B5EF4-FFF2-40B4-BE49-F238E27FC236}">
                <a16:creationId xmlns:a16="http://schemas.microsoft.com/office/drawing/2014/main" id="{10B6E24A-9B71-4E10-86EB-4059EE682A15}"/>
              </a:ext>
            </a:extLst>
          </p:cNvPr>
          <p:cNvSpPr txBox="1"/>
          <p:nvPr/>
        </p:nvSpPr>
        <p:spPr>
          <a:xfrm>
            <a:off x="526472" y="1360852"/>
            <a:ext cx="10612583" cy="5035353"/>
          </a:xfrm>
          <a:prstGeom prst="rect">
            <a:avLst/>
          </a:prstGeom>
          <a:noFill/>
        </p:spPr>
        <p:txBody>
          <a:bodyPr wrap="square">
            <a:spAutoFit/>
          </a:bodyPr>
          <a:lstStyle/>
          <a:p>
            <a:pPr algn="l" fontAlgn="base">
              <a:lnSpc>
                <a:spcPct val="150000"/>
              </a:lnSpc>
            </a:pPr>
            <a:r>
              <a:rPr lang="fr-FR" b="0" i="0" dirty="0">
                <a:solidFill>
                  <a:srgbClr val="414141"/>
                </a:solidFill>
                <a:effectLst/>
                <a:latin typeface="-apple-system"/>
              </a:rPr>
              <a:t>MySQL est l'un des systèmes de bases de données relationnelles les plus populaires utilisés sur le Web aujourd'hui. Il est disponible gratuitement et facile à installer, cependant si vous avez installé </a:t>
            </a:r>
            <a:r>
              <a:rPr lang="fr-FR" b="0" i="0" dirty="0" err="1">
                <a:solidFill>
                  <a:srgbClr val="414141"/>
                </a:solidFill>
                <a:effectLst/>
                <a:latin typeface="-apple-system"/>
              </a:rPr>
              <a:t>Wampserver</a:t>
            </a:r>
            <a:r>
              <a:rPr lang="fr-FR" b="0" i="0" dirty="0">
                <a:solidFill>
                  <a:srgbClr val="414141"/>
                </a:solidFill>
                <a:effectLst/>
                <a:latin typeface="-apple-system"/>
              </a:rPr>
              <a:t> il est déjà là sur votre machine. Le serveur de base de données MySQL offre plusieurs avantages :</a:t>
            </a:r>
          </a:p>
          <a:p>
            <a:pPr algn="l" fontAlgn="base">
              <a:lnSpc>
                <a:spcPct val="150000"/>
              </a:lnSpc>
            </a:pPr>
            <a:endParaRPr lang="fr-FR" b="0" i="0" dirty="0">
              <a:solidFill>
                <a:srgbClr val="414141"/>
              </a:solidFill>
              <a:effectLst/>
              <a:latin typeface="-apple-system"/>
            </a:endParaRPr>
          </a:p>
          <a:p>
            <a:pPr marL="285750" indent="-285750" algn="l" fontAlgn="base">
              <a:lnSpc>
                <a:spcPct val="150000"/>
              </a:lnSpc>
              <a:buFont typeface="Arial" panose="020B0604020202020204" pitchFamily="34" charset="0"/>
              <a:buChar char="•"/>
            </a:pPr>
            <a:r>
              <a:rPr lang="fr-FR" b="0" i="0" dirty="0">
                <a:solidFill>
                  <a:srgbClr val="414141"/>
                </a:solidFill>
                <a:effectLst/>
                <a:latin typeface="-apple-system"/>
              </a:rPr>
              <a:t>MySQL est facile à utiliser, tout en étant extrêmement puissant, rapide, sécurisé et évolutif.</a:t>
            </a:r>
          </a:p>
          <a:p>
            <a:pPr marL="285750" indent="-285750" algn="l" fontAlgn="base">
              <a:lnSpc>
                <a:spcPct val="150000"/>
              </a:lnSpc>
              <a:buFont typeface="Arial" panose="020B0604020202020204" pitchFamily="34" charset="0"/>
              <a:buChar char="•"/>
            </a:pPr>
            <a:r>
              <a:rPr lang="fr-FR" b="0" i="0" dirty="0">
                <a:solidFill>
                  <a:srgbClr val="414141"/>
                </a:solidFill>
                <a:effectLst/>
                <a:latin typeface="-apple-system"/>
              </a:rPr>
              <a:t>MySQL fonctionne sur une large gamme de systèmes d'exploitation, y compris UNIX ou Linux, Microsoft Windows, Apple Mac OS X, et autres.</a:t>
            </a:r>
          </a:p>
          <a:p>
            <a:pPr marL="285750" indent="-285750" algn="l" fontAlgn="base">
              <a:lnSpc>
                <a:spcPct val="150000"/>
              </a:lnSpc>
              <a:buFont typeface="Arial" panose="020B0604020202020204" pitchFamily="34" charset="0"/>
              <a:buChar char="•"/>
            </a:pPr>
            <a:r>
              <a:rPr lang="fr-FR" b="0" i="0" dirty="0">
                <a:solidFill>
                  <a:srgbClr val="414141"/>
                </a:solidFill>
                <a:effectLst/>
                <a:latin typeface="-apple-system"/>
              </a:rPr>
              <a:t>MySQL prend en charge le langage standard SQL (</a:t>
            </a:r>
            <a:r>
              <a:rPr lang="fr-FR" b="0" i="0" dirty="0" err="1">
                <a:solidFill>
                  <a:srgbClr val="414141"/>
                </a:solidFill>
                <a:effectLst/>
                <a:latin typeface="-apple-system"/>
              </a:rPr>
              <a:t>Structured</a:t>
            </a:r>
            <a:r>
              <a:rPr lang="fr-FR" b="0" i="0" dirty="0">
                <a:solidFill>
                  <a:srgbClr val="414141"/>
                </a:solidFill>
                <a:effectLst/>
                <a:latin typeface="-apple-system"/>
              </a:rPr>
              <a:t> </a:t>
            </a:r>
            <a:r>
              <a:rPr lang="fr-FR" b="0" i="0" dirty="0" err="1">
                <a:solidFill>
                  <a:srgbClr val="414141"/>
                </a:solidFill>
                <a:effectLst/>
                <a:latin typeface="-apple-system"/>
              </a:rPr>
              <a:t>Query</a:t>
            </a:r>
            <a:r>
              <a:rPr lang="fr-FR" b="0" i="0" dirty="0">
                <a:solidFill>
                  <a:srgbClr val="414141"/>
                </a:solidFill>
                <a:effectLst/>
                <a:latin typeface="-apple-system"/>
              </a:rPr>
              <a:t> </a:t>
            </a:r>
            <a:r>
              <a:rPr lang="fr-FR" b="0" i="0" dirty="0" err="1">
                <a:solidFill>
                  <a:srgbClr val="414141"/>
                </a:solidFill>
                <a:effectLst/>
                <a:latin typeface="-apple-system"/>
              </a:rPr>
              <a:t>Language</a:t>
            </a:r>
            <a:r>
              <a:rPr lang="fr-FR" b="0" i="0" dirty="0">
                <a:solidFill>
                  <a:srgbClr val="414141"/>
                </a:solidFill>
                <a:effectLst/>
                <a:latin typeface="-apple-system"/>
              </a:rPr>
              <a:t>).</a:t>
            </a:r>
          </a:p>
          <a:p>
            <a:pPr marL="285750" indent="-285750" algn="l" fontAlgn="base">
              <a:lnSpc>
                <a:spcPct val="150000"/>
              </a:lnSpc>
              <a:buFont typeface="Arial" panose="020B0604020202020204" pitchFamily="34" charset="0"/>
              <a:buChar char="•"/>
            </a:pPr>
            <a:r>
              <a:rPr lang="fr-FR" b="0" i="0" dirty="0">
                <a:solidFill>
                  <a:srgbClr val="414141"/>
                </a:solidFill>
                <a:effectLst/>
                <a:latin typeface="-apple-system"/>
              </a:rPr>
              <a:t>MySQL est la solution de base de données idéale pour les petites et grandes applications.</a:t>
            </a:r>
          </a:p>
          <a:p>
            <a:pPr marL="285750" indent="-285750" algn="l" fontAlgn="base">
              <a:lnSpc>
                <a:spcPct val="150000"/>
              </a:lnSpc>
              <a:buFont typeface="Arial" panose="020B0604020202020204" pitchFamily="34" charset="0"/>
              <a:buChar char="•"/>
            </a:pPr>
            <a:r>
              <a:rPr lang="fr-FR" b="0" i="0" dirty="0">
                <a:solidFill>
                  <a:srgbClr val="414141"/>
                </a:solidFill>
                <a:effectLst/>
                <a:latin typeface="-apple-system"/>
              </a:rPr>
              <a:t>MySQL est développé et distribué par Oracle Corporation.</a:t>
            </a:r>
          </a:p>
          <a:p>
            <a:pPr marL="285750" indent="-285750" algn="l" fontAlgn="base">
              <a:lnSpc>
                <a:spcPct val="150000"/>
              </a:lnSpc>
              <a:buFont typeface="Arial" panose="020B0604020202020204" pitchFamily="34" charset="0"/>
              <a:buChar char="•"/>
            </a:pPr>
            <a:r>
              <a:rPr lang="fr-FR" b="0" i="0" dirty="0">
                <a:solidFill>
                  <a:srgbClr val="414141"/>
                </a:solidFill>
                <a:effectLst/>
                <a:latin typeface="-apple-system"/>
              </a:rPr>
              <a:t>MySQL comprend des couches de sécurité des données qui protègent les données sensibles des intrus.</a:t>
            </a:r>
          </a:p>
          <a:p>
            <a:pPr algn="l" fontAlgn="base">
              <a:lnSpc>
                <a:spcPct val="150000"/>
              </a:lnSpc>
            </a:pPr>
            <a:endParaRPr lang="fr-FR" b="0" i="0" dirty="0">
              <a:solidFill>
                <a:srgbClr val="414141"/>
              </a:solidFill>
              <a:effectLst/>
              <a:latin typeface="-apple-system"/>
            </a:endParaRPr>
          </a:p>
        </p:txBody>
      </p:sp>
    </p:spTree>
    <p:extLst>
      <p:ext uri="{BB962C8B-B14F-4D97-AF65-F5344CB8AC3E}">
        <p14:creationId xmlns:p14="http://schemas.microsoft.com/office/powerpoint/2010/main" val="1020207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616797F-1056-4B43-A89F-05A9336C1EB4}"/>
              </a:ext>
            </a:extLst>
          </p:cNvPr>
          <p:cNvSpPr txBox="1"/>
          <p:nvPr/>
        </p:nvSpPr>
        <p:spPr>
          <a:xfrm>
            <a:off x="536863" y="570868"/>
            <a:ext cx="11118273" cy="2542363"/>
          </a:xfrm>
          <a:prstGeom prst="rect">
            <a:avLst/>
          </a:prstGeom>
          <a:noFill/>
        </p:spPr>
        <p:txBody>
          <a:bodyPr wrap="square">
            <a:spAutoFit/>
          </a:bodyPr>
          <a:lstStyle/>
          <a:p>
            <a:pPr fontAlgn="base">
              <a:lnSpc>
                <a:spcPct val="150000"/>
              </a:lnSpc>
            </a:pPr>
            <a:r>
              <a:rPr lang="fr-FR" dirty="0">
                <a:solidFill>
                  <a:srgbClr val="414141"/>
                </a:solidFill>
                <a:latin typeface="-apple-system"/>
              </a:rPr>
              <a:t>La base de données MySQL stocke les données dans des tables comme les autres bases de données relationnelles. Un tableau est une collection de données liées, et il est divisé en lignes et en colonnes.</a:t>
            </a:r>
          </a:p>
          <a:p>
            <a:pPr fontAlgn="base">
              <a:lnSpc>
                <a:spcPct val="150000"/>
              </a:lnSpc>
            </a:pPr>
            <a:r>
              <a:rPr lang="fr-FR" dirty="0">
                <a:solidFill>
                  <a:srgbClr val="414141"/>
                </a:solidFill>
                <a:latin typeface="-apple-system"/>
              </a:rPr>
              <a:t>Chaque ligne d'une table représente un enregistrement de données intrinsèquement lié les uns aux autres, comme des informations relatives à une personne particulière, tandis que chaque colonne représente un champ spécifique tel que id , </a:t>
            </a:r>
            <a:r>
              <a:rPr lang="fr-FR" dirty="0" err="1">
                <a:solidFill>
                  <a:srgbClr val="414141"/>
                </a:solidFill>
                <a:latin typeface="-apple-system"/>
              </a:rPr>
              <a:t>first_name</a:t>
            </a:r>
            <a:r>
              <a:rPr lang="fr-FR" dirty="0">
                <a:solidFill>
                  <a:srgbClr val="414141"/>
                </a:solidFill>
                <a:latin typeface="-apple-system"/>
              </a:rPr>
              <a:t> , </a:t>
            </a:r>
            <a:r>
              <a:rPr lang="fr-FR" dirty="0" err="1">
                <a:solidFill>
                  <a:srgbClr val="414141"/>
                </a:solidFill>
                <a:latin typeface="-apple-system"/>
              </a:rPr>
              <a:t>last_name</a:t>
            </a:r>
            <a:r>
              <a:rPr lang="fr-FR" dirty="0">
                <a:solidFill>
                  <a:srgbClr val="414141"/>
                </a:solidFill>
                <a:latin typeface="-apple-system"/>
              </a:rPr>
              <a:t> , email , etc. La structure d’une simple table MySQL qui contient les informations générales de la personne peut ressembler à ceci :</a:t>
            </a:r>
          </a:p>
        </p:txBody>
      </p:sp>
      <p:sp>
        <p:nvSpPr>
          <p:cNvPr id="7" name="ZoneTexte 6">
            <a:extLst>
              <a:ext uri="{FF2B5EF4-FFF2-40B4-BE49-F238E27FC236}">
                <a16:creationId xmlns:a16="http://schemas.microsoft.com/office/drawing/2014/main" id="{9B006C78-5D0F-491D-8320-6E645257D9F9}"/>
              </a:ext>
            </a:extLst>
          </p:cNvPr>
          <p:cNvSpPr txBox="1"/>
          <p:nvPr/>
        </p:nvSpPr>
        <p:spPr>
          <a:xfrm>
            <a:off x="1939637" y="3228109"/>
            <a:ext cx="7910945" cy="3416320"/>
          </a:xfrm>
          <a:prstGeom prst="rect">
            <a:avLst/>
          </a:prstGeom>
          <a:noFill/>
        </p:spPr>
        <p:txBody>
          <a:bodyPr wrap="square" rtlCol="0">
            <a:spAutoFit/>
          </a:bodyPr>
          <a:lstStyle/>
          <a:p>
            <a:r>
              <a:rPr lang="fr-FR" sz="2400" dirty="0"/>
              <a:t>+----+------------+-----------+----------------------+</a:t>
            </a:r>
          </a:p>
          <a:p>
            <a:r>
              <a:rPr lang="fr-FR" sz="2400" dirty="0"/>
              <a:t>| id | </a:t>
            </a:r>
            <a:r>
              <a:rPr lang="fr-FR" sz="2400" dirty="0" err="1"/>
              <a:t>first_name</a:t>
            </a:r>
            <a:r>
              <a:rPr lang="fr-FR" sz="2400" dirty="0"/>
              <a:t>   | </a:t>
            </a:r>
            <a:r>
              <a:rPr lang="fr-FR" sz="2400" dirty="0" err="1"/>
              <a:t>last_name</a:t>
            </a:r>
            <a:r>
              <a:rPr lang="fr-FR" sz="2400" dirty="0"/>
              <a:t>   | email                	          |</a:t>
            </a:r>
          </a:p>
          <a:p>
            <a:r>
              <a:rPr lang="fr-FR" sz="2400" dirty="0"/>
              <a:t>+----+------------+-----------+----------------------+</a:t>
            </a:r>
          </a:p>
          <a:p>
            <a:r>
              <a:rPr lang="fr-FR" sz="2400" dirty="0"/>
              <a:t>|  1 | Peter             | Parker          | peterparker@mail.com |</a:t>
            </a:r>
          </a:p>
          <a:p>
            <a:r>
              <a:rPr lang="fr-FR" sz="2400" dirty="0"/>
              <a:t>|  2 | John              | Rambo         | johnrambo@mail.com   |</a:t>
            </a:r>
          </a:p>
          <a:p>
            <a:r>
              <a:rPr lang="fr-FR" sz="2400" dirty="0"/>
              <a:t>|  3 | Clark             | Kent              | clarkkent@mail.com      |</a:t>
            </a:r>
          </a:p>
          <a:p>
            <a:r>
              <a:rPr lang="fr-FR" sz="2400" dirty="0"/>
              <a:t>|  4 | John              | Carter           | johncarter@mail.com    |</a:t>
            </a:r>
          </a:p>
          <a:p>
            <a:r>
              <a:rPr lang="fr-FR" sz="2400" dirty="0"/>
              <a:t>|  5 | Harry            | Potter           | harrypotter@mail.com  |</a:t>
            </a:r>
          </a:p>
          <a:p>
            <a:r>
              <a:rPr lang="fr-FR" sz="2400" dirty="0"/>
              <a:t>+----+------------+-----------+----------------------+</a:t>
            </a:r>
          </a:p>
        </p:txBody>
      </p:sp>
    </p:spTree>
    <p:extLst>
      <p:ext uri="{BB962C8B-B14F-4D97-AF65-F5344CB8AC3E}">
        <p14:creationId xmlns:p14="http://schemas.microsoft.com/office/powerpoint/2010/main" val="24888232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C171DE-23ED-454F-8ED4-3345F57FCE31}"/>
              </a:ext>
            </a:extLst>
          </p:cNvPr>
          <p:cNvSpPr>
            <a:spLocks noGrp="1"/>
          </p:cNvSpPr>
          <p:nvPr>
            <p:ph type="title"/>
          </p:nvPr>
        </p:nvSpPr>
        <p:spPr>
          <a:xfrm>
            <a:off x="838199" y="206252"/>
            <a:ext cx="10515600" cy="743239"/>
          </a:xfrm>
        </p:spPr>
        <p:txBody>
          <a:bodyPr>
            <a:normAutofit/>
          </a:bodyPr>
          <a:lstStyle/>
          <a:p>
            <a:r>
              <a:rPr lang="fr-FR" sz="3600" b="1" i="0" dirty="0">
                <a:solidFill>
                  <a:srgbClr val="262626"/>
                </a:solidFill>
                <a:effectLst/>
                <a:latin typeface="-apple-system"/>
              </a:rPr>
              <a:t>Parler aux bases de données MySQL avec SQL</a:t>
            </a:r>
            <a:endParaRPr lang="fr-FR" sz="3600" dirty="0"/>
          </a:p>
        </p:txBody>
      </p:sp>
      <p:sp>
        <p:nvSpPr>
          <p:cNvPr id="5" name="ZoneTexte 4">
            <a:extLst>
              <a:ext uri="{FF2B5EF4-FFF2-40B4-BE49-F238E27FC236}">
                <a16:creationId xmlns:a16="http://schemas.microsoft.com/office/drawing/2014/main" id="{142582A0-3B2D-4A0C-92AC-7D0170CD1C0B}"/>
              </a:ext>
            </a:extLst>
          </p:cNvPr>
          <p:cNvSpPr txBox="1"/>
          <p:nvPr/>
        </p:nvSpPr>
        <p:spPr>
          <a:xfrm>
            <a:off x="554181" y="1055817"/>
            <a:ext cx="11083637" cy="2957861"/>
          </a:xfrm>
          <a:prstGeom prst="rect">
            <a:avLst/>
          </a:prstGeom>
          <a:noFill/>
        </p:spPr>
        <p:txBody>
          <a:bodyPr wrap="square">
            <a:spAutoFit/>
          </a:bodyPr>
          <a:lstStyle/>
          <a:p>
            <a:pPr fontAlgn="base">
              <a:lnSpc>
                <a:spcPct val="150000"/>
              </a:lnSpc>
            </a:pPr>
            <a:r>
              <a:rPr lang="fr-FR" dirty="0">
                <a:solidFill>
                  <a:srgbClr val="414141"/>
                </a:solidFill>
                <a:latin typeface="-apple-system"/>
              </a:rPr>
              <a:t>SQL, le langage de requête structuré, est un langage simple et standardisé pour communiquer avec des bases de données relationnelles telles que MySQL. Avec SQL, vous pouvez effectuer n'importe quelle tâche liée à la base de données, telle que créer des bases de données et des tables, enregistrer des données dans des tables de base de données, interroger une base de données pour des enregistrements spécifiques, supprimer et mettre à jour des données dans des bases de données.</a:t>
            </a:r>
          </a:p>
          <a:p>
            <a:pPr fontAlgn="base">
              <a:lnSpc>
                <a:spcPct val="150000"/>
              </a:lnSpc>
            </a:pPr>
            <a:r>
              <a:rPr lang="fr-FR" dirty="0">
                <a:solidFill>
                  <a:srgbClr val="414141"/>
                </a:solidFill>
                <a:latin typeface="-apple-system"/>
              </a:rPr>
              <a:t>Examinez la requête SQL standard suivante qui renvoie l'adresse e-mail d'une personne dont le prénom est égal à "Peter" dans la table </a:t>
            </a:r>
            <a:r>
              <a:rPr lang="fr-FR" dirty="0" err="1">
                <a:solidFill>
                  <a:srgbClr val="414141"/>
                </a:solidFill>
                <a:latin typeface="-apple-system"/>
              </a:rPr>
              <a:t>persons</a:t>
            </a:r>
            <a:r>
              <a:rPr lang="fr-FR" dirty="0">
                <a:solidFill>
                  <a:srgbClr val="414141"/>
                </a:solidFill>
                <a:latin typeface="-apple-system"/>
              </a:rPr>
              <a:t> :</a:t>
            </a:r>
          </a:p>
        </p:txBody>
      </p:sp>
      <p:sp>
        <p:nvSpPr>
          <p:cNvPr id="7" name="ZoneTexte 6">
            <a:extLst>
              <a:ext uri="{FF2B5EF4-FFF2-40B4-BE49-F238E27FC236}">
                <a16:creationId xmlns:a16="http://schemas.microsoft.com/office/drawing/2014/main" id="{4B80395E-2633-4937-BE08-23F45E38E674}"/>
              </a:ext>
            </a:extLst>
          </p:cNvPr>
          <p:cNvSpPr txBox="1"/>
          <p:nvPr/>
        </p:nvSpPr>
        <p:spPr>
          <a:xfrm>
            <a:off x="2244436" y="4435871"/>
            <a:ext cx="7398328" cy="369332"/>
          </a:xfrm>
          <a:prstGeom prst="rect">
            <a:avLst/>
          </a:prstGeom>
          <a:noFill/>
          <a:ln>
            <a:solidFill>
              <a:schemeClr val="bg1">
                <a:lumMod val="65000"/>
              </a:schemeClr>
            </a:solidFill>
          </a:ln>
        </p:spPr>
        <p:txBody>
          <a:bodyPr wrap="square">
            <a:spAutoFit/>
          </a:bodyPr>
          <a:lstStyle/>
          <a:p>
            <a:r>
              <a:rPr lang="en-US" b="0" i="0" dirty="0">
                <a:solidFill>
                  <a:srgbClr val="881280"/>
                </a:solidFill>
                <a:effectLst/>
                <a:latin typeface="Consolas" panose="020B0609020204030204" pitchFamily="49" charset="0"/>
              </a:rPr>
              <a:t>SELECT</a:t>
            </a:r>
            <a:r>
              <a:rPr lang="en-US" b="0" i="0" dirty="0">
                <a:solidFill>
                  <a:srgbClr val="2F4959"/>
                </a:solidFill>
                <a:effectLst/>
                <a:latin typeface="Consolas" panose="020B0609020204030204" pitchFamily="49" charset="0"/>
              </a:rPr>
              <a:t> email </a:t>
            </a:r>
            <a:r>
              <a:rPr lang="en-US" b="0" i="0" dirty="0">
                <a:solidFill>
                  <a:srgbClr val="881280"/>
                </a:solidFill>
                <a:effectLst/>
                <a:latin typeface="Consolas" panose="020B0609020204030204" pitchFamily="49" charset="0"/>
              </a:rPr>
              <a:t>FROM</a:t>
            </a:r>
            <a:r>
              <a:rPr lang="en-US" b="0" i="0" dirty="0">
                <a:solidFill>
                  <a:srgbClr val="2F4959"/>
                </a:solidFill>
                <a:effectLst/>
                <a:latin typeface="Consolas" panose="020B0609020204030204" pitchFamily="49" charset="0"/>
              </a:rPr>
              <a:t> </a:t>
            </a:r>
            <a:r>
              <a:rPr lang="fr-FR" dirty="0">
                <a:solidFill>
                  <a:srgbClr val="414141"/>
                </a:solidFill>
                <a:latin typeface="-apple-system"/>
              </a:rPr>
              <a:t> </a:t>
            </a:r>
            <a:r>
              <a:rPr lang="fr-FR" dirty="0" err="1">
                <a:solidFill>
                  <a:srgbClr val="414141"/>
                </a:solidFill>
                <a:latin typeface="-apple-system"/>
              </a:rPr>
              <a:t>persons</a:t>
            </a:r>
            <a:r>
              <a:rPr lang="fr-FR" dirty="0">
                <a:solidFill>
                  <a:srgbClr val="414141"/>
                </a:solidFill>
                <a:latin typeface="-apple-system"/>
              </a:rPr>
              <a:t> </a:t>
            </a:r>
            <a:r>
              <a:rPr lang="en-US" b="0" i="0" dirty="0">
                <a:solidFill>
                  <a:srgbClr val="2F4959"/>
                </a:solidFill>
                <a:effectLst/>
                <a:latin typeface="Consolas" panose="020B0609020204030204" pitchFamily="49" charset="0"/>
              </a:rPr>
              <a:t> </a:t>
            </a:r>
            <a:r>
              <a:rPr lang="en-US" b="0" i="0" dirty="0">
                <a:solidFill>
                  <a:srgbClr val="881280"/>
                </a:solidFill>
                <a:effectLst/>
                <a:latin typeface="Consolas" panose="020B0609020204030204" pitchFamily="49" charset="0"/>
              </a:rPr>
              <a:t>WHERE</a:t>
            </a:r>
            <a:r>
              <a:rPr lang="en-US" b="0" i="0" dirty="0">
                <a:solidFill>
                  <a:srgbClr val="2F4959"/>
                </a:solidFill>
                <a:effectLst/>
                <a:latin typeface="Consolas" panose="020B0609020204030204" pitchFamily="49" charset="0"/>
              </a:rPr>
              <a:t> </a:t>
            </a:r>
            <a:r>
              <a:rPr lang="en-US" b="0" i="0" dirty="0" err="1">
                <a:solidFill>
                  <a:srgbClr val="2F4959"/>
                </a:solidFill>
                <a:effectLst/>
                <a:latin typeface="Consolas" panose="020B0609020204030204" pitchFamily="49" charset="0"/>
              </a:rPr>
              <a:t>first_name</a:t>
            </a:r>
            <a:r>
              <a:rPr lang="en-US" b="0" i="0" dirty="0">
                <a:solidFill>
                  <a:srgbClr val="2F4959"/>
                </a:solidFill>
                <a:effectLst/>
                <a:latin typeface="Consolas" panose="020B0609020204030204" pitchFamily="49" charset="0"/>
              </a:rPr>
              <a:t>="Peter"</a:t>
            </a:r>
            <a:endParaRPr lang="fr-FR" dirty="0"/>
          </a:p>
        </p:txBody>
      </p:sp>
      <p:sp>
        <p:nvSpPr>
          <p:cNvPr id="9" name="ZoneTexte 8">
            <a:extLst>
              <a:ext uri="{FF2B5EF4-FFF2-40B4-BE49-F238E27FC236}">
                <a16:creationId xmlns:a16="http://schemas.microsoft.com/office/drawing/2014/main" id="{6886A0D2-904D-4331-9CB5-61B13950FD38}"/>
              </a:ext>
            </a:extLst>
          </p:cNvPr>
          <p:cNvSpPr txBox="1"/>
          <p:nvPr/>
        </p:nvSpPr>
        <p:spPr>
          <a:xfrm>
            <a:off x="665018" y="5017854"/>
            <a:ext cx="10501746" cy="369332"/>
          </a:xfrm>
          <a:prstGeom prst="rect">
            <a:avLst/>
          </a:prstGeom>
          <a:noFill/>
        </p:spPr>
        <p:txBody>
          <a:bodyPr wrap="square">
            <a:spAutoFit/>
          </a:bodyPr>
          <a:lstStyle/>
          <a:p>
            <a:pPr algn="l" fontAlgn="base"/>
            <a:r>
              <a:rPr lang="fr-FR" b="0" i="0" dirty="0">
                <a:solidFill>
                  <a:srgbClr val="414141"/>
                </a:solidFill>
                <a:effectLst/>
                <a:latin typeface="-apple-system"/>
              </a:rPr>
              <a:t>Si vous exécutez la requête SQL ci-dessus, elle renverra l'enregistrement suivant :</a:t>
            </a:r>
          </a:p>
        </p:txBody>
      </p:sp>
      <p:sp>
        <p:nvSpPr>
          <p:cNvPr id="11" name="ZoneTexte 10">
            <a:extLst>
              <a:ext uri="{FF2B5EF4-FFF2-40B4-BE49-F238E27FC236}">
                <a16:creationId xmlns:a16="http://schemas.microsoft.com/office/drawing/2014/main" id="{0D3E3A46-9F05-4A2A-AAE1-A4F299B77E38}"/>
              </a:ext>
            </a:extLst>
          </p:cNvPr>
          <p:cNvSpPr txBox="1"/>
          <p:nvPr/>
        </p:nvSpPr>
        <p:spPr>
          <a:xfrm>
            <a:off x="1191490" y="5599837"/>
            <a:ext cx="6096000" cy="369332"/>
          </a:xfrm>
          <a:prstGeom prst="rect">
            <a:avLst/>
          </a:prstGeom>
          <a:noFill/>
        </p:spPr>
        <p:txBody>
          <a:bodyPr wrap="square">
            <a:spAutoFit/>
          </a:bodyPr>
          <a:lstStyle/>
          <a:p>
            <a:r>
              <a:rPr lang="fr-FR" b="0" i="0" dirty="0">
                <a:solidFill>
                  <a:srgbClr val="414141"/>
                </a:solidFill>
                <a:effectLst/>
                <a:latin typeface="-apple-system"/>
              </a:rPr>
              <a:t>peterparker@mail.com</a:t>
            </a:r>
            <a:endParaRPr lang="fr-FR" dirty="0"/>
          </a:p>
        </p:txBody>
      </p:sp>
    </p:spTree>
    <p:extLst>
      <p:ext uri="{BB962C8B-B14F-4D97-AF65-F5344CB8AC3E}">
        <p14:creationId xmlns:p14="http://schemas.microsoft.com/office/powerpoint/2010/main" val="2833119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BF7BA9-B901-461E-B4FB-FDDDEA9B36C6}"/>
              </a:ext>
            </a:extLst>
          </p:cNvPr>
          <p:cNvSpPr>
            <a:spLocks noGrp="1"/>
          </p:cNvSpPr>
          <p:nvPr>
            <p:ph type="title"/>
          </p:nvPr>
        </p:nvSpPr>
        <p:spPr>
          <a:xfrm>
            <a:off x="838200" y="365126"/>
            <a:ext cx="10515600" cy="840220"/>
          </a:xfrm>
        </p:spPr>
        <p:txBody>
          <a:bodyPr/>
          <a:lstStyle/>
          <a:p>
            <a:r>
              <a:rPr lang="fr-FR" b="0" i="0" dirty="0">
                <a:solidFill>
                  <a:srgbClr val="000000"/>
                </a:solidFill>
                <a:effectLst/>
                <a:latin typeface="Segoe UI" panose="020B0502040204020203" pitchFamily="34" charset="0"/>
              </a:rPr>
              <a:t>Qui utilise MySQL ?</a:t>
            </a:r>
            <a:endParaRPr lang="fr-FR" dirty="0"/>
          </a:p>
        </p:txBody>
      </p:sp>
      <p:sp>
        <p:nvSpPr>
          <p:cNvPr id="5" name="ZoneTexte 4">
            <a:extLst>
              <a:ext uri="{FF2B5EF4-FFF2-40B4-BE49-F238E27FC236}">
                <a16:creationId xmlns:a16="http://schemas.microsoft.com/office/drawing/2014/main" id="{B03C3B44-76D5-4B15-A0F4-F642AA74EAFA}"/>
              </a:ext>
            </a:extLst>
          </p:cNvPr>
          <p:cNvSpPr txBox="1"/>
          <p:nvPr/>
        </p:nvSpPr>
        <p:spPr>
          <a:xfrm>
            <a:off x="380999" y="1388194"/>
            <a:ext cx="11811001" cy="1200329"/>
          </a:xfrm>
          <a:prstGeom prst="rect">
            <a:avLst/>
          </a:prstGeom>
          <a:noFill/>
        </p:spPr>
        <p:txBody>
          <a:bodyPr wrap="square">
            <a:spAutoFit/>
          </a:bodyPr>
          <a:lstStyle/>
          <a:p>
            <a:pPr algn="l"/>
            <a:r>
              <a:rPr lang="fr-FR" dirty="0">
                <a:solidFill>
                  <a:srgbClr val="414141"/>
                </a:solidFill>
                <a:latin typeface="-apple-system"/>
              </a:rPr>
              <a:t>MySQL est le système de base de données standard de facto pour les sites Web avec des volumes ÉNORMES de données et d'utilisateurs finaux (comme Facebook, Twitter, Wikipédia, NASA, GitHub </a:t>
            </a:r>
            <a:r>
              <a:rPr lang="fr-FR" dirty="0" err="1">
                <a:solidFill>
                  <a:srgbClr val="414141"/>
                </a:solidFill>
                <a:latin typeface="-apple-system"/>
              </a:rPr>
              <a:t>etc</a:t>
            </a:r>
            <a:r>
              <a:rPr lang="fr-FR" dirty="0">
                <a:solidFill>
                  <a:srgbClr val="414141"/>
                </a:solidFill>
                <a:latin typeface="-apple-system"/>
              </a:rPr>
              <a:t>).</a:t>
            </a:r>
          </a:p>
          <a:p>
            <a:pPr algn="l"/>
            <a:endParaRPr lang="fr-FR" dirty="0">
              <a:solidFill>
                <a:srgbClr val="414141"/>
              </a:solidFill>
              <a:latin typeface="-apple-system"/>
            </a:endParaRPr>
          </a:p>
          <a:p>
            <a:pPr algn="l"/>
            <a:r>
              <a:rPr lang="fr-FR" dirty="0">
                <a:solidFill>
                  <a:srgbClr val="414141"/>
                </a:solidFill>
                <a:latin typeface="-apple-system"/>
              </a:rPr>
              <a:t>Visiter ce site:  </a:t>
            </a:r>
            <a:r>
              <a:rPr lang="fr-FR" dirty="0">
                <a:solidFill>
                  <a:schemeClr val="accent1"/>
                </a:solidFill>
                <a:latin typeface="-apple-system"/>
                <a:hlinkClick r:id="rId2">
                  <a:extLst>
                    <a:ext uri="{A12FA001-AC4F-418D-AE19-62706E023703}">
                      <ahyp:hlinkClr xmlns:ahyp="http://schemas.microsoft.com/office/drawing/2018/hyperlinkcolor" xmlns="" val="tx"/>
                    </a:ext>
                  </a:extLst>
                </a:hlinkClick>
              </a:rPr>
              <a:t>http://www.mysql.com/customers/</a:t>
            </a:r>
            <a:r>
              <a:rPr lang="fr-FR" dirty="0">
                <a:solidFill>
                  <a:schemeClr val="accent1"/>
                </a:solidFill>
                <a:latin typeface="-apple-system"/>
              </a:rPr>
              <a:t> </a:t>
            </a:r>
            <a:r>
              <a:rPr lang="fr-FR" dirty="0">
                <a:solidFill>
                  <a:srgbClr val="414141"/>
                </a:solidFill>
                <a:latin typeface="-apple-system"/>
              </a:rPr>
              <a:t>pour un aperçu des entreprises </a:t>
            </a:r>
            <a:r>
              <a:rPr lang="fr-FR">
                <a:solidFill>
                  <a:srgbClr val="414141"/>
                </a:solidFill>
                <a:latin typeface="-apple-system"/>
              </a:rPr>
              <a:t>qui utilisent </a:t>
            </a:r>
            <a:r>
              <a:rPr lang="fr-FR" dirty="0">
                <a:solidFill>
                  <a:srgbClr val="414141"/>
                </a:solidFill>
                <a:latin typeface="-apple-system"/>
              </a:rPr>
              <a:t>MySQL.</a:t>
            </a:r>
          </a:p>
        </p:txBody>
      </p:sp>
    </p:spTree>
    <p:extLst>
      <p:ext uri="{BB962C8B-B14F-4D97-AF65-F5344CB8AC3E}">
        <p14:creationId xmlns:p14="http://schemas.microsoft.com/office/powerpoint/2010/main" val="168691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295</Words>
  <Application>Microsoft Office PowerPoint</Application>
  <PresentationFormat>Grand écran</PresentationFormat>
  <Paragraphs>33</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-apple-system</vt:lpstr>
      <vt:lpstr>Arial</vt:lpstr>
      <vt:lpstr>Calibri</vt:lpstr>
      <vt:lpstr>Calibri Light</vt:lpstr>
      <vt:lpstr>Consolas</vt:lpstr>
      <vt:lpstr>Segoe UI</vt:lpstr>
      <vt:lpstr>Thème Office</vt:lpstr>
      <vt:lpstr>Présentation de PHP -MySQL </vt:lpstr>
      <vt:lpstr>Qu'est-ce que MySQL</vt:lpstr>
      <vt:lpstr>Présentation PowerPoint</vt:lpstr>
      <vt:lpstr>Parler aux bases de données MySQL avec SQL</vt:lpstr>
      <vt:lpstr>Qui utilise MySQL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PHP -MySQL</dc:title>
  <dc:creator>Mohamed KANE</dc:creator>
  <cp:lastModifiedBy>Mohamed KANE</cp:lastModifiedBy>
  <cp:revision>5</cp:revision>
  <dcterms:created xsi:type="dcterms:W3CDTF">2022-02-24T07:45:07Z</dcterms:created>
  <dcterms:modified xsi:type="dcterms:W3CDTF">2022-09-16T15:43:03Z</dcterms:modified>
</cp:coreProperties>
</file>