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5" d="100"/>
          <a:sy n="75" d="100"/>
        </p:scale>
        <p:origin x="54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2A2871-641E-47C7-9BBC-24583EFBE38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67BA0C09-72B5-4050-AB69-67DCD21C79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E783B13-613C-4A24-90C0-C030A51412A2}"/>
              </a:ext>
            </a:extLst>
          </p:cNvPr>
          <p:cNvSpPr>
            <a:spLocks noGrp="1"/>
          </p:cNvSpPr>
          <p:nvPr>
            <p:ph type="dt" sz="half" idx="10"/>
          </p:nvPr>
        </p:nvSpPr>
        <p:spPr/>
        <p:txBody>
          <a:bodyPr/>
          <a:lstStyle/>
          <a:p>
            <a:fld id="{326D460E-83F4-4415-A25B-7BE9027F0CAA}"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7D4A7DF4-68AA-4C35-8052-C30E147FE05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76FF3B7-7C59-4D12-8DF4-AF267B983316}"/>
              </a:ext>
            </a:extLst>
          </p:cNvPr>
          <p:cNvSpPr>
            <a:spLocks noGrp="1"/>
          </p:cNvSpPr>
          <p:nvPr>
            <p:ph type="sldNum" sz="quarter" idx="12"/>
          </p:nvPr>
        </p:nvSpPr>
        <p:spPr/>
        <p:txBody>
          <a:bodyPr/>
          <a:lstStyle/>
          <a:p>
            <a:fld id="{702447AF-CF9D-4A0A-9448-20A5B09B7032}" type="slidenum">
              <a:rPr lang="fr-FR" smtClean="0"/>
              <a:t>‹N°›</a:t>
            </a:fld>
            <a:endParaRPr lang="fr-FR"/>
          </a:p>
        </p:txBody>
      </p:sp>
    </p:spTree>
    <p:extLst>
      <p:ext uri="{BB962C8B-B14F-4D97-AF65-F5344CB8AC3E}">
        <p14:creationId xmlns:p14="http://schemas.microsoft.com/office/powerpoint/2010/main" val="2907856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367E95-1792-4476-9AF4-B6CAD78DFA0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5BEA3496-BA29-40BD-A14F-00D7E8568A7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CE51A86-6E96-407C-810C-054594A7ED8B}"/>
              </a:ext>
            </a:extLst>
          </p:cNvPr>
          <p:cNvSpPr>
            <a:spLocks noGrp="1"/>
          </p:cNvSpPr>
          <p:nvPr>
            <p:ph type="dt" sz="half" idx="10"/>
          </p:nvPr>
        </p:nvSpPr>
        <p:spPr/>
        <p:txBody>
          <a:bodyPr/>
          <a:lstStyle/>
          <a:p>
            <a:fld id="{326D460E-83F4-4415-A25B-7BE9027F0CAA}"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12D77522-05FC-4073-849A-FD5101C0CA5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5EA7C2D-0F83-4130-A57D-1E6FFB25151B}"/>
              </a:ext>
            </a:extLst>
          </p:cNvPr>
          <p:cNvSpPr>
            <a:spLocks noGrp="1"/>
          </p:cNvSpPr>
          <p:nvPr>
            <p:ph type="sldNum" sz="quarter" idx="12"/>
          </p:nvPr>
        </p:nvSpPr>
        <p:spPr/>
        <p:txBody>
          <a:bodyPr/>
          <a:lstStyle/>
          <a:p>
            <a:fld id="{702447AF-CF9D-4A0A-9448-20A5B09B7032}" type="slidenum">
              <a:rPr lang="fr-FR" smtClean="0"/>
              <a:t>‹N°›</a:t>
            </a:fld>
            <a:endParaRPr lang="fr-FR"/>
          </a:p>
        </p:txBody>
      </p:sp>
    </p:spTree>
    <p:extLst>
      <p:ext uri="{BB962C8B-B14F-4D97-AF65-F5344CB8AC3E}">
        <p14:creationId xmlns:p14="http://schemas.microsoft.com/office/powerpoint/2010/main" val="3537662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9BF3E9A8-1967-4C00-B9D9-62A6223EAEDE}"/>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9E58719B-7339-4421-8164-A3B28D2DAA7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FF3F978-247B-45C2-A410-DF4F382034C5}"/>
              </a:ext>
            </a:extLst>
          </p:cNvPr>
          <p:cNvSpPr>
            <a:spLocks noGrp="1"/>
          </p:cNvSpPr>
          <p:nvPr>
            <p:ph type="dt" sz="half" idx="10"/>
          </p:nvPr>
        </p:nvSpPr>
        <p:spPr/>
        <p:txBody>
          <a:bodyPr/>
          <a:lstStyle/>
          <a:p>
            <a:fld id="{326D460E-83F4-4415-A25B-7BE9027F0CAA}"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D525D27B-8A29-48CC-93DA-DA4BB89F75B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9A106DB-5B45-4E47-8E4F-9BAADDBEA9B0}"/>
              </a:ext>
            </a:extLst>
          </p:cNvPr>
          <p:cNvSpPr>
            <a:spLocks noGrp="1"/>
          </p:cNvSpPr>
          <p:nvPr>
            <p:ph type="sldNum" sz="quarter" idx="12"/>
          </p:nvPr>
        </p:nvSpPr>
        <p:spPr/>
        <p:txBody>
          <a:bodyPr/>
          <a:lstStyle/>
          <a:p>
            <a:fld id="{702447AF-CF9D-4A0A-9448-20A5B09B7032}" type="slidenum">
              <a:rPr lang="fr-FR" smtClean="0"/>
              <a:t>‹N°›</a:t>
            </a:fld>
            <a:endParaRPr lang="fr-FR"/>
          </a:p>
        </p:txBody>
      </p:sp>
    </p:spTree>
    <p:extLst>
      <p:ext uri="{BB962C8B-B14F-4D97-AF65-F5344CB8AC3E}">
        <p14:creationId xmlns:p14="http://schemas.microsoft.com/office/powerpoint/2010/main" val="3385452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4CCAEF0-5FA5-4E12-9234-E3AE9690099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E7C5531-859D-4D46-B72B-461E6EBDC6D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4B5F6C8-BF89-4AFE-8C68-01E4A21A1326}"/>
              </a:ext>
            </a:extLst>
          </p:cNvPr>
          <p:cNvSpPr>
            <a:spLocks noGrp="1"/>
          </p:cNvSpPr>
          <p:nvPr>
            <p:ph type="dt" sz="half" idx="10"/>
          </p:nvPr>
        </p:nvSpPr>
        <p:spPr/>
        <p:txBody>
          <a:bodyPr/>
          <a:lstStyle/>
          <a:p>
            <a:fld id="{326D460E-83F4-4415-A25B-7BE9027F0CAA}"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EF6B89C1-584A-4270-BFE0-9A403B8AF2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A16336-9AD6-4268-8AE7-A9918DF603F1}"/>
              </a:ext>
            </a:extLst>
          </p:cNvPr>
          <p:cNvSpPr>
            <a:spLocks noGrp="1"/>
          </p:cNvSpPr>
          <p:nvPr>
            <p:ph type="sldNum" sz="quarter" idx="12"/>
          </p:nvPr>
        </p:nvSpPr>
        <p:spPr/>
        <p:txBody>
          <a:bodyPr/>
          <a:lstStyle/>
          <a:p>
            <a:fld id="{702447AF-CF9D-4A0A-9448-20A5B09B7032}" type="slidenum">
              <a:rPr lang="fr-FR" smtClean="0"/>
              <a:t>‹N°›</a:t>
            </a:fld>
            <a:endParaRPr lang="fr-FR"/>
          </a:p>
        </p:txBody>
      </p:sp>
    </p:spTree>
    <p:extLst>
      <p:ext uri="{BB962C8B-B14F-4D97-AF65-F5344CB8AC3E}">
        <p14:creationId xmlns:p14="http://schemas.microsoft.com/office/powerpoint/2010/main" val="1196857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7F3D9B-7254-4178-9A6B-6AA42D6DC63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9ED0EA65-313E-4097-B535-B8580D81A4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7FB1D44-3CE1-4182-B9FB-E21E42E10280}"/>
              </a:ext>
            </a:extLst>
          </p:cNvPr>
          <p:cNvSpPr>
            <a:spLocks noGrp="1"/>
          </p:cNvSpPr>
          <p:nvPr>
            <p:ph type="dt" sz="half" idx="10"/>
          </p:nvPr>
        </p:nvSpPr>
        <p:spPr/>
        <p:txBody>
          <a:bodyPr/>
          <a:lstStyle/>
          <a:p>
            <a:fld id="{326D460E-83F4-4415-A25B-7BE9027F0CAA}"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980E9BEA-250E-47DF-AE1E-F20BF613507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83AB695-A1C7-4C24-A6FA-95449578D761}"/>
              </a:ext>
            </a:extLst>
          </p:cNvPr>
          <p:cNvSpPr>
            <a:spLocks noGrp="1"/>
          </p:cNvSpPr>
          <p:nvPr>
            <p:ph type="sldNum" sz="quarter" idx="12"/>
          </p:nvPr>
        </p:nvSpPr>
        <p:spPr/>
        <p:txBody>
          <a:bodyPr/>
          <a:lstStyle/>
          <a:p>
            <a:fld id="{702447AF-CF9D-4A0A-9448-20A5B09B7032}" type="slidenum">
              <a:rPr lang="fr-FR" smtClean="0"/>
              <a:t>‹N°›</a:t>
            </a:fld>
            <a:endParaRPr lang="fr-FR"/>
          </a:p>
        </p:txBody>
      </p:sp>
    </p:spTree>
    <p:extLst>
      <p:ext uri="{BB962C8B-B14F-4D97-AF65-F5344CB8AC3E}">
        <p14:creationId xmlns:p14="http://schemas.microsoft.com/office/powerpoint/2010/main" val="478293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C63874-B1B8-4AD7-98DA-BBFCFEB1E70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92288B1-1E2C-4481-ACC7-7FDA9A5965C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964B38CB-D7BF-4609-9032-17AE1F0BD1B0}"/>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3ED2C3E1-221B-47D7-971E-3E564D404052}"/>
              </a:ext>
            </a:extLst>
          </p:cNvPr>
          <p:cNvSpPr>
            <a:spLocks noGrp="1"/>
          </p:cNvSpPr>
          <p:nvPr>
            <p:ph type="dt" sz="half" idx="10"/>
          </p:nvPr>
        </p:nvSpPr>
        <p:spPr/>
        <p:txBody>
          <a:bodyPr/>
          <a:lstStyle/>
          <a:p>
            <a:fld id="{326D460E-83F4-4415-A25B-7BE9027F0CAA}" type="datetimeFigureOut">
              <a:rPr lang="fr-FR" smtClean="0"/>
              <a:t>16/09/2022</a:t>
            </a:fld>
            <a:endParaRPr lang="fr-FR"/>
          </a:p>
        </p:txBody>
      </p:sp>
      <p:sp>
        <p:nvSpPr>
          <p:cNvPr id="6" name="Espace réservé du pied de page 5">
            <a:extLst>
              <a:ext uri="{FF2B5EF4-FFF2-40B4-BE49-F238E27FC236}">
                <a16:creationId xmlns:a16="http://schemas.microsoft.com/office/drawing/2014/main" id="{CDBAB649-DED3-44E7-AC7F-534BC1CA61B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EF94FD3-EEF3-4528-916B-BA1437651090}"/>
              </a:ext>
            </a:extLst>
          </p:cNvPr>
          <p:cNvSpPr>
            <a:spLocks noGrp="1"/>
          </p:cNvSpPr>
          <p:nvPr>
            <p:ph type="sldNum" sz="quarter" idx="12"/>
          </p:nvPr>
        </p:nvSpPr>
        <p:spPr/>
        <p:txBody>
          <a:bodyPr/>
          <a:lstStyle/>
          <a:p>
            <a:fld id="{702447AF-CF9D-4A0A-9448-20A5B09B7032}" type="slidenum">
              <a:rPr lang="fr-FR" smtClean="0"/>
              <a:t>‹N°›</a:t>
            </a:fld>
            <a:endParaRPr lang="fr-FR"/>
          </a:p>
        </p:txBody>
      </p:sp>
    </p:spTree>
    <p:extLst>
      <p:ext uri="{BB962C8B-B14F-4D97-AF65-F5344CB8AC3E}">
        <p14:creationId xmlns:p14="http://schemas.microsoft.com/office/powerpoint/2010/main" val="708027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3D0CD6-5BD5-43BF-8DC5-9C4CB9A83C6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BD6729D-0335-4910-9131-4185877E54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97D69CB-2581-4706-B5FF-2A4215AF6E3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7C07FB6F-449F-445B-A4B4-68940D77F4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25F2A48-AEB8-4654-B9C5-BB797B6946B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9FB50B14-BAD7-40F3-8913-09DFBCDC5C8B}"/>
              </a:ext>
            </a:extLst>
          </p:cNvPr>
          <p:cNvSpPr>
            <a:spLocks noGrp="1"/>
          </p:cNvSpPr>
          <p:nvPr>
            <p:ph type="dt" sz="half" idx="10"/>
          </p:nvPr>
        </p:nvSpPr>
        <p:spPr/>
        <p:txBody>
          <a:bodyPr/>
          <a:lstStyle/>
          <a:p>
            <a:fld id="{326D460E-83F4-4415-A25B-7BE9027F0CAA}" type="datetimeFigureOut">
              <a:rPr lang="fr-FR" smtClean="0"/>
              <a:t>16/09/2022</a:t>
            </a:fld>
            <a:endParaRPr lang="fr-FR"/>
          </a:p>
        </p:txBody>
      </p:sp>
      <p:sp>
        <p:nvSpPr>
          <p:cNvPr id="8" name="Espace réservé du pied de page 7">
            <a:extLst>
              <a:ext uri="{FF2B5EF4-FFF2-40B4-BE49-F238E27FC236}">
                <a16:creationId xmlns:a16="http://schemas.microsoft.com/office/drawing/2014/main" id="{EC22E29E-6D85-4E4E-BBF2-3E932E2FCF2E}"/>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F25D133-2262-47FB-97B5-6D3E1890365C}"/>
              </a:ext>
            </a:extLst>
          </p:cNvPr>
          <p:cNvSpPr>
            <a:spLocks noGrp="1"/>
          </p:cNvSpPr>
          <p:nvPr>
            <p:ph type="sldNum" sz="quarter" idx="12"/>
          </p:nvPr>
        </p:nvSpPr>
        <p:spPr/>
        <p:txBody>
          <a:bodyPr/>
          <a:lstStyle/>
          <a:p>
            <a:fld id="{702447AF-CF9D-4A0A-9448-20A5B09B7032}" type="slidenum">
              <a:rPr lang="fr-FR" smtClean="0"/>
              <a:t>‹N°›</a:t>
            </a:fld>
            <a:endParaRPr lang="fr-FR"/>
          </a:p>
        </p:txBody>
      </p:sp>
    </p:spTree>
    <p:extLst>
      <p:ext uri="{BB962C8B-B14F-4D97-AF65-F5344CB8AC3E}">
        <p14:creationId xmlns:p14="http://schemas.microsoft.com/office/powerpoint/2010/main" val="2977993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C10AFA-3AD9-470F-97C9-ADBD18CCB773}"/>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80AB7DB3-15B1-4277-AC3E-72A0BB7110DF}"/>
              </a:ext>
            </a:extLst>
          </p:cNvPr>
          <p:cNvSpPr>
            <a:spLocks noGrp="1"/>
          </p:cNvSpPr>
          <p:nvPr>
            <p:ph type="dt" sz="half" idx="10"/>
          </p:nvPr>
        </p:nvSpPr>
        <p:spPr/>
        <p:txBody>
          <a:bodyPr/>
          <a:lstStyle/>
          <a:p>
            <a:fld id="{326D460E-83F4-4415-A25B-7BE9027F0CAA}" type="datetimeFigureOut">
              <a:rPr lang="fr-FR" smtClean="0"/>
              <a:t>16/09/2022</a:t>
            </a:fld>
            <a:endParaRPr lang="fr-FR"/>
          </a:p>
        </p:txBody>
      </p:sp>
      <p:sp>
        <p:nvSpPr>
          <p:cNvPr id="4" name="Espace réservé du pied de page 3">
            <a:extLst>
              <a:ext uri="{FF2B5EF4-FFF2-40B4-BE49-F238E27FC236}">
                <a16:creationId xmlns:a16="http://schemas.microsoft.com/office/drawing/2014/main" id="{F337A27A-90AA-40E7-AD3D-AEE6FB84BCC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8AFFE450-1EA3-4E21-86A1-496CD199529E}"/>
              </a:ext>
            </a:extLst>
          </p:cNvPr>
          <p:cNvSpPr>
            <a:spLocks noGrp="1"/>
          </p:cNvSpPr>
          <p:nvPr>
            <p:ph type="sldNum" sz="quarter" idx="12"/>
          </p:nvPr>
        </p:nvSpPr>
        <p:spPr/>
        <p:txBody>
          <a:bodyPr/>
          <a:lstStyle/>
          <a:p>
            <a:fld id="{702447AF-CF9D-4A0A-9448-20A5B09B7032}" type="slidenum">
              <a:rPr lang="fr-FR" smtClean="0"/>
              <a:t>‹N°›</a:t>
            </a:fld>
            <a:endParaRPr lang="fr-FR"/>
          </a:p>
        </p:txBody>
      </p:sp>
    </p:spTree>
    <p:extLst>
      <p:ext uri="{BB962C8B-B14F-4D97-AF65-F5344CB8AC3E}">
        <p14:creationId xmlns:p14="http://schemas.microsoft.com/office/powerpoint/2010/main" val="3284055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5CC13E3-B817-4EF0-845D-59638AB97A6E}"/>
              </a:ext>
            </a:extLst>
          </p:cNvPr>
          <p:cNvSpPr>
            <a:spLocks noGrp="1"/>
          </p:cNvSpPr>
          <p:nvPr>
            <p:ph type="dt" sz="half" idx="10"/>
          </p:nvPr>
        </p:nvSpPr>
        <p:spPr/>
        <p:txBody>
          <a:bodyPr/>
          <a:lstStyle/>
          <a:p>
            <a:fld id="{326D460E-83F4-4415-A25B-7BE9027F0CAA}" type="datetimeFigureOut">
              <a:rPr lang="fr-FR" smtClean="0"/>
              <a:t>16/09/2022</a:t>
            </a:fld>
            <a:endParaRPr lang="fr-FR"/>
          </a:p>
        </p:txBody>
      </p:sp>
      <p:sp>
        <p:nvSpPr>
          <p:cNvPr id="3" name="Espace réservé du pied de page 2">
            <a:extLst>
              <a:ext uri="{FF2B5EF4-FFF2-40B4-BE49-F238E27FC236}">
                <a16:creationId xmlns:a16="http://schemas.microsoft.com/office/drawing/2014/main" id="{9682980B-EB85-45D6-9DBF-F395E6AA7E79}"/>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B16E99A-3C9E-4EF9-B3EB-62B42C0576CC}"/>
              </a:ext>
            </a:extLst>
          </p:cNvPr>
          <p:cNvSpPr>
            <a:spLocks noGrp="1"/>
          </p:cNvSpPr>
          <p:nvPr>
            <p:ph type="sldNum" sz="quarter" idx="12"/>
          </p:nvPr>
        </p:nvSpPr>
        <p:spPr/>
        <p:txBody>
          <a:bodyPr/>
          <a:lstStyle/>
          <a:p>
            <a:fld id="{702447AF-CF9D-4A0A-9448-20A5B09B7032}" type="slidenum">
              <a:rPr lang="fr-FR" smtClean="0"/>
              <a:t>‹N°›</a:t>
            </a:fld>
            <a:endParaRPr lang="fr-FR"/>
          </a:p>
        </p:txBody>
      </p:sp>
    </p:spTree>
    <p:extLst>
      <p:ext uri="{BB962C8B-B14F-4D97-AF65-F5344CB8AC3E}">
        <p14:creationId xmlns:p14="http://schemas.microsoft.com/office/powerpoint/2010/main" val="753281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531BF4-B9A7-4077-8163-7AD1D00BAA6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B7480B5-9A7F-4AC2-BA34-D709266058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4F863C9F-4373-4149-9D95-FB7ED56787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17400B1-0BB7-4ECB-8C23-D0598378EDCF}"/>
              </a:ext>
            </a:extLst>
          </p:cNvPr>
          <p:cNvSpPr>
            <a:spLocks noGrp="1"/>
          </p:cNvSpPr>
          <p:nvPr>
            <p:ph type="dt" sz="half" idx="10"/>
          </p:nvPr>
        </p:nvSpPr>
        <p:spPr/>
        <p:txBody>
          <a:bodyPr/>
          <a:lstStyle/>
          <a:p>
            <a:fld id="{326D460E-83F4-4415-A25B-7BE9027F0CAA}" type="datetimeFigureOut">
              <a:rPr lang="fr-FR" smtClean="0"/>
              <a:t>16/09/2022</a:t>
            </a:fld>
            <a:endParaRPr lang="fr-FR"/>
          </a:p>
        </p:txBody>
      </p:sp>
      <p:sp>
        <p:nvSpPr>
          <p:cNvPr id="6" name="Espace réservé du pied de page 5">
            <a:extLst>
              <a:ext uri="{FF2B5EF4-FFF2-40B4-BE49-F238E27FC236}">
                <a16:creationId xmlns:a16="http://schemas.microsoft.com/office/drawing/2014/main" id="{F056A1C4-3A71-4B3C-A153-A8B613D64B06}"/>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0B153FA-DE9A-4FE9-88B9-BA2C5265B714}"/>
              </a:ext>
            </a:extLst>
          </p:cNvPr>
          <p:cNvSpPr>
            <a:spLocks noGrp="1"/>
          </p:cNvSpPr>
          <p:nvPr>
            <p:ph type="sldNum" sz="quarter" idx="12"/>
          </p:nvPr>
        </p:nvSpPr>
        <p:spPr/>
        <p:txBody>
          <a:bodyPr/>
          <a:lstStyle/>
          <a:p>
            <a:fld id="{702447AF-CF9D-4A0A-9448-20A5B09B7032}" type="slidenum">
              <a:rPr lang="fr-FR" smtClean="0"/>
              <a:t>‹N°›</a:t>
            </a:fld>
            <a:endParaRPr lang="fr-FR"/>
          </a:p>
        </p:txBody>
      </p:sp>
    </p:spTree>
    <p:extLst>
      <p:ext uri="{BB962C8B-B14F-4D97-AF65-F5344CB8AC3E}">
        <p14:creationId xmlns:p14="http://schemas.microsoft.com/office/powerpoint/2010/main" val="4279275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3908A0-14D8-4D97-A112-147BC1DB4FA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CD6238F-CC99-40A7-AD5C-8C2C70764D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8D4BC869-3B27-4189-B20D-F124250973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78C245BE-0675-475D-8F2C-ED45568AE72C}"/>
              </a:ext>
            </a:extLst>
          </p:cNvPr>
          <p:cNvSpPr>
            <a:spLocks noGrp="1"/>
          </p:cNvSpPr>
          <p:nvPr>
            <p:ph type="dt" sz="half" idx="10"/>
          </p:nvPr>
        </p:nvSpPr>
        <p:spPr/>
        <p:txBody>
          <a:bodyPr/>
          <a:lstStyle/>
          <a:p>
            <a:fld id="{326D460E-83F4-4415-A25B-7BE9027F0CAA}" type="datetimeFigureOut">
              <a:rPr lang="fr-FR" smtClean="0"/>
              <a:t>16/09/2022</a:t>
            </a:fld>
            <a:endParaRPr lang="fr-FR"/>
          </a:p>
        </p:txBody>
      </p:sp>
      <p:sp>
        <p:nvSpPr>
          <p:cNvPr id="6" name="Espace réservé du pied de page 5">
            <a:extLst>
              <a:ext uri="{FF2B5EF4-FFF2-40B4-BE49-F238E27FC236}">
                <a16:creationId xmlns:a16="http://schemas.microsoft.com/office/drawing/2014/main" id="{1F5671C2-5672-4E91-84B8-107A8838B89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756A955-910C-419B-B16E-BA809CD12492}"/>
              </a:ext>
            </a:extLst>
          </p:cNvPr>
          <p:cNvSpPr>
            <a:spLocks noGrp="1"/>
          </p:cNvSpPr>
          <p:nvPr>
            <p:ph type="sldNum" sz="quarter" idx="12"/>
          </p:nvPr>
        </p:nvSpPr>
        <p:spPr/>
        <p:txBody>
          <a:bodyPr/>
          <a:lstStyle/>
          <a:p>
            <a:fld id="{702447AF-CF9D-4A0A-9448-20A5B09B7032}" type="slidenum">
              <a:rPr lang="fr-FR" smtClean="0"/>
              <a:t>‹N°›</a:t>
            </a:fld>
            <a:endParaRPr lang="fr-FR"/>
          </a:p>
        </p:txBody>
      </p:sp>
    </p:spTree>
    <p:extLst>
      <p:ext uri="{BB962C8B-B14F-4D97-AF65-F5344CB8AC3E}">
        <p14:creationId xmlns:p14="http://schemas.microsoft.com/office/powerpoint/2010/main" val="1470504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9E9AA8C-057D-4AD1-8645-A52F5104C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F6F8D69D-FF9A-43D3-93DB-57DF813657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E8A8B0A-CBC2-406C-AF02-5EF08F4EE3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6D460E-83F4-4415-A25B-7BE9027F0CAA}" type="datetimeFigureOut">
              <a:rPr lang="fr-FR" smtClean="0"/>
              <a:t>16/09/2022</a:t>
            </a:fld>
            <a:endParaRPr lang="fr-FR"/>
          </a:p>
        </p:txBody>
      </p:sp>
      <p:sp>
        <p:nvSpPr>
          <p:cNvPr id="5" name="Espace réservé du pied de page 4">
            <a:extLst>
              <a:ext uri="{FF2B5EF4-FFF2-40B4-BE49-F238E27FC236}">
                <a16:creationId xmlns:a16="http://schemas.microsoft.com/office/drawing/2014/main" id="{62471DE8-11F3-4976-B6A8-9CDE42DD1E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43D2457-F164-4DEB-BB29-6691984BE5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447AF-CF9D-4A0A-9448-20A5B09B7032}" type="slidenum">
              <a:rPr lang="fr-FR" smtClean="0"/>
              <a:t>‹N°›</a:t>
            </a:fld>
            <a:endParaRPr lang="fr-FR"/>
          </a:p>
        </p:txBody>
      </p:sp>
    </p:spTree>
    <p:extLst>
      <p:ext uri="{BB962C8B-B14F-4D97-AF65-F5344CB8AC3E}">
        <p14:creationId xmlns:p14="http://schemas.microsoft.com/office/powerpoint/2010/main" val="278513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20D8DC-18C9-4A50-83E9-BC1673CFA5E2}"/>
              </a:ext>
            </a:extLst>
          </p:cNvPr>
          <p:cNvSpPr>
            <a:spLocks noGrp="1"/>
          </p:cNvSpPr>
          <p:nvPr>
            <p:ph type="ctrTitle"/>
          </p:nvPr>
        </p:nvSpPr>
        <p:spPr/>
        <p:txBody>
          <a:bodyPr>
            <a:normAutofit fontScale="90000"/>
          </a:bodyPr>
          <a:lstStyle/>
          <a:p>
            <a:r>
              <a:rPr lang="fr-FR" b="1" i="0" dirty="0">
                <a:solidFill>
                  <a:srgbClr val="262626"/>
                </a:solidFill>
                <a:effectLst/>
                <a:latin typeface="-apple-system"/>
              </a:rPr>
              <a:t>Connexion PHP au serveur MySQL</a:t>
            </a:r>
            <a:br>
              <a:rPr lang="fr-FR" b="1" i="0" dirty="0">
                <a:solidFill>
                  <a:srgbClr val="262626"/>
                </a:solidFill>
                <a:effectLst/>
                <a:latin typeface="-apple-system"/>
              </a:rPr>
            </a:br>
            <a:endParaRPr lang="fr-FR" dirty="0"/>
          </a:p>
        </p:txBody>
      </p:sp>
      <p:sp>
        <p:nvSpPr>
          <p:cNvPr id="3" name="Sous-titre 2">
            <a:extLst>
              <a:ext uri="{FF2B5EF4-FFF2-40B4-BE49-F238E27FC236}">
                <a16:creationId xmlns:a16="http://schemas.microsoft.com/office/drawing/2014/main" id="{BC91AD4F-A9A4-4591-BFAB-998429EDF541}"/>
              </a:ext>
            </a:extLst>
          </p:cNvPr>
          <p:cNvSpPr>
            <a:spLocks noGrp="1"/>
          </p:cNvSpPr>
          <p:nvPr>
            <p:ph type="subTitle" idx="1"/>
          </p:nvPr>
        </p:nvSpPr>
        <p:spPr/>
        <p:txBody>
          <a:bodyPr/>
          <a:lstStyle/>
          <a:p>
            <a:pPr fontAlgn="base"/>
            <a:r>
              <a:rPr lang="fr-FR" b="0" i="0" dirty="0">
                <a:solidFill>
                  <a:srgbClr val="8E9AA6"/>
                </a:solidFill>
                <a:effectLst/>
                <a:latin typeface="-apple-system"/>
              </a:rPr>
              <a:t>Dans ce chapitre, vous apprendrez à vous connecter au serveur MySQL en utilisant PHP.</a:t>
            </a:r>
          </a:p>
          <a:p>
            <a:r>
              <a:rPr lang="fr-FR" dirty="0"/>
              <a:t/>
            </a:r>
            <a:br>
              <a:rPr lang="fr-FR" dirty="0"/>
            </a:br>
            <a:endParaRPr lang="fr-FR" dirty="0"/>
          </a:p>
        </p:txBody>
      </p:sp>
    </p:spTree>
    <p:extLst>
      <p:ext uri="{BB962C8B-B14F-4D97-AF65-F5344CB8AC3E}">
        <p14:creationId xmlns:p14="http://schemas.microsoft.com/office/powerpoint/2010/main" val="33072065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71C783-256C-4289-91F1-984D151544FE}"/>
              </a:ext>
            </a:extLst>
          </p:cNvPr>
          <p:cNvSpPr>
            <a:spLocks noGrp="1"/>
          </p:cNvSpPr>
          <p:nvPr>
            <p:ph type="title"/>
          </p:nvPr>
        </p:nvSpPr>
        <p:spPr>
          <a:xfrm>
            <a:off x="838200" y="226577"/>
            <a:ext cx="10515600" cy="618548"/>
          </a:xfrm>
        </p:spPr>
        <p:txBody>
          <a:bodyPr>
            <a:normAutofit fontScale="90000"/>
          </a:bodyPr>
          <a:lstStyle/>
          <a:p>
            <a:pPr fontAlgn="base"/>
            <a:r>
              <a:rPr lang="fr-FR" b="1" i="0" dirty="0">
                <a:solidFill>
                  <a:srgbClr val="262626"/>
                </a:solidFill>
                <a:effectLst/>
                <a:latin typeface="-apple-system"/>
              </a:rPr>
              <a:t>Façons de se connecter à MySQL via PHP</a:t>
            </a:r>
            <a:endParaRPr lang="fr-FR" dirty="0"/>
          </a:p>
        </p:txBody>
      </p:sp>
      <p:sp>
        <p:nvSpPr>
          <p:cNvPr id="5" name="ZoneTexte 4">
            <a:extLst>
              <a:ext uri="{FF2B5EF4-FFF2-40B4-BE49-F238E27FC236}">
                <a16:creationId xmlns:a16="http://schemas.microsoft.com/office/drawing/2014/main" id="{96F8E891-1B7F-4A41-9627-78A67F974879}"/>
              </a:ext>
            </a:extLst>
          </p:cNvPr>
          <p:cNvSpPr txBox="1"/>
          <p:nvPr/>
        </p:nvSpPr>
        <p:spPr>
          <a:xfrm>
            <a:off x="443345" y="917408"/>
            <a:ext cx="11346873" cy="3788858"/>
          </a:xfrm>
          <a:prstGeom prst="rect">
            <a:avLst/>
          </a:prstGeom>
          <a:noFill/>
        </p:spPr>
        <p:txBody>
          <a:bodyPr wrap="square">
            <a:spAutoFit/>
          </a:bodyPr>
          <a:lstStyle/>
          <a:p>
            <a:pPr algn="just" fontAlgn="base">
              <a:lnSpc>
                <a:spcPct val="150000"/>
              </a:lnSpc>
            </a:pPr>
            <a:r>
              <a:rPr lang="fr-FR" b="0" i="0" dirty="0">
                <a:solidFill>
                  <a:srgbClr val="414141"/>
                </a:solidFill>
                <a:effectLst/>
                <a:latin typeface="-apple-system"/>
              </a:rPr>
              <a:t>Afin de stocker ou d'accéder aux données d'une base de données MySQL, vous devez d'abord vous connecter au serveur de base de données MySQL. PHP propose </a:t>
            </a:r>
            <a:r>
              <a:rPr lang="fr-FR" b="1" i="0" dirty="0">
                <a:solidFill>
                  <a:srgbClr val="414141"/>
                </a:solidFill>
                <a:effectLst/>
                <a:latin typeface="-apple-system"/>
              </a:rPr>
              <a:t>deux manières </a:t>
            </a:r>
            <a:r>
              <a:rPr lang="fr-FR" b="0" i="0" dirty="0">
                <a:solidFill>
                  <a:srgbClr val="414141"/>
                </a:solidFill>
                <a:effectLst/>
                <a:latin typeface="-apple-system"/>
              </a:rPr>
              <a:t>différentes de se connecter au serveur MySQL : les </a:t>
            </a:r>
            <a:r>
              <a:rPr lang="fr-FR" b="1" i="0" dirty="0">
                <a:solidFill>
                  <a:srgbClr val="414141"/>
                </a:solidFill>
                <a:effectLst/>
                <a:latin typeface="-apple-system"/>
              </a:rPr>
              <a:t>extensions </a:t>
            </a:r>
            <a:r>
              <a:rPr lang="fr-FR" b="1" i="0" dirty="0" err="1">
                <a:solidFill>
                  <a:srgbClr val="414141"/>
                </a:solidFill>
                <a:effectLst/>
                <a:latin typeface="-apple-system"/>
              </a:rPr>
              <a:t>MySQLi</a:t>
            </a:r>
            <a:r>
              <a:rPr lang="fr-FR" b="0" i="0" dirty="0">
                <a:solidFill>
                  <a:srgbClr val="414141"/>
                </a:solidFill>
                <a:effectLst/>
                <a:latin typeface="-apple-system"/>
              </a:rPr>
              <a:t> (</a:t>
            </a:r>
            <a:r>
              <a:rPr lang="fr-FR" b="0" i="0" dirty="0" err="1">
                <a:solidFill>
                  <a:srgbClr val="414141"/>
                </a:solidFill>
                <a:effectLst/>
                <a:latin typeface="-apple-system"/>
              </a:rPr>
              <a:t>Mysql</a:t>
            </a:r>
            <a:r>
              <a:rPr lang="fr-FR" b="0" i="0" dirty="0">
                <a:solidFill>
                  <a:srgbClr val="414141"/>
                </a:solidFill>
                <a:effectLst/>
                <a:latin typeface="-apple-system"/>
              </a:rPr>
              <a:t> </a:t>
            </a:r>
            <a:r>
              <a:rPr lang="fr-FR" b="0" i="0" dirty="0" err="1">
                <a:solidFill>
                  <a:srgbClr val="414141"/>
                </a:solidFill>
                <a:effectLst/>
                <a:latin typeface="-apple-system"/>
              </a:rPr>
              <a:t>Improved</a:t>
            </a:r>
            <a:r>
              <a:rPr lang="fr-FR" b="0" i="0" dirty="0">
                <a:solidFill>
                  <a:srgbClr val="414141"/>
                </a:solidFill>
                <a:effectLst/>
                <a:latin typeface="-apple-system"/>
              </a:rPr>
              <a:t> (amélioré en français)) et </a:t>
            </a:r>
            <a:r>
              <a:rPr lang="fr-FR" b="1" i="0" dirty="0">
                <a:solidFill>
                  <a:srgbClr val="414141"/>
                </a:solidFill>
                <a:effectLst/>
                <a:latin typeface="-apple-system"/>
              </a:rPr>
              <a:t>PDO</a:t>
            </a:r>
            <a:r>
              <a:rPr lang="fr-FR" b="0" i="0" dirty="0">
                <a:solidFill>
                  <a:srgbClr val="414141"/>
                </a:solidFill>
                <a:effectLst/>
                <a:latin typeface="-apple-system"/>
              </a:rPr>
              <a:t> (PHP Data </a:t>
            </a:r>
            <a:r>
              <a:rPr lang="fr-FR" b="0" i="0" dirty="0" err="1">
                <a:solidFill>
                  <a:srgbClr val="414141"/>
                </a:solidFill>
                <a:effectLst/>
                <a:latin typeface="-apple-system"/>
              </a:rPr>
              <a:t>Objects</a:t>
            </a:r>
            <a:r>
              <a:rPr lang="fr-FR" b="0" i="0" dirty="0">
                <a:solidFill>
                  <a:srgbClr val="414141"/>
                </a:solidFill>
                <a:effectLst/>
                <a:latin typeface="-apple-system"/>
              </a:rPr>
              <a:t>).</a:t>
            </a:r>
          </a:p>
          <a:p>
            <a:pPr algn="just" fontAlgn="base">
              <a:lnSpc>
                <a:spcPct val="150000"/>
              </a:lnSpc>
            </a:pPr>
            <a:endParaRPr lang="fr-FR" b="0" i="0" dirty="0">
              <a:solidFill>
                <a:srgbClr val="414141"/>
              </a:solidFill>
              <a:effectLst/>
              <a:latin typeface="-apple-system"/>
            </a:endParaRPr>
          </a:p>
          <a:p>
            <a:pPr algn="just" fontAlgn="base">
              <a:lnSpc>
                <a:spcPct val="150000"/>
              </a:lnSpc>
            </a:pPr>
            <a:r>
              <a:rPr lang="fr-FR" b="0" i="0" dirty="0">
                <a:solidFill>
                  <a:srgbClr val="414141"/>
                </a:solidFill>
                <a:effectLst/>
                <a:latin typeface="-apple-system"/>
              </a:rPr>
              <a:t>Alors que l'extension PDO est plus portable et prend en charge plus de douze bases de données différentes, l'extension </a:t>
            </a:r>
            <a:r>
              <a:rPr lang="fr-FR" b="1" i="0" dirty="0" err="1">
                <a:solidFill>
                  <a:srgbClr val="414141"/>
                </a:solidFill>
                <a:effectLst/>
                <a:latin typeface="-apple-system"/>
              </a:rPr>
              <a:t>MySQLi</a:t>
            </a:r>
            <a:r>
              <a:rPr lang="fr-FR" b="0" i="0" dirty="0">
                <a:solidFill>
                  <a:srgbClr val="414141"/>
                </a:solidFill>
                <a:effectLst/>
                <a:latin typeface="-apple-system"/>
              </a:rPr>
              <a:t>, comme son nom l'indique, ne prend en charge que la base de données MySQL. L'extension </a:t>
            </a:r>
            <a:r>
              <a:rPr lang="fr-FR" b="0" i="0" dirty="0" err="1">
                <a:solidFill>
                  <a:srgbClr val="414141"/>
                </a:solidFill>
                <a:effectLst/>
                <a:latin typeface="-apple-system"/>
              </a:rPr>
              <a:t>MySQLi</a:t>
            </a:r>
            <a:r>
              <a:rPr lang="fr-FR" b="0" i="0" dirty="0">
                <a:solidFill>
                  <a:srgbClr val="414141"/>
                </a:solidFill>
                <a:effectLst/>
                <a:latin typeface="-apple-system"/>
              </a:rPr>
              <a:t> fournit cependant un moyen plus simple de se connecter à un serveur de base de données MySQL et d'y exécuter des requêtes. PDO et </a:t>
            </a:r>
            <a:r>
              <a:rPr lang="fr-FR" b="0" i="0" dirty="0" err="1">
                <a:solidFill>
                  <a:srgbClr val="414141"/>
                </a:solidFill>
                <a:effectLst/>
                <a:latin typeface="-apple-system"/>
              </a:rPr>
              <a:t>MySQLi</a:t>
            </a:r>
            <a:r>
              <a:rPr lang="fr-FR" b="0" i="0" dirty="0">
                <a:solidFill>
                  <a:srgbClr val="414141"/>
                </a:solidFill>
                <a:effectLst/>
                <a:latin typeface="-apple-system"/>
              </a:rPr>
              <a:t> proposent tous deux une API orientée objet, mais </a:t>
            </a:r>
            <a:r>
              <a:rPr lang="fr-FR" b="0" i="0" dirty="0" err="1">
                <a:solidFill>
                  <a:srgbClr val="414141"/>
                </a:solidFill>
                <a:effectLst/>
                <a:latin typeface="-apple-system"/>
              </a:rPr>
              <a:t>MySQLi</a:t>
            </a:r>
            <a:r>
              <a:rPr lang="fr-FR" b="0" i="0" dirty="0">
                <a:solidFill>
                  <a:srgbClr val="414141"/>
                </a:solidFill>
                <a:effectLst/>
                <a:latin typeface="-apple-system"/>
              </a:rPr>
              <a:t> propose également une API procédurale relativement facile à comprendre pour les débutants.</a:t>
            </a:r>
          </a:p>
        </p:txBody>
      </p:sp>
      <p:sp>
        <p:nvSpPr>
          <p:cNvPr id="7" name="ZoneTexte 6">
            <a:extLst>
              <a:ext uri="{FF2B5EF4-FFF2-40B4-BE49-F238E27FC236}">
                <a16:creationId xmlns:a16="http://schemas.microsoft.com/office/drawing/2014/main" id="{B9432165-BE47-47C4-94A8-E4953FAA006C}"/>
              </a:ext>
            </a:extLst>
          </p:cNvPr>
          <p:cNvSpPr txBox="1"/>
          <p:nvPr/>
        </p:nvSpPr>
        <p:spPr>
          <a:xfrm>
            <a:off x="838200" y="5738761"/>
            <a:ext cx="10515600" cy="584775"/>
          </a:xfrm>
          <a:prstGeom prst="rect">
            <a:avLst/>
          </a:prstGeom>
          <a:noFill/>
          <a:ln>
            <a:solidFill>
              <a:schemeClr val="accent6"/>
            </a:solidFill>
          </a:ln>
        </p:spPr>
        <p:txBody>
          <a:bodyPr wrap="square">
            <a:spAutoFit/>
          </a:bodyPr>
          <a:lstStyle/>
          <a:p>
            <a:r>
              <a:rPr lang="fr-FR" sz="1600" b="1" i="0" dirty="0">
                <a:solidFill>
                  <a:srgbClr val="2E5014"/>
                </a:solidFill>
                <a:effectLst/>
                <a:latin typeface="-apple-system"/>
              </a:rPr>
              <a:t>Conseil :</a:t>
            </a:r>
            <a:r>
              <a:rPr lang="fr-FR" sz="1600" b="0" i="0" dirty="0">
                <a:solidFill>
                  <a:srgbClr val="2E5014"/>
                </a:solidFill>
                <a:effectLst/>
                <a:latin typeface="-apple-system"/>
              </a:rPr>
              <a:t> L'extension </a:t>
            </a:r>
            <a:r>
              <a:rPr lang="fr-FR" sz="1600" b="0" i="0" dirty="0" err="1">
                <a:solidFill>
                  <a:srgbClr val="2E5014"/>
                </a:solidFill>
                <a:effectLst/>
                <a:latin typeface="-apple-system"/>
              </a:rPr>
              <a:t>MySQLi</a:t>
            </a:r>
            <a:r>
              <a:rPr lang="fr-FR" sz="1600" b="0" i="0" dirty="0">
                <a:solidFill>
                  <a:srgbClr val="2E5014"/>
                </a:solidFill>
                <a:effectLst/>
                <a:latin typeface="-apple-system"/>
              </a:rPr>
              <a:t> de PHP offre à la fois des avantages en termes de vitesse et de fonctionnalités par rapport à l'extension PDO. Elle pourrait donc constituer un meilleur choix pour les projets spécifiques à MySQL.</a:t>
            </a:r>
            <a:endParaRPr lang="fr-FR" sz="1600" dirty="0"/>
          </a:p>
        </p:txBody>
      </p:sp>
    </p:spTree>
    <p:extLst>
      <p:ext uri="{BB962C8B-B14F-4D97-AF65-F5344CB8AC3E}">
        <p14:creationId xmlns:p14="http://schemas.microsoft.com/office/powerpoint/2010/main" val="35126623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D97842-E382-4CA3-9F43-118B64A93B66}"/>
              </a:ext>
            </a:extLst>
          </p:cNvPr>
          <p:cNvSpPr>
            <a:spLocks noGrp="1"/>
          </p:cNvSpPr>
          <p:nvPr>
            <p:ph type="title"/>
          </p:nvPr>
        </p:nvSpPr>
        <p:spPr>
          <a:xfrm>
            <a:off x="526475" y="281997"/>
            <a:ext cx="10882745" cy="576984"/>
          </a:xfrm>
        </p:spPr>
        <p:txBody>
          <a:bodyPr>
            <a:noAutofit/>
          </a:bodyPr>
          <a:lstStyle/>
          <a:p>
            <a:pPr fontAlgn="base"/>
            <a:r>
              <a:rPr lang="fr-FR" sz="3200" b="1" i="0" dirty="0">
                <a:solidFill>
                  <a:srgbClr val="262626"/>
                </a:solidFill>
                <a:effectLst/>
                <a:latin typeface="-apple-system"/>
              </a:rPr>
              <a:t>Connexion au serveur de base de données MySQL</a:t>
            </a:r>
            <a:endParaRPr lang="fr-FR" sz="3200" dirty="0"/>
          </a:p>
        </p:txBody>
      </p:sp>
      <p:sp>
        <p:nvSpPr>
          <p:cNvPr id="3" name="Espace réservé du contenu 2">
            <a:extLst>
              <a:ext uri="{FF2B5EF4-FFF2-40B4-BE49-F238E27FC236}">
                <a16:creationId xmlns:a16="http://schemas.microsoft.com/office/drawing/2014/main" id="{87A95751-752F-4FA2-857A-DD41A0ADB71C}"/>
              </a:ext>
            </a:extLst>
          </p:cNvPr>
          <p:cNvSpPr>
            <a:spLocks noGrp="1"/>
          </p:cNvSpPr>
          <p:nvPr>
            <p:ph idx="1"/>
          </p:nvPr>
        </p:nvSpPr>
        <p:spPr>
          <a:xfrm>
            <a:off x="526474" y="1413452"/>
            <a:ext cx="11000511" cy="4351338"/>
          </a:xfrm>
        </p:spPr>
        <p:txBody>
          <a:bodyPr>
            <a:normAutofit/>
          </a:bodyPr>
          <a:lstStyle/>
          <a:p>
            <a:pPr marL="0" indent="0">
              <a:buNone/>
            </a:pPr>
            <a:r>
              <a:rPr lang="fr-FR" sz="2000" dirty="0"/>
              <a:t>En PHP, vous pouvez facilement le faire en utilisant la fonction</a:t>
            </a:r>
            <a:r>
              <a:rPr lang="fr-FR" sz="2000" b="1" dirty="0"/>
              <a:t> </a:t>
            </a:r>
            <a:r>
              <a:rPr lang="fr-FR" sz="2000" b="1" dirty="0" err="1"/>
              <a:t>mysqli_connect</a:t>
            </a:r>
            <a:r>
              <a:rPr lang="fr-FR" sz="2000" b="1" dirty="0"/>
              <a:t>()</a:t>
            </a:r>
            <a:r>
              <a:rPr lang="fr-FR" sz="2000" dirty="0"/>
              <a:t>. Toutes les communications entre PHP et le serveur de base de données MySQL s'effectuent via cette connexion. Voici le syntaxe de base pour se connecter à MySQL à l'aide de l’extension </a:t>
            </a:r>
            <a:r>
              <a:rPr lang="fr-FR" sz="2000" dirty="0" err="1"/>
              <a:t>MySQLi</a:t>
            </a:r>
            <a:r>
              <a:rPr lang="fr-FR" sz="2000" dirty="0"/>
              <a:t> :</a:t>
            </a:r>
          </a:p>
        </p:txBody>
      </p:sp>
      <p:sp>
        <p:nvSpPr>
          <p:cNvPr id="6" name="ZoneTexte 5">
            <a:extLst>
              <a:ext uri="{FF2B5EF4-FFF2-40B4-BE49-F238E27FC236}">
                <a16:creationId xmlns:a16="http://schemas.microsoft.com/office/drawing/2014/main" id="{D8F1DD92-7658-4D52-8737-D9EE0C18F745}"/>
              </a:ext>
            </a:extLst>
          </p:cNvPr>
          <p:cNvSpPr txBox="1"/>
          <p:nvPr/>
        </p:nvSpPr>
        <p:spPr>
          <a:xfrm>
            <a:off x="1291938" y="2533189"/>
            <a:ext cx="9351818" cy="369332"/>
          </a:xfrm>
          <a:prstGeom prst="rect">
            <a:avLst/>
          </a:prstGeom>
          <a:noFill/>
          <a:ln>
            <a:solidFill>
              <a:schemeClr val="bg2"/>
            </a:solidFill>
          </a:ln>
        </p:spPr>
        <p:txBody>
          <a:bodyPr wrap="square">
            <a:spAutoFit/>
          </a:bodyPr>
          <a:lstStyle/>
          <a:p>
            <a:pPr algn="l"/>
            <a:r>
              <a:rPr lang="fr-FR" b="0" i="0" dirty="0">
                <a:solidFill>
                  <a:srgbClr val="000000"/>
                </a:solidFill>
                <a:effectLst/>
                <a:latin typeface="Consolas" panose="020B0609020204030204" pitchFamily="49" charset="0"/>
              </a:rPr>
              <a:t>$</a:t>
            </a:r>
            <a:r>
              <a:rPr lang="fr-FR" b="0" i="0" dirty="0" err="1">
                <a:solidFill>
                  <a:srgbClr val="000000"/>
                </a:solidFill>
                <a:effectLst/>
                <a:latin typeface="Consolas" panose="020B0609020204030204" pitchFamily="49" charset="0"/>
              </a:rPr>
              <a:t>link</a:t>
            </a:r>
            <a:r>
              <a:rPr lang="fr-FR" b="0" i="0" dirty="0">
                <a:solidFill>
                  <a:srgbClr val="000000"/>
                </a:solidFill>
                <a:effectLst/>
                <a:latin typeface="Consolas" panose="020B0609020204030204" pitchFamily="49" charset="0"/>
              </a:rPr>
              <a:t> = </a:t>
            </a:r>
            <a:r>
              <a:rPr lang="fr-FR" b="0" i="0" dirty="0" err="1">
                <a:solidFill>
                  <a:srgbClr val="881280"/>
                </a:solidFill>
                <a:effectLst/>
                <a:latin typeface="Consolas" panose="020B0609020204030204" pitchFamily="49" charset="0"/>
              </a:rPr>
              <a:t>mysqli_connect</a:t>
            </a:r>
            <a:r>
              <a:rPr lang="fr-FR" b="0" i="0" dirty="0">
                <a:solidFill>
                  <a:srgbClr val="000000"/>
                </a:solidFill>
                <a:effectLst/>
                <a:latin typeface="Consolas" panose="020B0609020204030204" pitchFamily="49" charset="0"/>
              </a:rPr>
              <a:t>("</a:t>
            </a:r>
            <a:r>
              <a:rPr lang="fr-FR" b="0" i="0" dirty="0" err="1">
                <a:solidFill>
                  <a:srgbClr val="000000"/>
                </a:solidFill>
                <a:effectLst/>
                <a:latin typeface="Consolas" panose="020B0609020204030204" pitchFamily="49" charset="0"/>
              </a:rPr>
              <a:t>hostname</a:t>
            </a:r>
            <a:r>
              <a:rPr lang="fr-FR" b="0" i="0" dirty="0">
                <a:solidFill>
                  <a:srgbClr val="000000"/>
                </a:solidFill>
                <a:effectLst/>
                <a:latin typeface="Consolas" panose="020B0609020204030204" pitchFamily="49" charset="0"/>
              </a:rPr>
              <a:t>", "</a:t>
            </a:r>
            <a:r>
              <a:rPr lang="fr-FR" b="0" i="0" dirty="0" err="1">
                <a:solidFill>
                  <a:srgbClr val="000000"/>
                </a:solidFill>
                <a:effectLst/>
                <a:latin typeface="Consolas" panose="020B0609020204030204" pitchFamily="49" charset="0"/>
              </a:rPr>
              <a:t>username</a:t>
            </a:r>
            <a:r>
              <a:rPr lang="fr-FR" b="0" i="0" dirty="0">
                <a:solidFill>
                  <a:srgbClr val="000000"/>
                </a:solidFill>
                <a:effectLst/>
                <a:latin typeface="Consolas" panose="020B0609020204030204" pitchFamily="49" charset="0"/>
              </a:rPr>
              <a:t>", "</a:t>
            </a:r>
            <a:r>
              <a:rPr lang="fr-FR" b="0" i="0" dirty="0" err="1">
                <a:solidFill>
                  <a:srgbClr val="000000"/>
                </a:solidFill>
                <a:effectLst/>
                <a:latin typeface="Consolas" panose="020B0609020204030204" pitchFamily="49" charset="0"/>
              </a:rPr>
              <a:t>password</a:t>
            </a:r>
            <a:r>
              <a:rPr lang="fr-FR" b="0" i="0" dirty="0">
                <a:solidFill>
                  <a:srgbClr val="000000"/>
                </a:solidFill>
                <a:effectLst/>
                <a:latin typeface="Consolas" panose="020B0609020204030204" pitchFamily="49" charset="0"/>
              </a:rPr>
              <a:t>", "</a:t>
            </a:r>
            <a:r>
              <a:rPr lang="fr-FR" b="0" i="0" dirty="0" err="1">
                <a:solidFill>
                  <a:srgbClr val="000000"/>
                </a:solidFill>
                <a:effectLst/>
                <a:latin typeface="Consolas" panose="020B0609020204030204" pitchFamily="49" charset="0"/>
              </a:rPr>
              <a:t>database</a:t>
            </a:r>
            <a:r>
              <a:rPr lang="fr-FR" b="0" i="0" dirty="0">
                <a:solidFill>
                  <a:srgbClr val="000000"/>
                </a:solidFill>
                <a:effectLst/>
                <a:latin typeface="Consolas" panose="020B0609020204030204" pitchFamily="49" charset="0"/>
              </a:rPr>
              <a:t>");</a:t>
            </a:r>
          </a:p>
        </p:txBody>
      </p:sp>
      <p:sp>
        <p:nvSpPr>
          <p:cNvPr id="8" name="ZoneTexte 7">
            <a:extLst>
              <a:ext uri="{FF2B5EF4-FFF2-40B4-BE49-F238E27FC236}">
                <a16:creationId xmlns:a16="http://schemas.microsoft.com/office/drawing/2014/main" id="{7C31F369-F53C-444D-BA59-4B9F95180D69}"/>
              </a:ext>
            </a:extLst>
          </p:cNvPr>
          <p:cNvSpPr txBox="1"/>
          <p:nvPr/>
        </p:nvSpPr>
        <p:spPr>
          <a:xfrm>
            <a:off x="526475" y="3179756"/>
            <a:ext cx="10640290" cy="2246769"/>
          </a:xfrm>
          <a:prstGeom prst="rect">
            <a:avLst/>
          </a:prstGeom>
          <a:noFill/>
        </p:spPr>
        <p:txBody>
          <a:bodyPr wrap="square">
            <a:spAutoFit/>
          </a:bodyPr>
          <a:lstStyle/>
          <a:p>
            <a:r>
              <a:rPr lang="fr-FR" sz="2000" dirty="0"/>
              <a:t>Le paramètre </a:t>
            </a:r>
            <a:r>
              <a:rPr lang="fr-FR" sz="2000" b="1" i="1" dirty="0" err="1"/>
              <a:t>hostname</a:t>
            </a:r>
            <a:r>
              <a:rPr lang="fr-FR" sz="2000" dirty="0"/>
              <a:t> dans la syntaxe ci-dessus spécifie le nom d'hôte (par exemple </a:t>
            </a:r>
            <a:r>
              <a:rPr lang="fr-FR" sz="2000" b="1" dirty="0"/>
              <a:t>localhost</a:t>
            </a:r>
            <a:r>
              <a:rPr lang="fr-FR" sz="2000" dirty="0"/>
              <a:t>), ou l'adresse IP du serveur MySQL(127.0.0.1 par défaut), tandis que les paramètres </a:t>
            </a:r>
            <a:r>
              <a:rPr lang="fr-FR" sz="2000" b="1" i="1" dirty="0" err="1"/>
              <a:t>username</a:t>
            </a:r>
            <a:r>
              <a:rPr lang="fr-FR" sz="2000" dirty="0"/>
              <a:t> et </a:t>
            </a:r>
            <a:r>
              <a:rPr lang="fr-FR" sz="2000" b="1" i="1" dirty="0" err="1"/>
              <a:t>password</a:t>
            </a:r>
            <a:r>
              <a:rPr lang="fr-FR" sz="2000" dirty="0"/>
              <a:t> spécifient les informations d'identification pour accéder au serveur MySQL, et le paramètre </a:t>
            </a:r>
            <a:r>
              <a:rPr lang="fr-FR" sz="2000" b="1" i="1" dirty="0" err="1"/>
              <a:t>database</a:t>
            </a:r>
            <a:r>
              <a:rPr lang="fr-FR" sz="2000" dirty="0"/>
              <a:t>, s'il est fourni, spécifie la base de données MySQL par défaut à utiliser lors des requêtes.</a:t>
            </a:r>
          </a:p>
          <a:p>
            <a:endParaRPr lang="fr-FR" sz="2000" dirty="0"/>
          </a:p>
          <a:p>
            <a:r>
              <a:rPr lang="fr-FR" sz="2000" dirty="0"/>
              <a:t>L'exemple suivant montre comment se connecter au serveur de base de données MySQL en utilisant</a:t>
            </a:r>
            <a:endParaRPr lang="fr-FR" dirty="0"/>
          </a:p>
        </p:txBody>
      </p:sp>
    </p:spTree>
    <p:extLst>
      <p:ext uri="{BB962C8B-B14F-4D97-AF65-F5344CB8AC3E}">
        <p14:creationId xmlns:p14="http://schemas.microsoft.com/office/powerpoint/2010/main" val="35661390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28E9246-FC87-48DA-9EA1-CE827A465AA4}"/>
              </a:ext>
            </a:extLst>
          </p:cNvPr>
          <p:cNvSpPr txBox="1"/>
          <p:nvPr/>
        </p:nvSpPr>
        <p:spPr>
          <a:xfrm>
            <a:off x="1607125" y="571189"/>
            <a:ext cx="9351819" cy="3970318"/>
          </a:xfrm>
          <a:prstGeom prst="rect">
            <a:avLst/>
          </a:prstGeom>
          <a:noFill/>
          <a:ln>
            <a:solidFill>
              <a:schemeClr val="bg2"/>
            </a:solidFill>
          </a:ln>
        </p:spPr>
        <p:txBody>
          <a:bodyPr wrap="square">
            <a:spAutoFit/>
          </a:bodyPr>
          <a:lstStyle/>
          <a:p>
            <a:r>
              <a:rPr lang="fr-FR" b="0" dirty="0">
                <a:solidFill>
                  <a:srgbClr val="569CD6"/>
                </a:solidFill>
                <a:effectLst/>
                <a:latin typeface="Consolas" panose="020B0609020204030204" pitchFamily="49" charset="0"/>
              </a:rPr>
              <a:t>&lt;?</a:t>
            </a:r>
            <a:r>
              <a:rPr lang="fr-FR" b="0" dirty="0" err="1">
                <a:solidFill>
                  <a:srgbClr val="569CD6"/>
                </a:solidFill>
                <a:effectLst/>
                <a:latin typeface="Consolas" panose="020B0609020204030204" pitchFamily="49" charset="0"/>
              </a:rPr>
              <a:t>php</a:t>
            </a:r>
            <a:endParaRPr lang="fr-FR" b="0" dirty="0">
              <a:solidFill>
                <a:srgbClr val="D4D4D4"/>
              </a:solidFill>
              <a:effectLst/>
              <a:latin typeface="Consolas" panose="020B0609020204030204" pitchFamily="49" charset="0"/>
            </a:endParaRPr>
          </a:p>
          <a:p>
            <a:r>
              <a:rPr lang="fr-FR" b="0" dirty="0">
                <a:solidFill>
                  <a:srgbClr val="6A9955"/>
                </a:solidFill>
                <a:effectLst/>
                <a:latin typeface="Consolas" panose="020B0609020204030204" pitchFamily="49" charset="0"/>
              </a:rPr>
              <a:t>/* Tenter une connexion au serveur MySQL. En supposant que vous exécutez le serveur MySQL</a:t>
            </a:r>
            <a:endParaRPr lang="fr-FR" b="0" dirty="0">
              <a:solidFill>
                <a:srgbClr val="D4D4D4"/>
              </a:solidFill>
              <a:effectLst/>
              <a:latin typeface="Consolas" panose="020B0609020204030204" pitchFamily="49" charset="0"/>
            </a:endParaRPr>
          </a:p>
          <a:p>
            <a:r>
              <a:rPr lang="fr-FR" b="0" dirty="0">
                <a:solidFill>
                  <a:srgbClr val="6A9955"/>
                </a:solidFill>
                <a:effectLst/>
                <a:latin typeface="Consolas" panose="020B0609020204030204" pitchFamily="49" charset="0"/>
              </a:rPr>
              <a:t>avec les paramètres par défaut (utilisateur 'root' sans mot de passe). */</a:t>
            </a:r>
            <a:endParaRPr lang="fr-FR" b="0" dirty="0">
              <a:solidFill>
                <a:srgbClr val="D4D4D4"/>
              </a:solidFill>
              <a:effectLst/>
              <a:latin typeface="Consolas" panose="020B0609020204030204" pitchFamily="49" charset="0"/>
            </a:endParaRPr>
          </a:p>
          <a:p>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mysqli_connect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"localhost"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"root"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p>
          <a:p>
            <a:r>
              <a:rPr lang="fr-FR" b="0" dirty="0">
                <a:solidFill>
                  <a:srgbClr val="6A9955"/>
                </a:solidFill>
                <a:effectLst/>
                <a:latin typeface="Consolas" panose="020B0609020204030204" pitchFamily="49" charset="0"/>
              </a:rPr>
              <a:t>// Vérifier la connexion</a:t>
            </a:r>
            <a:endParaRPr lang="fr-FR" b="0" dirty="0">
              <a:solidFill>
                <a:srgbClr val="D4D4D4"/>
              </a:solidFill>
              <a:effectLst/>
              <a:latin typeface="Consolas" panose="020B0609020204030204" pitchFamily="49" charset="0"/>
            </a:endParaRPr>
          </a:p>
          <a:p>
            <a:r>
              <a:rPr lang="fr-FR" b="0" dirty="0">
                <a:solidFill>
                  <a:srgbClr val="C586C0"/>
                </a:solidFill>
                <a:effectLst/>
                <a:latin typeface="Consolas" panose="020B0609020204030204" pitchFamily="49" charset="0"/>
              </a:rPr>
              <a:t>if</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 === </a:t>
            </a:r>
            <a:r>
              <a:rPr lang="fr-FR" b="0" dirty="0">
                <a:solidFill>
                  <a:srgbClr val="569CD6"/>
                </a:solidFill>
                <a:effectLst/>
                <a:latin typeface="Consolas" panose="020B0609020204030204" pitchFamily="49" charset="0"/>
              </a:rPr>
              <a:t>false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die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"ERROR: </a:t>
            </a:r>
            <a:r>
              <a:rPr lang="fr-FR" b="0" dirty="0" err="1">
                <a:solidFill>
                  <a:srgbClr val="CE9178"/>
                </a:solidFill>
                <a:effectLst/>
                <a:latin typeface="Consolas" panose="020B0609020204030204" pitchFamily="49" charset="0"/>
              </a:rPr>
              <a:t>Could</a:t>
            </a:r>
            <a:r>
              <a:rPr lang="fr-FR" b="0" dirty="0">
                <a:solidFill>
                  <a:srgbClr val="CE9178"/>
                </a:solidFill>
                <a:effectLst/>
                <a:latin typeface="Consolas" panose="020B0609020204030204" pitchFamily="49" charset="0"/>
              </a:rPr>
              <a:t> not </a:t>
            </a:r>
            <a:r>
              <a:rPr lang="fr-FR" b="0" dirty="0" err="1">
                <a:solidFill>
                  <a:srgbClr val="CE9178"/>
                </a:solidFill>
                <a:effectLst/>
                <a:latin typeface="Consolas" panose="020B0609020204030204" pitchFamily="49" charset="0"/>
              </a:rPr>
              <a:t>connect</a:t>
            </a:r>
            <a:r>
              <a:rPr lang="fr-FR" b="0" dirty="0">
                <a:solidFill>
                  <a:srgbClr val="CE9178"/>
                </a:solidFill>
                <a:effectLst/>
                <a:latin typeface="Consolas" panose="020B0609020204030204" pitchFamily="49" charset="0"/>
              </a:rPr>
              <a:t>. "</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mysqli_connect_error</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p>
          <a:p>
            <a:r>
              <a:rPr lang="fr-FR" b="0" dirty="0">
                <a:solidFill>
                  <a:srgbClr val="6A9955"/>
                </a:solidFill>
                <a:effectLst/>
                <a:latin typeface="Consolas" panose="020B0609020204030204" pitchFamily="49" charset="0"/>
              </a:rPr>
              <a:t>// Imprimer les informations</a:t>
            </a:r>
            <a:endParaRPr lang="fr-FR" b="0" dirty="0">
              <a:solidFill>
                <a:srgbClr val="D4D4D4"/>
              </a:solidFill>
              <a:effectLst/>
              <a:latin typeface="Consolas" panose="020B0609020204030204" pitchFamily="49" charset="0"/>
            </a:endParaRPr>
          </a:p>
          <a:p>
            <a:r>
              <a:rPr lang="fr-FR" b="0" dirty="0" err="1">
                <a:solidFill>
                  <a:srgbClr val="DCDCAA"/>
                </a:solidFill>
                <a:effectLst/>
                <a:latin typeface="Consolas" panose="020B0609020204030204" pitchFamily="49" charset="0"/>
              </a:rPr>
              <a:t>echo</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Connect</a:t>
            </a:r>
            <a:r>
              <a:rPr lang="fr-FR" b="0" dirty="0">
                <a:solidFill>
                  <a:srgbClr val="CE9178"/>
                </a:solidFill>
                <a:effectLst/>
                <a:latin typeface="Consolas" panose="020B0609020204030204" pitchFamily="49" charset="0"/>
              </a:rPr>
              <a:t> </a:t>
            </a:r>
            <a:r>
              <a:rPr lang="fr-FR" b="0" dirty="0" err="1">
                <a:solidFill>
                  <a:srgbClr val="CE9178"/>
                </a:solidFill>
                <a:effectLst/>
                <a:latin typeface="Consolas" panose="020B0609020204030204" pitchFamily="49" charset="0"/>
              </a:rPr>
              <a:t>Successfully</a:t>
            </a:r>
            <a:r>
              <a:rPr lang="fr-FR" b="0" dirty="0">
                <a:solidFill>
                  <a:srgbClr val="CE9178"/>
                </a:solidFill>
                <a:effectLst/>
                <a:latin typeface="Consolas" panose="020B0609020204030204" pitchFamily="49" charset="0"/>
              </a:rPr>
              <a:t>. Host info: "</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mysqli_get_host_info</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a:t>
            </a:r>
          </a:p>
          <a:p>
            <a:r>
              <a:rPr lang="fr-FR" b="0" dirty="0">
                <a:solidFill>
                  <a:srgbClr val="569CD6"/>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p:txBody>
      </p:sp>
      <p:sp>
        <p:nvSpPr>
          <p:cNvPr id="6" name="Rectangle 1">
            <a:extLst>
              <a:ext uri="{FF2B5EF4-FFF2-40B4-BE49-F238E27FC236}">
                <a16:creationId xmlns:a16="http://schemas.microsoft.com/office/drawing/2014/main" id="{DCC50FA9-2F97-4E5A-BBB0-EED479CEFE1E}"/>
              </a:ext>
            </a:extLst>
          </p:cNvPr>
          <p:cNvSpPr>
            <a:spLocks noChangeArrowheads="1"/>
          </p:cNvSpPr>
          <p:nvPr/>
        </p:nvSpPr>
        <p:spPr bwMode="auto">
          <a:xfrm>
            <a:off x="1054675" y="5003953"/>
            <a:ext cx="10456717" cy="923330"/>
          </a:xfrm>
          <a:prstGeom prst="rect">
            <a:avLst/>
          </a:prstGeom>
          <a:solidFill>
            <a:srgbClr val="D5E9F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b="1" i="0" u="none" strike="noStrike" cap="none" normalizeH="0" baseline="0" dirty="0">
                <a:ln>
                  <a:noFill/>
                </a:ln>
                <a:solidFill>
                  <a:srgbClr val="144261"/>
                </a:solidFill>
                <a:effectLst/>
                <a:latin typeface="-apple-system"/>
              </a:rPr>
              <a:t>Remarque :</a:t>
            </a:r>
            <a:r>
              <a:rPr kumimoji="0" lang="fr-FR" altLang="fr-FR" b="0" i="0" u="none" strike="noStrike" cap="none" normalizeH="0" baseline="0" dirty="0">
                <a:ln>
                  <a:noFill/>
                </a:ln>
                <a:solidFill>
                  <a:srgbClr val="144261"/>
                </a:solidFill>
                <a:effectLst/>
                <a:latin typeface="-apple-system"/>
              </a:rPr>
              <a:t> Le nom d'utilisateur par défaut pour le serveur de base de données MySQL est </a:t>
            </a:r>
            <a:r>
              <a:rPr kumimoji="0" lang="fr-FR" altLang="fr-FR" b="0" i="0" u="none" strike="noStrike" cap="none" normalizeH="0" baseline="0" dirty="0">
                <a:ln>
                  <a:noFill/>
                </a:ln>
                <a:solidFill>
                  <a:srgbClr val="144261"/>
                </a:solidFill>
                <a:effectLst/>
                <a:latin typeface="Consolas" panose="020B0609020204030204" pitchFamily="49" charset="0"/>
              </a:rPr>
              <a:t>root </a:t>
            </a:r>
            <a:r>
              <a:rPr kumimoji="0" lang="fr-FR" altLang="fr-FR" b="0" i="0" u="none" strike="noStrike" cap="none" normalizeH="0" baseline="0" dirty="0">
                <a:ln>
                  <a:noFill/>
                </a:ln>
                <a:solidFill>
                  <a:srgbClr val="144261"/>
                </a:solidFill>
                <a:effectLst/>
                <a:latin typeface="-apple-system"/>
              </a:rPr>
              <a:t>et il n'y a pas de mot de passe. Cependant, pour empêcher vos bases de données d'intrusion et d'accès non autorisé, vous devez définir un mot de passe pour les comptes MySQL.</a:t>
            </a:r>
            <a:r>
              <a:rPr kumimoji="0" lang="fr-FR" altLang="fr-FR" sz="1600" b="0" i="0" u="none" strike="noStrike" cap="none" normalizeH="0" baseline="0" dirty="0">
                <a:ln>
                  <a:noFill/>
                </a:ln>
                <a:solidFill>
                  <a:schemeClr val="tx1"/>
                </a:solidFill>
                <a:effectLst/>
              </a:rPr>
              <a:t> </a:t>
            </a:r>
            <a:endParaRPr kumimoji="0" lang="fr-FR" altLang="fr-FR"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34531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06BEA0-1372-456C-8749-D3AF27502D55}"/>
              </a:ext>
            </a:extLst>
          </p:cNvPr>
          <p:cNvSpPr>
            <a:spLocks noGrp="1"/>
          </p:cNvSpPr>
          <p:nvPr>
            <p:ph type="title"/>
          </p:nvPr>
        </p:nvSpPr>
        <p:spPr>
          <a:xfrm>
            <a:off x="838200" y="365126"/>
            <a:ext cx="10515600" cy="923348"/>
          </a:xfrm>
        </p:spPr>
        <p:txBody>
          <a:bodyPr>
            <a:noAutofit/>
          </a:bodyPr>
          <a:lstStyle/>
          <a:p>
            <a:r>
              <a:rPr lang="fr-FR" sz="3200" b="1" i="0" dirty="0">
                <a:solidFill>
                  <a:srgbClr val="262626"/>
                </a:solidFill>
                <a:effectLst/>
                <a:latin typeface="-apple-system"/>
              </a:rPr>
              <a:t>Fermeture de la connexion au serveur de base de données MySQL</a:t>
            </a:r>
            <a:endParaRPr lang="fr-FR" sz="3200" dirty="0"/>
          </a:p>
        </p:txBody>
      </p:sp>
      <p:sp>
        <p:nvSpPr>
          <p:cNvPr id="3" name="Espace réservé du contenu 2">
            <a:extLst>
              <a:ext uri="{FF2B5EF4-FFF2-40B4-BE49-F238E27FC236}">
                <a16:creationId xmlns:a16="http://schemas.microsoft.com/office/drawing/2014/main" id="{C6C243F9-4116-4B97-BD45-817E976A10C8}"/>
              </a:ext>
            </a:extLst>
          </p:cNvPr>
          <p:cNvSpPr>
            <a:spLocks noGrp="1"/>
          </p:cNvSpPr>
          <p:nvPr>
            <p:ph idx="1"/>
          </p:nvPr>
        </p:nvSpPr>
        <p:spPr>
          <a:xfrm>
            <a:off x="838200" y="1590096"/>
            <a:ext cx="10515600" cy="5073939"/>
          </a:xfrm>
        </p:spPr>
        <p:txBody>
          <a:bodyPr>
            <a:normAutofit/>
          </a:bodyPr>
          <a:lstStyle/>
          <a:p>
            <a:pPr marL="0" indent="0">
              <a:buNone/>
            </a:pPr>
            <a:r>
              <a:rPr lang="fr-FR" sz="2000" dirty="0"/>
              <a:t>La connexion au serveur de base de données MySQL sera fermée automatiquement dès la fin de l'exécution du script. Cependant, si vous souhaitez le fermer plus tôt, vous pouvez le faire en appelant simplement la fonction PHP</a:t>
            </a:r>
            <a:r>
              <a:rPr lang="fr-FR" sz="2000" b="1" dirty="0"/>
              <a:t> </a:t>
            </a:r>
            <a:r>
              <a:rPr lang="fr-FR" sz="2000" b="1" dirty="0" err="1"/>
              <a:t>mysqli_close</a:t>
            </a:r>
            <a:r>
              <a:rPr lang="fr-FR" sz="2000" b="1" dirty="0"/>
              <a:t>()</a:t>
            </a:r>
            <a:r>
              <a:rPr lang="fr-FR" sz="2000" dirty="0"/>
              <a:t>.</a:t>
            </a:r>
          </a:p>
        </p:txBody>
      </p:sp>
      <p:sp>
        <p:nvSpPr>
          <p:cNvPr id="6" name="ZoneTexte 5">
            <a:extLst>
              <a:ext uri="{FF2B5EF4-FFF2-40B4-BE49-F238E27FC236}">
                <a16:creationId xmlns:a16="http://schemas.microsoft.com/office/drawing/2014/main" id="{5CD75B05-E6E9-4696-B5CC-FB5661941E3D}"/>
              </a:ext>
            </a:extLst>
          </p:cNvPr>
          <p:cNvSpPr txBox="1"/>
          <p:nvPr/>
        </p:nvSpPr>
        <p:spPr>
          <a:xfrm>
            <a:off x="1191491" y="3079113"/>
            <a:ext cx="9282545" cy="2862322"/>
          </a:xfrm>
          <a:prstGeom prst="rect">
            <a:avLst/>
          </a:prstGeom>
          <a:noFill/>
          <a:ln>
            <a:solidFill>
              <a:schemeClr val="bg2"/>
            </a:solidFill>
          </a:ln>
        </p:spPr>
        <p:txBody>
          <a:bodyPr wrap="square">
            <a:spAutoFit/>
          </a:bodyPr>
          <a:lstStyle/>
          <a:p>
            <a:r>
              <a:rPr lang="fr-FR" b="0" dirty="0">
                <a:solidFill>
                  <a:srgbClr val="569CD6"/>
                </a:solidFill>
                <a:effectLst/>
                <a:latin typeface="Consolas" panose="020B0609020204030204" pitchFamily="49" charset="0"/>
              </a:rPr>
              <a:t>&lt;?</a:t>
            </a:r>
            <a:r>
              <a:rPr lang="fr-FR" b="0" dirty="0" err="1">
                <a:solidFill>
                  <a:srgbClr val="569CD6"/>
                </a:solidFill>
                <a:effectLst/>
                <a:latin typeface="Consolas" panose="020B0609020204030204" pitchFamily="49" charset="0"/>
              </a:rPr>
              <a:t>php</a:t>
            </a:r>
            <a:endParaRPr lang="fr-FR" b="0" dirty="0">
              <a:solidFill>
                <a:srgbClr val="D4D4D4"/>
              </a:solidFill>
              <a:effectLst/>
              <a:latin typeface="Consolas" panose="020B0609020204030204" pitchFamily="49" charset="0"/>
            </a:endParaRPr>
          </a:p>
          <a:p>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mysqli_connect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"localhost"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"root"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if</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 === </a:t>
            </a:r>
            <a:r>
              <a:rPr lang="fr-FR" b="0" dirty="0">
                <a:solidFill>
                  <a:srgbClr val="569CD6"/>
                </a:solidFill>
                <a:effectLst/>
                <a:latin typeface="Consolas" panose="020B0609020204030204" pitchFamily="49" charset="0"/>
              </a:rPr>
              <a:t>false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die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"ERROR: </a:t>
            </a:r>
            <a:r>
              <a:rPr lang="fr-FR" b="0" dirty="0" err="1">
                <a:solidFill>
                  <a:srgbClr val="CE9178"/>
                </a:solidFill>
                <a:effectLst/>
                <a:latin typeface="Consolas" panose="020B0609020204030204" pitchFamily="49" charset="0"/>
              </a:rPr>
              <a:t>Could</a:t>
            </a:r>
            <a:r>
              <a:rPr lang="fr-FR" b="0" dirty="0">
                <a:solidFill>
                  <a:srgbClr val="CE9178"/>
                </a:solidFill>
                <a:effectLst/>
                <a:latin typeface="Consolas" panose="020B0609020204030204" pitchFamily="49" charset="0"/>
              </a:rPr>
              <a:t> not </a:t>
            </a:r>
            <a:r>
              <a:rPr lang="fr-FR" b="0" dirty="0" err="1">
                <a:solidFill>
                  <a:srgbClr val="CE9178"/>
                </a:solidFill>
                <a:effectLst/>
                <a:latin typeface="Consolas" panose="020B0609020204030204" pitchFamily="49" charset="0"/>
              </a:rPr>
              <a:t>connect</a:t>
            </a:r>
            <a:r>
              <a:rPr lang="fr-FR" b="0" dirty="0">
                <a:solidFill>
                  <a:srgbClr val="CE9178"/>
                </a:solidFill>
                <a:effectLst/>
                <a:latin typeface="Consolas" panose="020B0609020204030204" pitchFamily="49" charset="0"/>
              </a:rPr>
              <a:t>. "</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mysqli_connect_error</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echo</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Connect</a:t>
            </a:r>
            <a:r>
              <a:rPr lang="fr-FR" b="0" dirty="0">
                <a:solidFill>
                  <a:srgbClr val="CE9178"/>
                </a:solidFill>
                <a:effectLst/>
                <a:latin typeface="Consolas" panose="020B0609020204030204" pitchFamily="49" charset="0"/>
              </a:rPr>
              <a:t> </a:t>
            </a:r>
            <a:r>
              <a:rPr lang="fr-FR" b="0" dirty="0" err="1">
                <a:solidFill>
                  <a:srgbClr val="CE9178"/>
                </a:solidFill>
                <a:effectLst/>
                <a:latin typeface="Consolas" panose="020B0609020204030204" pitchFamily="49" charset="0"/>
              </a:rPr>
              <a:t>Successfully</a:t>
            </a:r>
            <a:r>
              <a:rPr lang="fr-FR" b="0" dirty="0">
                <a:solidFill>
                  <a:srgbClr val="CE9178"/>
                </a:solidFill>
                <a:effectLst/>
                <a:latin typeface="Consolas" panose="020B0609020204030204" pitchFamily="49" charset="0"/>
              </a:rPr>
              <a:t>. Host info: "</a:t>
            </a:r>
            <a:r>
              <a:rPr lang="fr-FR" b="0" dirty="0">
                <a:solidFill>
                  <a:srgbClr val="D4D4D4"/>
                </a:solidFill>
                <a:effectLst/>
                <a:latin typeface="Consolas" panose="020B0609020204030204" pitchFamily="49" charset="0"/>
              </a:rPr>
              <a:t> . </a:t>
            </a:r>
            <a:r>
              <a:rPr lang="fr-FR" b="0" dirty="0" err="1">
                <a:solidFill>
                  <a:srgbClr val="DCDCAA"/>
                </a:solidFill>
                <a:effectLst/>
                <a:latin typeface="Consolas" panose="020B0609020204030204" pitchFamily="49" charset="0"/>
              </a:rPr>
              <a:t>mysqli_get_host_info</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r>
            <a:br>
              <a:rPr lang="fr-FR" b="0" dirty="0">
                <a:solidFill>
                  <a:srgbClr val="D4D4D4"/>
                </a:solidFill>
                <a:effectLst/>
                <a:latin typeface="Consolas" panose="020B0609020204030204" pitchFamily="49" charset="0"/>
              </a:rPr>
            </a:br>
            <a:r>
              <a:rPr lang="fr-FR" b="0" dirty="0">
                <a:solidFill>
                  <a:srgbClr val="6A9955"/>
                </a:solidFill>
                <a:effectLst/>
                <a:latin typeface="Consolas" panose="020B0609020204030204" pitchFamily="49" charset="0"/>
              </a:rPr>
              <a:t>// Close connexion</a:t>
            </a:r>
            <a:endParaRPr lang="fr-FR" b="0" dirty="0">
              <a:solidFill>
                <a:srgbClr val="D4D4D4"/>
              </a:solidFill>
              <a:effectLst/>
              <a:latin typeface="Consolas" panose="020B0609020204030204" pitchFamily="49" charset="0"/>
            </a:endParaRPr>
          </a:p>
          <a:p>
            <a:r>
              <a:rPr lang="fr-FR" b="0" dirty="0" err="1">
                <a:solidFill>
                  <a:srgbClr val="DCDCAA"/>
                </a:solidFill>
                <a:effectLst/>
                <a:latin typeface="Consolas" panose="020B0609020204030204" pitchFamily="49" charset="0"/>
              </a:rPr>
              <a:t>mysqli_close</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a:t>
            </a:r>
            <a:r>
              <a:rPr lang="fr-FR" b="0" dirty="0" err="1">
                <a:solidFill>
                  <a:srgbClr val="9CDCFE"/>
                </a:solidFill>
                <a:effectLst/>
                <a:latin typeface="Consolas" panose="020B0609020204030204" pitchFamily="49" charset="0"/>
              </a:rPr>
              <a:t>link</a:t>
            </a:r>
            <a:r>
              <a:rPr lang="fr-FR" b="0" dirty="0">
                <a:solidFill>
                  <a:srgbClr val="D4D4D4"/>
                </a:solidFill>
                <a:effectLst/>
                <a:latin typeface="Consolas" panose="020B0609020204030204" pitchFamily="49" charset="0"/>
              </a:rPr>
              <a:t>);</a:t>
            </a:r>
          </a:p>
          <a:p>
            <a:r>
              <a:rPr lang="fr-FR" b="0" dirty="0">
                <a:solidFill>
                  <a:srgbClr val="569CD6"/>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05772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303</Words>
  <Application>Microsoft Office PowerPoint</Application>
  <PresentationFormat>Grand écran</PresentationFormat>
  <Paragraphs>39</Paragraphs>
  <Slides>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-apple-system</vt:lpstr>
      <vt:lpstr>Arial</vt:lpstr>
      <vt:lpstr>Calibri</vt:lpstr>
      <vt:lpstr>Calibri Light</vt:lpstr>
      <vt:lpstr>Consolas</vt:lpstr>
      <vt:lpstr>Thème Office</vt:lpstr>
      <vt:lpstr>Connexion PHP au serveur MySQL </vt:lpstr>
      <vt:lpstr>Façons de se connecter à MySQL via PHP</vt:lpstr>
      <vt:lpstr>Connexion au serveur de base de données MySQL</vt:lpstr>
      <vt:lpstr>Présentation PowerPoint</vt:lpstr>
      <vt:lpstr>Fermeture de la connexion au serveur de base de données MySQL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Connexion PHP au serveur MySQL </dc:title>
  <dc:creator>Mohamed KANE</dc:creator>
  <cp:lastModifiedBy>Mohamed KANE</cp:lastModifiedBy>
  <cp:revision>5</cp:revision>
  <dcterms:created xsi:type="dcterms:W3CDTF">2022-02-24T13:43:14Z</dcterms:created>
  <dcterms:modified xsi:type="dcterms:W3CDTF">2022-09-16T15:46:34Z</dcterms:modified>
</cp:coreProperties>
</file>