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61157C-7C2C-4346-881B-B7BE11BB4A1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87879EE-83C7-4B97-914E-4471E84B1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1D15A4E-EB2A-4264-A24E-4DA9C79D06BA}"/>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9EE33E38-02D5-4685-928F-6B9D308FC9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51AC30-A7C7-4C91-BC7F-D9F16419CB29}"/>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181491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407560-1056-4D61-901E-C5D92927F1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4084CE-63CE-478B-9441-FF937A9564E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9EB62F-7A03-4AAC-97FF-4041485EBE7D}"/>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2EFA8CE9-432F-47EE-9EFF-00B8A825DEA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5DC517-5228-4B2A-B370-EFE109B4E495}"/>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226917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36EC3AF-82C0-42E7-AF2F-3186F51B2CE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51A2401-9D74-4D4C-89A2-980CBB4E01B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A97039-2247-43BD-9954-04B3AC0FDC4E}"/>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6D509BF2-D763-4380-A914-17C40258818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C2FE9E-5E90-421B-B9B0-2CF5146615EC}"/>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18494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9EE8C-9EA5-4712-BD8E-FA4F8117718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A027149-448B-4F6F-B664-F0267A9F96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49B072-B1E3-4279-9B90-C01224917939}"/>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82CC470-6CD6-42D0-825E-48D1E20437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E1336D-BC79-49FC-9199-9F921957CB9D}"/>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146103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D28F6D-9ABF-4E34-B507-D52D141A8E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6B9735E-6C0F-4589-AB4C-509B02937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A32CF27-0C49-41E3-B247-FC74BD1D9754}"/>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6032CEC8-1659-44D3-B5B1-B94757FDE80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6B336B-32F6-47AD-916E-532CF052DAF1}"/>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347349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589C3-3693-4DA7-9FA9-E0C5BE02C0D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AAC43EB-6177-4431-9DB6-E26361C8978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18D6A06-A548-40E2-9369-D76D40D94E9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1F667E-6685-48AB-A710-4D7DB2709475}"/>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AE30187D-58B3-4FC1-892A-15C29A77CD3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5B0485-ABAB-4012-8737-EBC093CE1A36}"/>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422142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A2DBA-78A5-4911-9EC5-A418C2AB2F9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29EB20-4A47-4702-8A0C-4C9D7DF4D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D45B97F-279A-4966-AB11-8C9FB6EE760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84A71B-6CA7-4092-B518-C148B83ED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367EDBA-F8D5-414D-B764-F1C42F813F1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421B28B-59C0-452B-A7DD-2EF690C89A7E}"/>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8" name="Espace réservé du pied de page 7">
            <a:extLst>
              <a:ext uri="{FF2B5EF4-FFF2-40B4-BE49-F238E27FC236}">
                <a16:creationId xmlns:a16="http://schemas.microsoft.com/office/drawing/2014/main" id="{6866A624-2F4F-4A70-BF45-3F329EE7F3D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6E3ED74-3443-4BA2-9CBE-0820FDA19FBE}"/>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203688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F73F9-10E3-4B22-98F8-4C435B9B766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A846C13-D6F9-4A5C-A49B-949A0B8F1592}"/>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4" name="Espace réservé du pied de page 3">
            <a:extLst>
              <a:ext uri="{FF2B5EF4-FFF2-40B4-BE49-F238E27FC236}">
                <a16:creationId xmlns:a16="http://schemas.microsoft.com/office/drawing/2014/main" id="{8277AFB6-5C16-4724-B1BA-E62113BDC62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AA761CC-A650-4ED5-867F-46EA8501A121}"/>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103708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5BF7AE9-47DF-49BF-A1D2-82B9CB17D585}"/>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3" name="Espace réservé du pied de page 2">
            <a:extLst>
              <a:ext uri="{FF2B5EF4-FFF2-40B4-BE49-F238E27FC236}">
                <a16:creationId xmlns:a16="http://schemas.microsoft.com/office/drawing/2014/main" id="{987E4488-C4A4-432F-AC2D-84B9A3406E7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A7263DB-C5FF-459A-85D4-7D1BDA235ED1}"/>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335489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27CB41-ED1C-4C30-88A5-1E9E1F8C9D4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FD6061F-B999-42AC-A6B1-7ED860866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DB17144-EC74-4ADD-9B99-73B755B6C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CB6BBD1-5618-45F0-AE4F-0561C67170DF}"/>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FE301B9F-64AD-40DD-B6CF-89451ADCE26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88C7A5-C80C-40B0-96AF-14D0773D5A94}"/>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180389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F18A8-2A9D-4D46-AADD-875E864A6DE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C5ECF6F-77A6-4269-8C36-612A82908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34627A-EC5F-4105-BF97-489938729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5D823F-5C0E-4AF8-B64B-2E8654B868A6}"/>
              </a:ext>
            </a:extLst>
          </p:cNvPr>
          <p:cNvSpPr>
            <a:spLocks noGrp="1"/>
          </p:cNvSpPr>
          <p:nvPr>
            <p:ph type="dt" sz="half" idx="10"/>
          </p:nvPr>
        </p:nvSpPr>
        <p:spPr/>
        <p:txBody>
          <a:bodyPr/>
          <a:lstStyle/>
          <a:p>
            <a:fld id="{C082B372-5E07-4D2B-A372-6AC3F8B787AD}"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41BD7843-C510-4D7B-85E6-6B9A6E1806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5F1A2F7-885A-4645-8360-479B86A6C8BD}"/>
              </a:ext>
            </a:extLst>
          </p:cNvPr>
          <p:cNvSpPr>
            <a:spLocks noGrp="1"/>
          </p:cNvSpPr>
          <p:nvPr>
            <p:ph type="sldNum" sz="quarter" idx="12"/>
          </p:nvPr>
        </p:nvSpPr>
        <p:spPr/>
        <p:txBody>
          <a:bodyPr/>
          <a:lstStyle/>
          <a:p>
            <a:fld id="{2901B821-AC9A-4A3C-8584-3EE32287773D}" type="slidenum">
              <a:rPr lang="fr-FR" smtClean="0"/>
              <a:t>‹N°›</a:t>
            </a:fld>
            <a:endParaRPr lang="fr-FR"/>
          </a:p>
        </p:txBody>
      </p:sp>
    </p:spTree>
    <p:extLst>
      <p:ext uri="{BB962C8B-B14F-4D97-AF65-F5344CB8AC3E}">
        <p14:creationId xmlns:p14="http://schemas.microsoft.com/office/powerpoint/2010/main" val="427207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66E3D6-ADD4-4A90-B655-F07D9771D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F60C2CF-3B16-4FE3-ABCF-EACACA227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CD8B5F-8ED0-4223-994F-621F1F348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2B372-5E07-4D2B-A372-6AC3F8B787AD}"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46B1EE03-1FB1-412A-9A37-AF7E28A95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4D5209F-EF1B-4424-ACAE-E7F66F07E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1B821-AC9A-4A3C-8584-3EE32287773D}" type="slidenum">
              <a:rPr lang="fr-FR" smtClean="0"/>
              <a:t>‹N°›</a:t>
            </a:fld>
            <a:endParaRPr lang="fr-FR"/>
          </a:p>
        </p:txBody>
      </p:sp>
    </p:spTree>
    <p:extLst>
      <p:ext uri="{BB962C8B-B14F-4D97-AF65-F5344CB8AC3E}">
        <p14:creationId xmlns:p14="http://schemas.microsoft.com/office/powerpoint/2010/main" val="2755409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ql.sh/cours/create-t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7EC948-DF72-49DD-BF0F-DFB474F53457}"/>
              </a:ext>
            </a:extLst>
          </p:cNvPr>
          <p:cNvSpPr>
            <a:spLocks noGrp="1"/>
          </p:cNvSpPr>
          <p:nvPr>
            <p:ph type="ctrTitle"/>
          </p:nvPr>
        </p:nvSpPr>
        <p:spPr/>
        <p:txBody>
          <a:bodyPr>
            <a:normAutofit fontScale="90000"/>
          </a:bodyPr>
          <a:lstStyle/>
          <a:p>
            <a:r>
              <a:rPr lang="fr-FR" b="0" i="0" dirty="0">
                <a:solidFill>
                  <a:srgbClr val="000000"/>
                </a:solidFill>
                <a:effectLst/>
                <a:latin typeface="Segoe UI" panose="020B0502040204020203" pitchFamily="34" charset="0"/>
              </a:rPr>
              <a:t>Créer une table PHP MySQL</a:t>
            </a:r>
            <a:br>
              <a:rPr lang="fr-FR" b="0" i="0" dirty="0">
                <a:solidFill>
                  <a:srgbClr val="000000"/>
                </a:solidFill>
                <a:effectLst/>
                <a:latin typeface="Segoe UI" panose="020B0502040204020203" pitchFamily="34" charset="0"/>
              </a:rPr>
            </a:br>
            <a:endParaRPr lang="fr-FR" dirty="0"/>
          </a:p>
        </p:txBody>
      </p:sp>
      <p:sp>
        <p:nvSpPr>
          <p:cNvPr id="3" name="Sous-titre 2">
            <a:extLst>
              <a:ext uri="{FF2B5EF4-FFF2-40B4-BE49-F238E27FC236}">
                <a16:creationId xmlns:a16="http://schemas.microsoft.com/office/drawing/2014/main" id="{47597700-843D-49B6-83DF-C1CBB298D38D}"/>
              </a:ext>
            </a:extLst>
          </p:cNvPr>
          <p:cNvSpPr>
            <a:spLocks noGrp="1"/>
          </p:cNvSpPr>
          <p:nvPr>
            <p:ph type="subTitle" idx="1"/>
          </p:nvPr>
        </p:nvSpPr>
        <p:spPr/>
        <p:txBody>
          <a:bodyPr/>
          <a:lstStyle/>
          <a:p>
            <a:pPr fontAlgn="base"/>
            <a:r>
              <a:rPr lang="fr-FR" b="0" i="0" dirty="0">
                <a:solidFill>
                  <a:srgbClr val="8E9AA6"/>
                </a:solidFill>
                <a:effectLst/>
                <a:latin typeface="-apple-system"/>
              </a:rPr>
              <a:t>Dans ce chapitre, vous apprendrez à créer des tables dans la base de données MySQL à l'aide de PHP.</a:t>
            </a:r>
          </a:p>
          <a:p>
            <a:r>
              <a:rPr lang="fr-FR" dirty="0"/>
              <a:t/>
            </a:r>
            <a:br>
              <a:rPr lang="fr-FR" dirty="0"/>
            </a:br>
            <a:endParaRPr lang="fr-FR" dirty="0"/>
          </a:p>
        </p:txBody>
      </p:sp>
    </p:spTree>
    <p:extLst>
      <p:ext uri="{BB962C8B-B14F-4D97-AF65-F5344CB8AC3E}">
        <p14:creationId xmlns:p14="http://schemas.microsoft.com/office/powerpoint/2010/main" val="2678165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27074-48E5-4885-8456-5FC5C2ADD260}"/>
              </a:ext>
            </a:extLst>
          </p:cNvPr>
          <p:cNvSpPr>
            <a:spLocks noGrp="1"/>
          </p:cNvSpPr>
          <p:nvPr>
            <p:ph type="title"/>
          </p:nvPr>
        </p:nvSpPr>
        <p:spPr/>
        <p:txBody>
          <a:bodyPr>
            <a:normAutofit/>
          </a:bodyPr>
          <a:lstStyle/>
          <a:p>
            <a:r>
              <a:rPr lang="fr-FR" sz="4000" b="1" i="0" dirty="0">
                <a:solidFill>
                  <a:srgbClr val="262626"/>
                </a:solidFill>
                <a:effectLst/>
                <a:latin typeface="-apple-system"/>
              </a:rPr>
              <a:t>Création de tables dans la base de données MySQL à l'aide de PHP</a:t>
            </a:r>
            <a:endParaRPr lang="fr-FR" sz="4000" dirty="0"/>
          </a:p>
        </p:txBody>
      </p:sp>
      <p:sp>
        <p:nvSpPr>
          <p:cNvPr id="3" name="Espace réservé du contenu 2">
            <a:extLst>
              <a:ext uri="{FF2B5EF4-FFF2-40B4-BE49-F238E27FC236}">
                <a16:creationId xmlns:a16="http://schemas.microsoft.com/office/drawing/2014/main" id="{EF9F9124-ABD3-4127-BB88-6E85ACCF7500}"/>
              </a:ext>
            </a:extLst>
          </p:cNvPr>
          <p:cNvSpPr>
            <a:spLocks noGrp="1"/>
          </p:cNvSpPr>
          <p:nvPr>
            <p:ph idx="1"/>
          </p:nvPr>
        </p:nvSpPr>
        <p:spPr>
          <a:xfrm>
            <a:off x="838200" y="2143125"/>
            <a:ext cx="10515600" cy="4351338"/>
          </a:xfrm>
        </p:spPr>
        <p:txBody>
          <a:bodyPr>
            <a:normAutofit/>
          </a:bodyPr>
          <a:lstStyle/>
          <a:p>
            <a:pPr marL="0" indent="0">
              <a:buNone/>
            </a:pPr>
            <a:r>
              <a:rPr lang="fr-FR" sz="2000" dirty="0"/>
              <a:t>Dans le chapitre précédent, nous avons appris à créer une base de données sur le serveur MySQL. Il est maintenant temps de créer des tables dans la base de données qui contiendront réellement les données. Un tableau organise les informations en lignes et en colonnes.</a:t>
            </a:r>
          </a:p>
          <a:p>
            <a:pPr marL="0" indent="0">
              <a:buNone/>
            </a:pPr>
            <a:endParaRPr lang="fr-FR" sz="2000" dirty="0"/>
          </a:p>
          <a:p>
            <a:pPr marL="0" indent="0">
              <a:buNone/>
            </a:pPr>
            <a:r>
              <a:rPr lang="fr-FR" sz="2000" dirty="0"/>
              <a:t>L'instruction </a:t>
            </a:r>
            <a:r>
              <a:rPr lang="fr-FR" sz="2000" b="1" dirty="0"/>
              <a:t>SQL CREATE TABLE</a:t>
            </a:r>
            <a:r>
              <a:rPr lang="fr-FR" sz="2000" dirty="0"/>
              <a:t> est utilisée pour créer une table dans la base de données.</a:t>
            </a:r>
          </a:p>
          <a:p>
            <a:pPr marL="0" indent="0">
              <a:buNone/>
            </a:pPr>
            <a:endParaRPr lang="fr-FR" sz="2000" dirty="0"/>
          </a:p>
          <a:p>
            <a:pPr marL="0" indent="0">
              <a:buNone/>
            </a:pPr>
            <a:r>
              <a:rPr lang="fr-FR" sz="2000" dirty="0"/>
              <a:t>Faisons une requête SQL en utilisant l'instruction </a:t>
            </a:r>
            <a:r>
              <a:rPr lang="fr-FR" sz="2000" b="1" dirty="0"/>
              <a:t>CREATE TABLE</a:t>
            </a:r>
            <a:r>
              <a:rPr lang="fr-FR" sz="2000" dirty="0"/>
              <a:t>, après quoi nous exécuterons cette requête SQL en la passant à la fonction PHP </a:t>
            </a:r>
            <a:r>
              <a:rPr lang="fr-FR" sz="2000" b="1" dirty="0" err="1"/>
              <a:t>mysqli_query</a:t>
            </a:r>
            <a:r>
              <a:rPr lang="fr-FR" sz="2000" b="1" dirty="0"/>
              <a:t>() </a:t>
            </a:r>
            <a:r>
              <a:rPr lang="fr-FR" sz="2000" dirty="0"/>
              <a:t>pour enfin créer notre table.</a:t>
            </a:r>
          </a:p>
        </p:txBody>
      </p:sp>
    </p:spTree>
    <p:extLst>
      <p:ext uri="{BB962C8B-B14F-4D97-AF65-F5344CB8AC3E}">
        <p14:creationId xmlns:p14="http://schemas.microsoft.com/office/powerpoint/2010/main" val="709788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E520D4A-C546-45AA-B2BC-1AFA7673D30D}"/>
              </a:ext>
            </a:extLst>
          </p:cNvPr>
          <p:cNvSpPr txBox="1"/>
          <p:nvPr/>
        </p:nvSpPr>
        <p:spPr>
          <a:xfrm>
            <a:off x="1250372" y="889843"/>
            <a:ext cx="9691255" cy="5078313"/>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"localhost"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"root"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demo</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die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mysqli_connect_error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a:t>
            </a:r>
            <a:r>
              <a:rPr lang="fr-FR" b="0" dirty="0">
                <a:solidFill>
                  <a:srgbClr val="569CD6"/>
                </a:solidFill>
                <a:effectLst/>
                <a:latin typeface="Consolas" panose="020B0609020204030204" pitchFamily="49" charset="0"/>
              </a:rPr>
              <a:t>CREATE</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TABLE</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persons</a:t>
            </a:r>
            <a:r>
              <a:rPr lang="fr-FR" b="0" dirty="0">
                <a:solidFill>
                  <a:srgbClr val="CE9178"/>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id </a:t>
            </a:r>
            <a:r>
              <a:rPr lang="fr-FR" b="0" dirty="0">
                <a:solidFill>
                  <a:srgbClr val="569CD6"/>
                </a:solidFill>
                <a:effectLst/>
                <a:latin typeface="Consolas" panose="020B0609020204030204" pitchFamily="49" charset="0"/>
              </a:rPr>
              <a:t>INT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NOT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NULL</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PRIMARY</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KEY</a:t>
            </a:r>
            <a:r>
              <a:rPr lang="fr-FR" b="0" dirty="0">
                <a:solidFill>
                  <a:srgbClr val="CE9178"/>
                </a:solidFill>
                <a:effectLst/>
                <a:latin typeface="Consolas" panose="020B0609020204030204" pitchFamily="49" charset="0"/>
              </a:rPr>
              <a:t> AUTO_INCREMENT,</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VARCHAR</a:t>
            </a:r>
            <a:r>
              <a:rPr lang="fr-FR" b="0" dirty="0">
                <a:solidFill>
                  <a:srgbClr val="CE9178"/>
                </a:solidFill>
                <a:effectLst/>
                <a:latin typeface="Consolas" panose="020B0609020204030204" pitchFamily="49" charset="0"/>
              </a:rPr>
              <a:t>(</a:t>
            </a:r>
            <a:r>
              <a:rPr lang="fr-FR" b="0" dirty="0">
                <a:solidFill>
                  <a:srgbClr val="B5CEA8"/>
                </a:solidFill>
                <a:effectLst/>
                <a:latin typeface="Consolas" panose="020B0609020204030204" pitchFamily="49" charset="0"/>
              </a:rPr>
              <a:t>30</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NOT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NULL</a:t>
            </a:r>
            <a:r>
              <a:rPr lang="fr-FR" b="0" dirty="0">
                <a:solidFill>
                  <a:srgbClr val="CE9178"/>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last_name</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VARCHAR</a:t>
            </a:r>
            <a:r>
              <a:rPr lang="fr-FR" b="0" dirty="0">
                <a:solidFill>
                  <a:srgbClr val="CE9178"/>
                </a:solidFill>
                <a:effectLst/>
                <a:latin typeface="Consolas" panose="020B0609020204030204" pitchFamily="49" charset="0"/>
              </a:rPr>
              <a:t>(</a:t>
            </a:r>
            <a:r>
              <a:rPr lang="fr-FR" b="0" dirty="0">
                <a:solidFill>
                  <a:srgbClr val="B5CEA8"/>
                </a:solidFill>
                <a:effectLst/>
                <a:latin typeface="Consolas" panose="020B0609020204030204" pitchFamily="49" charset="0"/>
              </a:rPr>
              <a:t>30</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NOT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NULL</a:t>
            </a:r>
            <a:r>
              <a:rPr lang="fr-FR" b="0" dirty="0">
                <a:solidFill>
                  <a:srgbClr val="CE9178"/>
                </a:solidFill>
                <a:effectLst/>
                <a:latin typeface="Consolas" panose="020B0609020204030204" pitchFamily="49" charset="0"/>
              </a:rPr>
              <a:t>,</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email </a:t>
            </a:r>
            <a:r>
              <a:rPr lang="fr-FR" b="0" dirty="0">
                <a:solidFill>
                  <a:srgbClr val="569CD6"/>
                </a:solidFill>
                <a:effectLst/>
                <a:latin typeface="Consolas" panose="020B0609020204030204" pitchFamily="49" charset="0"/>
              </a:rPr>
              <a:t>VARCHAR</a:t>
            </a:r>
            <a:r>
              <a:rPr lang="fr-FR" b="0" dirty="0">
                <a:solidFill>
                  <a:srgbClr val="CE9178"/>
                </a:solidFill>
                <a:effectLst/>
                <a:latin typeface="Consolas" panose="020B0609020204030204" pitchFamily="49" charset="0"/>
              </a:rPr>
              <a:t>(</a:t>
            </a:r>
            <a:r>
              <a:rPr lang="fr-FR" b="0" dirty="0">
                <a:solidFill>
                  <a:srgbClr val="B5CEA8"/>
                </a:solidFill>
                <a:effectLst/>
                <a:latin typeface="Consolas" panose="020B0609020204030204" pitchFamily="49" charset="0"/>
              </a:rPr>
              <a:t>70</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NOT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NULL</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UNIQUE</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mysqli_query</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"Table </a:t>
            </a:r>
            <a:r>
              <a:rPr lang="fr-FR" b="0" dirty="0" err="1">
                <a:solidFill>
                  <a:srgbClr val="CE9178"/>
                </a:solidFill>
                <a:effectLst/>
                <a:latin typeface="Consolas" panose="020B0609020204030204" pitchFamily="49" charset="0"/>
              </a:rPr>
              <a:t>created</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successfully</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C586C0"/>
                </a:solidFill>
                <a:effectLst/>
                <a:latin typeface="Consolas" panose="020B0609020204030204" pitchFamily="49" charset="0"/>
              </a:rPr>
              <a:t>else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able to </a:t>
            </a:r>
            <a:r>
              <a:rPr lang="fr-FR" b="0" dirty="0" err="1">
                <a:solidFill>
                  <a:srgbClr val="CE9178"/>
                </a:solidFill>
                <a:effectLst/>
                <a:latin typeface="Consolas" panose="020B0609020204030204" pitchFamily="49" charset="0"/>
              </a:rPr>
              <a:t>execute</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mysqli_error</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mysqli_close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9990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2130B37-7035-4373-8C0C-2C17975940ED}"/>
              </a:ext>
            </a:extLst>
          </p:cNvPr>
          <p:cNvSpPr>
            <a:spLocks noGrp="1"/>
          </p:cNvSpPr>
          <p:nvPr>
            <p:ph idx="1"/>
          </p:nvPr>
        </p:nvSpPr>
        <p:spPr>
          <a:xfrm>
            <a:off x="838200" y="498764"/>
            <a:ext cx="10515600" cy="5678199"/>
          </a:xfrm>
        </p:spPr>
        <p:txBody>
          <a:bodyPr>
            <a:normAutofit/>
          </a:bodyPr>
          <a:lstStyle/>
          <a:p>
            <a:pPr marL="0" indent="0">
              <a:buNone/>
            </a:pPr>
            <a:r>
              <a:rPr lang="fr-FR" sz="2000" dirty="0"/>
              <a:t>Le code PHP dans l'exemple ci-dessus crée une table nommée </a:t>
            </a:r>
            <a:r>
              <a:rPr lang="fr-FR" sz="2000" b="1" dirty="0" err="1"/>
              <a:t>persons</a:t>
            </a:r>
            <a:r>
              <a:rPr lang="fr-FR" sz="2000" dirty="0"/>
              <a:t> avec quatre colonnes id , </a:t>
            </a:r>
            <a:r>
              <a:rPr lang="fr-FR" sz="2000" dirty="0" err="1"/>
              <a:t>first_name</a:t>
            </a:r>
            <a:r>
              <a:rPr lang="fr-FR" sz="2000" dirty="0"/>
              <a:t> , </a:t>
            </a:r>
            <a:r>
              <a:rPr lang="fr-FR" sz="2000" dirty="0" err="1"/>
              <a:t>last_name</a:t>
            </a:r>
            <a:r>
              <a:rPr lang="fr-FR" sz="2000" dirty="0"/>
              <a:t> et email dans la base de données de </a:t>
            </a:r>
            <a:r>
              <a:rPr lang="fr-FR" sz="2000" b="1" dirty="0" err="1"/>
              <a:t>demo</a:t>
            </a:r>
            <a:r>
              <a:rPr lang="fr-FR" sz="2000" dirty="0"/>
              <a:t> .</a:t>
            </a:r>
          </a:p>
          <a:p>
            <a:pPr marL="0" indent="0">
              <a:buNone/>
            </a:pPr>
            <a:endParaRPr lang="fr-FR" sz="2000" dirty="0"/>
          </a:p>
          <a:p>
            <a:pPr marL="0" indent="0">
              <a:buNone/>
            </a:pPr>
            <a:r>
              <a:rPr lang="fr-FR" sz="2000" dirty="0"/>
              <a:t>Notez que chaque nom de champ est suivi d'une déclaration de type de données ; cette déclaration spécifie le type de données que la colonne peut contenir, qu'il s'agisse d'un entier, d'une chaîne, d'une date, etc.</a:t>
            </a:r>
          </a:p>
          <a:p>
            <a:pPr marL="0" indent="0">
              <a:buNone/>
            </a:pPr>
            <a:endParaRPr lang="fr-FR" sz="2000" dirty="0"/>
          </a:p>
          <a:p>
            <a:pPr marL="0" indent="0">
              <a:buNone/>
            </a:pPr>
            <a:r>
              <a:rPr lang="fr-FR" sz="2000" dirty="0"/>
              <a:t>Il existe quelques contraintes supplémentaires (également appelées modificateurs ) qui sont spécifiées après le nom de la colonne dans l'instruction SQL précédente, comme NOT NULL, PRIMARY KEY, AUTO_INCREMENT, etc. Les contraintes définissent des règles concernant les valeurs autorisées dans les colonnes.</a:t>
            </a:r>
          </a:p>
          <a:p>
            <a:pPr marL="0" indent="0">
              <a:buNone/>
            </a:pPr>
            <a:r>
              <a:rPr lang="fr-FR" sz="2000" dirty="0"/>
              <a:t>Veuillez consulter le didacticiel sur l'instruction </a:t>
            </a:r>
            <a:r>
              <a:rPr lang="fr-FR" sz="2000" b="1" dirty="0">
                <a:hlinkClick r:id="rId2"/>
              </a:rPr>
              <a:t>SQL CREATE TABLE</a:t>
            </a:r>
            <a:r>
              <a:rPr lang="fr-FR" sz="2000" dirty="0"/>
              <a:t> pour obtenir des informations détaillées sur la syntaxe, ainsi que sur les types de données et les contraintes disponibles dans le système de base de données MySQL.</a:t>
            </a:r>
          </a:p>
        </p:txBody>
      </p:sp>
    </p:spTree>
    <p:extLst>
      <p:ext uri="{BB962C8B-B14F-4D97-AF65-F5344CB8AC3E}">
        <p14:creationId xmlns:p14="http://schemas.microsoft.com/office/powerpoint/2010/main" val="3453689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312</Words>
  <Application>Microsoft Office PowerPoint</Application>
  <PresentationFormat>Grand écran</PresentationFormat>
  <Paragraphs>33</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-apple-system</vt:lpstr>
      <vt:lpstr>Arial</vt:lpstr>
      <vt:lpstr>Calibri</vt:lpstr>
      <vt:lpstr>Calibri Light</vt:lpstr>
      <vt:lpstr>Consolas</vt:lpstr>
      <vt:lpstr>Segoe UI</vt:lpstr>
      <vt:lpstr>Thème Office</vt:lpstr>
      <vt:lpstr>Créer une table PHP MySQL </vt:lpstr>
      <vt:lpstr>Création de tables dans la base de données MySQL à l'aide de PHP</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Créer une table PHP MySQL </dc:title>
  <dc:creator>Mohamed KANE</dc:creator>
  <cp:lastModifiedBy>Mohamed KANE</cp:lastModifiedBy>
  <cp:revision>4</cp:revision>
  <dcterms:created xsi:type="dcterms:W3CDTF">2022-02-24T14:55:16Z</dcterms:created>
  <dcterms:modified xsi:type="dcterms:W3CDTF">2022-09-16T15:48:04Z</dcterms:modified>
</cp:coreProperties>
</file>