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1AD2B0-62BE-4C99-8BF9-90004C43AE0D}"/>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F2513C90-1411-4960-9EE0-3CA6C4BFB6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93B01496-6853-4B80-B34C-F23DF62FC220}"/>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5" name="Espace réservé du pied de page 4">
            <a:extLst>
              <a:ext uri="{FF2B5EF4-FFF2-40B4-BE49-F238E27FC236}">
                <a16:creationId xmlns:a16="http://schemas.microsoft.com/office/drawing/2014/main" id="{B1B8CC5F-3E15-490A-8994-072C73CA02F7}"/>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7DC6FD4B-2DA6-4FF5-B4C1-F05F69DD7774}"/>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3850564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EA3844-2ED7-4E9D-AB4E-3EC344716E93}"/>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7BFD5211-C0E2-4C79-8A63-B074AE85120A}"/>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ECD43BD5-5606-4845-B6F4-1C61C2B0EA4A}"/>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5" name="Espace réservé du pied de page 4">
            <a:extLst>
              <a:ext uri="{FF2B5EF4-FFF2-40B4-BE49-F238E27FC236}">
                <a16:creationId xmlns:a16="http://schemas.microsoft.com/office/drawing/2014/main" id="{C91DB736-0A49-4F08-8FD9-DCC39EECE314}"/>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52A83E47-CCA6-4761-98EC-C4E7AAAA7F45}"/>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3145136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A5A214B9-D05D-481A-9287-5DFD7DCF8C04}"/>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AE00D1B5-CC1D-46E4-BDF4-7E65FE2362BB}"/>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5C971AE-D8D3-4E86-B550-0379E5F3BF5F}"/>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5" name="Espace réservé du pied de page 4">
            <a:extLst>
              <a:ext uri="{FF2B5EF4-FFF2-40B4-BE49-F238E27FC236}">
                <a16:creationId xmlns:a16="http://schemas.microsoft.com/office/drawing/2014/main" id="{E7F1F041-780D-4BD1-96ED-1FCECC33E13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5D34AEE-C61B-4265-BA07-C5A474136306}"/>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2189125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6537651-8D04-4681-A522-A2F29DF9B107}"/>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1BDDB309-EDC6-447A-8210-522CE79219F0}"/>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3A5E4EF-6615-400B-9ED4-B811B8C9F3FA}"/>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5" name="Espace réservé du pied de page 4">
            <a:extLst>
              <a:ext uri="{FF2B5EF4-FFF2-40B4-BE49-F238E27FC236}">
                <a16:creationId xmlns:a16="http://schemas.microsoft.com/office/drawing/2014/main" id="{14B84911-AC01-42EB-9977-1ED69199986D}"/>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96E06D57-8567-4759-9DCE-02A1428367EE}"/>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2285295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3FF4F6B-204E-4CC5-B712-B0695B944834}"/>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A7057EE6-7A56-46F6-ABE4-262074A090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128CEDFE-2592-4579-A82A-A641162CD5F4}"/>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5" name="Espace réservé du pied de page 4">
            <a:extLst>
              <a:ext uri="{FF2B5EF4-FFF2-40B4-BE49-F238E27FC236}">
                <a16:creationId xmlns:a16="http://schemas.microsoft.com/office/drawing/2014/main" id="{5F9FD8BA-E2FF-495A-8AF9-9AECA2F3E45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F1198387-F631-41BF-9A14-65311288836C}"/>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11368734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EFC5EA-90B9-454B-8DEA-EC2D0673778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465698AF-83FE-41AB-8564-6E422F705FAE}"/>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41054A07-B257-4E0D-9A54-C5C02E80221B}"/>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FC9CD195-8B86-45DA-A099-FA7927D6CB03}"/>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6" name="Espace réservé du pied de page 5">
            <a:extLst>
              <a:ext uri="{FF2B5EF4-FFF2-40B4-BE49-F238E27FC236}">
                <a16:creationId xmlns:a16="http://schemas.microsoft.com/office/drawing/2014/main" id="{DBF96E7F-B676-4180-94BA-82A45D46D735}"/>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9C3B3F01-665A-4FE6-AAFC-57E564F32200}"/>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65263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F57CDA-F5A7-494B-9F42-0F81E2D4BF9C}"/>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EFC4EADC-5F03-49F1-8FC9-7B419567F7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FAE5DA7A-154F-4F6A-8419-B47B8E0027DB}"/>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422A63C4-49D9-4B15-A16E-BD478CE6E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255C12E6-4169-4BA4-AA25-C76693C09670}"/>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F30D497-8A0D-454F-B1E8-94C0D5CD0BE9}"/>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8" name="Espace réservé du pied de page 7">
            <a:extLst>
              <a:ext uri="{FF2B5EF4-FFF2-40B4-BE49-F238E27FC236}">
                <a16:creationId xmlns:a16="http://schemas.microsoft.com/office/drawing/2014/main" id="{822BEB0C-97D7-4DAE-BF9C-D16CAAF4024D}"/>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486234E5-3590-48D2-A4F2-1CD635D8A35F}"/>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4213767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1FB509-3945-4C1E-9BD9-F5094D665E34}"/>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7C934CB2-61F3-4B55-83B6-C8CBBB55E90B}"/>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4" name="Espace réservé du pied de page 3">
            <a:extLst>
              <a:ext uri="{FF2B5EF4-FFF2-40B4-BE49-F238E27FC236}">
                <a16:creationId xmlns:a16="http://schemas.microsoft.com/office/drawing/2014/main" id="{3536A1D8-3966-42F6-9DC7-3A364F2B3BE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4905E635-0140-45C1-B767-4013150EEF2B}"/>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104954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2C7A972D-160A-4BA5-8293-2B141AE6925C}"/>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3" name="Espace réservé du pied de page 2">
            <a:extLst>
              <a:ext uri="{FF2B5EF4-FFF2-40B4-BE49-F238E27FC236}">
                <a16:creationId xmlns:a16="http://schemas.microsoft.com/office/drawing/2014/main" id="{3B2443A7-9EC1-47FC-8A88-1945E59977FA}"/>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BD6DF5B5-ECEA-4E3B-A37A-C4665DE28CB3}"/>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3579763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2E0E4C7-D45C-4448-BE78-E8C0D91D4D7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E8C49CC1-7152-43B4-899A-9592A662A3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51C40E45-1474-443B-A5E8-02B3A5B977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C4438290-9533-4A5C-BFDF-A9AED9786A1D}"/>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6" name="Espace réservé du pied de page 5">
            <a:extLst>
              <a:ext uri="{FF2B5EF4-FFF2-40B4-BE49-F238E27FC236}">
                <a16:creationId xmlns:a16="http://schemas.microsoft.com/office/drawing/2014/main" id="{19B7C832-2CBA-4CC4-92AE-5E013CB85158}"/>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085C1C0D-002A-4BAB-96BA-946C7EDE076F}"/>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2388893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F7DE47-18A6-45AC-8146-6DB78F16BBD3}"/>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DFC36CE8-96AC-455E-9608-BF6CE6088E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C4BF19F8-B60F-41BD-ACF0-21C1145823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AF028E87-A2F7-41E3-A490-A840F11DFB2F}"/>
              </a:ext>
            </a:extLst>
          </p:cNvPr>
          <p:cNvSpPr>
            <a:spLocks noGrp="1"/>
          </p:cNvSpPr>
          <p:nvPr>
            <p:ph type="dt" sz="half" idx="10"/>
          </p:nvPr>
        </p:nvSpPr>
        <p:spPr/>
        <p:txBody>
          <a:bodyPr/>
          <a:lstStyle/>
          <a:p>
            <a:fld id="{85123789-79C5-4534-A3A5-B4C3EED06186}" type="datetimeFigureOut">
              <a:rPr lang="fr-FR" smtClean="0"/>
              <a:t>27/02/2022</a:t>
            </a:fld>
            <a:endParaRPr lang="fr-FR"/>
          </a:p>
        </p:txBody>
      </p:sp>
      <p:sp>
        <p:nvSpPr>
          <p:cNvPr id="6" name="Espace réservé du pied de page 5">
            <a:extLst>
              <a:ext uri="{FF2B5EF4-FFF2-40B4-BE49-F238E27FC236}">
                <a16:creationId xmlns:a16="http://schemas.microsoft.com/office/drawing/2014/main" id="{F3553B48-7BFD-4F51-A4B5-89A02CDDFB9F}"/>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5A393AA-5BD7-41EB-A139-AE2EF5417151}"/>
              </a:ext>
            </a:extLst>
          </p:cNvPr>
          <p:cNvSpPr>
            <a:spLocks noGrp="1"/>
          </p:cNvSpPr>
          <p:nvPr>
            <p:ph type="sldNum" sz="quarter" idx="12"/>
          </p:nvPr>
        </p:nvSpPr>
        <p:spPr/>
        <p:txBody>
          <a:bodyPr/>
          <a:lstStyle/>
          <a:p>
            <a:fld id="{59462878-B34C-4AB7-B88E-EF635C46F67B}" type="slidenum">
              <a:rPr lang="fr-FR" smtClean="0"/>
              <a:t>‹N°›</a:t>
            </a:fld>
            <a:endParaRPr lang="fr-FR"/>
          </a:p>
        </p:txBody>
      </p:sp>
    </p:spTree>
    <p:extLst>
      <p:ext uri="{BB962C8B-B14F-4D97-AF65-F5344CB8AC3E}">
        <p14:creationId xmlns:p14="http://schemas.microsoft.com/office/powerpoint/2010/main" val="42600113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1825E4C-68C1-4239-B8AD-C2DF5BBBB6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000807BD-A141-4486-ABFD-43E7DD6010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5D86DF2D-0638-429C-8874-BE41A3EA92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123789-79C5-4534-A3A5-B4C3EED06186}" type="datetimeFigureOut">
              <a:rPr lang="fr-FR" smtClean="0"/>
              <a:t>27/02/2022</a:t>
            </a:fld>
            <a:endParaRPr lang="fr-FR"/>
          </a:p>
        </p:txBody>
      </p:sp>
      <p:sp>
        <p:nvSpPr>
          <p:cNvPr id="5" name="Espace réservé du pied de page 4">
            <a:extLst>
              <a:ext uri="{FF2B5EF4-FFF2-40B4-BE49-F238E27FC236}">
                <a16:creationId xmlns:a16="http://schemas.microsoft.com/office/drawing/2014/main" id="{A17FEEAF-CEF9-4A9D-8C38-7FB35686FE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17EB6F87-B43F-4249-AF0A-DE5A1343A2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462878-B34C-4AB7-B88E-EF635C46F67B}" type="slidenum">
              <a:rPr lang="fr-FR" smtClean="0"/>
              <a:t>‹N°›</a:t>
            </a:fld>
            <a:endParaRPr lang="fr-FR"/>
          </a:p>
        </p:txBody>
      </p:sp>
    </p:spTree>
    <p:extLst>
      <p:ext uri="{BB962C8B-B14F-4D97-AF65-F5344CB8AC3E}">
        <p14:creationId xmlns:p14="http://schemas.microsoft.com/office/powerpoint/2010/main" val="29520666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2FAC4A8-ACD0-43B0-8782-F8EA0D34C505}"/>
              </a:ext>
            </a:extLst>
          </p:cNvPr>
          <p:cNvSpPr>
            <a:spLocks noGrp="1"/>
          </p:cNvSpPr>
          <p:nvPr>
            <p:ph type="ctrTitle"/>
          </p:nvPr>
        </p:nvSpPr>
        <p:spPr/>
        <p:txBody>
          <a:bodyPr>
            <a:normAutofit/>
          </a:bodyPr>
          <a:lstStyle/>
          <a:p>
            <a:pPr fontAlgn="base"/>
            <a:r>
              <a:rPr lang="fr-FR" b="1" i="0" dirty="0">
                <a:solidFill>
                  <a:srgbClr val="262626"/>
                </a:solidFill>
                <a:effectLst/>
                <a:latin typeface="-apple-system"/>
              </a:rPr>
              <a:t>Cookies PHP</a:t>
            </a:r>
            <a:br>
              <a:rPr lang="fr-FR" b="1" i="0" dirty="0">
                <a:solidFill>
                  <a:srgbClr val="262626"/>
                </a:solidFill>
                <a:effectLst/>
                <a:latin typeface="-apple-system"/>
              </a:rPr>
            </a:br>
            <a:endParaRPr lang="fr-FR" dirty="0"/>
          </a:p>
        </p:txBody>
      </p:sp>
      <p:sp>
        <p:nvSpPr>
          <p:cNvPr id="3" name="Sous-titre 2">
            <a:extLst>
              <a:ext uri="{FF2B5EF4-FFF2-40B4-BE49-F238E27FC236}">
                <a16:creationId xmlns:a16="http://schemas.microsoft.com/office/drawing/2014/main" id="{F4D80379-F4AE-4625-B24B-CC49426B8574}"/>
              </a:ext>
            </a:extLst>
          </p:cNvPr>
          <p:cNvSpPr>
            <a:spLocks noGrp="1"/>
          </p:cNvSpPr>
          <p:nvPr>
            <p:ph type="subTitle" idx="1"/>
          </p:nvPr>
        </p:nvSpPr>
        <p:spPr/>
        <p:txBody>
          <a:bodyPr>
            <a:normAutofit fontScale="92500"/>
          </a:bodyPr>
          <a:lstStyle/>
          <a:p>
            <a:pPr fontAlgn="base"/>
            <a:r>
              <a:rPr lang="fr-FR" b="0" i="0" dirty="0">
                <a:solidFill>
                  <a:srgbClr val="8E9AA6"/>
                </a:solidFill>
                <a:effectLst/>
                <a:latin typeface="-apple-system"/>
              </a:rPr>
              <a:t>Dans ce chapitre, vous apprendrez à stocker une petite quantité d'informations dans le navigateur de l'utilisateur lui-même à l'aide des cookies PHP.</a:t>
            </a:r>
          </a:p>
          <a:p>
            <a:br>
              <a:rPr lang="fr-FR" dirty="0"/>
            </a:br>
            <a:endParaRPr lang="fr-FR" dirty="0"/>
          </a:p>
        </p:txBody>
      </p:sp>
    </p:spTree>
    <p:extLst>
      <p:ext uri="{BB962C8B-B14F-4D97-AF65-F5344CB8AC3E}">
        <p14:creationId xmlns:p14="http://schemas.microsoft.com/office/powerpoint/2010/main" val="3714683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B160D05-B0DF-479F-B366-F519EB348375}"/>
              </a:ext>
            </a:extLst>
          </p:cNvPr>
          <p:cNvSpPr>
            <a:spLocks noGrp="1"/>
          </p:cNvSpPr>
          <p:nvPr>
            <p:ph type="title"/>
          </p:nvPr>
        </p:nvSpPr>
        <p:spPr/>
        <p:txBody>
          <a:bodyPr>
            <a:normAutofit/>
          </a:bodyPr>
          <a:lstStyle/>
          <a:p>
            <a:pPr fontAlgn="base"/>
            <a:r>
              <a:rPr lang="fr-FR" b="1" i="0" dirty="0">
                <a:solidFill>
                  <a:srgbClr val="262626"/>
                </a:solidFill>
                <a:effectLst/>
                <a:latin typeface="-apple-system"/>
              </a:rPr>
              <a:t>Qu'est-ce qu'un cookie</a:t>
            </a:r>
            <a:endParaRPr lang="fr-FR" dirty="0"/>
          </a:p>
        </p:txBody>
      </p:sp>
      <p:sp>
        <p:nvSpPr>
          <p:cNvPr id="3" name="Espace réservé du contenu 2">
            <a:extLst>
              <a:ext uri="{FF2B5EF4-FFF2-40B4-BE49-F238E27FC236}">
                <a16:creationId xmlns:a16="http://schemas.microsoft.com/office/drawing/2014/main" id="{C12E3AC4-5E56-4BBE-B3F5-91C4FF8E1EB0}"/>
              </a:ext>
            </a:extLst>
          </p:cNvPr>
          <p:cNvSpPr>
            <a:spLocks noGrp="1"/>
          </p:cNvSpPr>
          <p:nvPr>
            <p:ph idx="1"/>
          </p:nvPr>
        </p:nvSpPr>
        <p:spPr>
          <a:xfrm>
            <a:off x="609599" y="1825625"/>
            <a:ext cx="11055927" cy="4351338"/>
          </a:xfrm>
        </p:spPr>
        <p:txBody>
          <a:bodyPr>
            <a:normAutofit/>
          </a:bodyPr>
          <a:lstStyle/>
          <a:p>
            <a:pPr marL="0" indent="0">
              <a:buNone/>
            </a:pPr>
            <a:r>
              <a:rPr lang="fr-FR" sz="2000" dirty="0"/>
              <a:t>Un cookie est un petit fichier texte qui permet de stocker une petite quantité de données (près de 4 Ko) sur l'ordinateur de l'utilisateur. Ils sont généralement utilisés pour garder une trace d'informations telles que le nom d'utilisateur que le site peut récupérer pour personnaliser la page lors de la prochaine visite de l'utilisateur sur le site Web.</a:t>
            </a:r>
          </a:p>
        </p:txBody>
      </p:sp>
      <p:sp>
        <p:nvSpPr>
          <p:cNvPr id="5" name="ZoneTexte 4">
            <a:extLst>
              <a:ext uri="{FF2B5EF4-FFF2-40B4-BE49-F238E27FC236}">
                <a16:creationId xmlns:a16="http://schemas.microsoft.com/office/drawing/2014/main" id="{F00C6803-82DC-467D-AEE3-6BB21D32C53C}"/>
              </a:ext>
            </a:extLst>
          </p:cNvPr>
          <p:cNvSpPr txBox="1"/>
          <p:nvPr/>
        </p:nvSpPr>
        <p:spPr>
          <a:xfrm>
            <a:off x="838199" y="3646207"/>
            <a:ext cx="10203873" cy="646331"/>
          </a:xfrm>
          <a:prstGeom prst="rect">
            <a:avLst/>
          </a:prstGeom>
          <a:noFill/>
        </p:spPr>
        <p:txBody>
          <a:bodyPr wrap="square">
            <a:spAutoFit/>
          </a:bodyPr>
          <a:lstStyle/>
          <a:p>
            <a:r>
              <a:rPr lang="fr-FR" b="1" i="0" dirty="0">
                <a:solidFill>
                  <a:srgbClr val="2E5014"/>
                </a:solidFill>
                <a:effectLst/>
                <a:latin typeface="-apple-system"/>
              </a:rPr>
              <a:t>Conseil :</a:t>
            </a:r>
            <a:r>
              <a:rPr lang="fr-FR" b="0" i="0" dirty="0">
                <a:solidFill>
                  <a:srgbClr val="2E5014"/>
                </a:solidFill>
                <a:effectLst/>
                <a:latin typeface="-apple-system"/>
              </a:rPr>
              <a:t> Chaque fois que le navigateur demande une page au serveur, toutes les données du cookie sont automatiquement envoyées au serveur dans la requête.</a:t>
            </a:r>
            <a:endParaRPr lang="fr-FR" dirty="0"/>
          </a:p>
        </p:txBody>
      </p:sp>
    </p:spTree>
    <p:extLst>
      <p:ext uri="{BB962C8B-B14F-4D97-AF65-F5344CB8AC3E}">
        <p14:creationId xmlns:p14="http://schemas.microsoft.com/office/powerpoint/2010/main" val="3447949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3D1AA5-6EE9-41E9-A792-52CE73AC6D29}"/>
              </a:ext>
            </a:extLst>
          </p:cNvPr>
          <p:cNvSpPr>
            <a:spLocks noGrp="1"/>
          </p:cNvSpPr>
          <p:nvPr>
            <p:ph type="title"/>
          </p:nvPr>
        </p:nvSpPr>
        <p:spPr>
          <a:xfrm>
            <a:off x="838200" y="101886"/>
            <a:ext cx="10515600" cy="549275"/>
          </a:xfrm>
        </p:spPr>
        <p:txBody>
          <a:bodyPr>
            <a:normAutofit fontScale="90000"/>
          </a:bodyPr>
          <a:lstStyle/>
          <a:p>
            <a:pPr fontAlgn="base"/>
            <a:r>
              <a:rPr lang="fr-FR" b="1" i="0" dirty="0">
                <a:solidFill>
                  <a:srgbClr val="262626"/>
                </a:solidFill>
                <a:effectLst/>
                <a:latin typeface="-apple-system"/>
              </a:rPr>
              <a:t>Paramétrer un cookie en PHP</a:t>
            </a:r>
            <a:endParaRPr lang="fr-FR" dirty="0"/>
          </a:p>
        </p:txBody>
      </p:sp>
      <p:sp>
        <p:nvSpPr>
          <p:cNvPr id="3" name="Espace réservé du contenu 2">
            <a:extLst>
              <a:ext uri="{FF2B5EF4-FFF2-40B4-BE49-F238E27FC236}">
                <a16:creationId xmlns:a16="http://schemas.microsoft.com/office/drawing/2014/main" id="{0C3FE2A2-8343-44F3-BBCA-F45248FABEF7}"/>
              </a:ext>
            </a:extLst>
          </p:cNvPr>
          <p:cNvSpPr>
            <a:spLocks noGrp="1"/>
          </p:cNvSpPr>
          <p:nvPr>
            <p:ph idx="1"/>
          </p:nvPr>
        </p:nvSpPr>
        <p:spPr>
          <a:xfrm>
            <a:off x="838200" y="651162"/>
            <a:ext cx="10515600" cy="5525802"/>
          </a:xfrm>
        </p:spPr>
        <p:txBody>
          <a:bodyPr>
            <a:normAutofit/>
          </a:bodyPr>
          <a:lstStyle/>
          <a:p>
            <a:pPr marL="0" indent="0">
              <a:buNone/>
            </a:pPr>
            <a:r>
              <a:rPr lang="fr-FR" sz="2000" dirty="0"/>
              <a:t>La fonction </a:t>
            </a:r>
            <a:r>
              <a:rPr lang="fr-FR" sz="2000" b="1" dirty="0" err="1"/>
              <a:t>setcookie</a:t>
            </a:r>
            <a:r>
              <a:rPr lang="fr-FR" sz="2000" b="1" dirty="0"/>
              <a:t>()</a:t>
            </a:r>
            <a:r>
              <a:rPr lang="fr-FR" sz="2000" dirty="0"/>
              <a:t> est utilisée pour définir un cookie en PHP. Assurez-vous d'appeler la fonction</a:t>
            </a:r>
            <a:r>
              <a:rPr lang="fr-FR" sz="2000" b="1" dirty="0"/>
              <a:t> </a:t>
            </a:r>
            <a:r>
              <a:rPr lang="fr-FR" sz="2000" b="1" dirty="0" err="1"/>
              <a:t>setcookie</a:t>
            </a:r>
            <a:r>
              <a:rPr lang="fr-FR" sz="2000" b="1" dirty="0"/>
              <a:t>()</a:t>
            </a:r>
            <a:r>
              <a:rPr lang="fr-FR" sz="2000" dirty="0"/>
              <a:t> avant toute sortie générée par votre script, sinon le cookie ne sera pas défini. La syntaxe de base de cette fonction peut être donnée par :</a:t>
            </a:r>
          </a:p>
        </p:txBody>
      </p:sp>
      <p:sp>
        <p:nvSpPr>
          <p:cNvPr id="5" name="ZoneTexte 4">
            <a:extLst>
              <a:ext uri="{FF2B5EF4-FFF2-40B4-BE49-F238E27FC236}">
                <a16:creationId xmlns:a16="http://schemas.microsoft.com/office/drawing/2014/main" id="{DE41E105-6756-4652-A6BF-5C5402FCF1A8}"/>
              </a:ext>
            </a:extLst>
          </p:cNvPr>
          <p:cNvSpPr txBox="1"/>
          <p:nvPr/>
        </p:nvSpPr>
        <p:spPr>
          <a:xfrm>
            <a:off x="2133600" y="1543961"/>
            <a:ext cx="7509164" cy="369332"/>
          </a:xfrm>
          <a:prstGeom prst="rect">
            <a:avLst/>
          </a:prstGeom>
          <a:noFill/>
          <a:ln>
            <a:solidFill>
              <a:schemeClr val="bg2"/>
            </a:solidFill>
          </a:ln>
        </p:spPr>
        <p:txBody>
          <a:bodyPr wrap="square">
            <a:spAutoFit/>
          </a:bodyPr>
          <a:lstStyle/>
          <a:p>
            <a:pPr algn="ctr"/>
            <a:r>
              <a:rPr lang="en-US" b="0" i="0" dirty="0" err="1">
                <a:solidFill>
                  <a:srgbClr val="881280"/>
                </a:solidFill>
                <a:effectLst/>
                <a:latin typeface="Consolas" panose="020B0609020204030204" pitchFamily="49" charset="0"/>
              </a:rPr>
              <a:t>setcookie</a:t>
            </a:r>
            <a:r>
              <a:rPr lang="en-US" b="0" i="0" dirty="0">
                <a:solidFill>
                  <a:srgbClr val="2F4959"/>
                </a:solidFill>
                <a:effectLst/>
                <a:latin typeface="Consolas" panose="020B0609020204030204" pitchFamily="49" charset="0"/>
              </a:rPr>
              <a:t>(</a:t>
            </a:r>
            <a:r>
              <a:rPr lang="en-US" b="0" i="1" dirty="0">
                <a:solidFill>
                  <a:srgbClr val="2F4959"/>
                </a:solidFill>
                <a:effectLst/>
                <a:latin typeface="Consolas" panose="020B0609020204030204" pitchFamily="49" charset="0"/>
              </a:rPr>
              <a:t>name</a:t>
            </a: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value</a:t>
            </a: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expire</a:t>
            </a: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path</a:t>
            </a: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domain</a:t>
            </a:r>
            <a:r>
              <a:rPr lang="en-US" b="0" i="0" dirty="0">
                <a:solidFill>
                  <a:srgbClr val="2F4959"/>
                </a:solidFill>
                <a:effectLst/>
                <a:latin typeface="Consolas" panose="020B0609020204030204" pitchFamily="49" charset="0"/>
              </a:rPr>
              <a:t>, </a:t>
            </a:r>
            <a:r>
              <a:rPr lang="en-US" b="0" i="1" dirty="0">
                <a:solidFill>
                  <a:srgbClr val="2F4959"/>
                </a:solidFill>
                <a:effectLst/>
                <a:latin typeface="Consolas" panose="020B0609020204030204" pitchFamily="49" charset="0"/>
              </a:rPr>
              <a:t>secure</a:t>
            </a:r>
            <a:r>
              <a:rPr lang="en-US" b="0" i="0" dirty="0">
                <a:solidFill>
                  <a:srgbClr val="2F4959"/>
                </a:solidFill>
                <a:effectLst/>
                <a:latin typeface="Consolas" panose="020B0609020204030204" pitchFamily="49" charset="0"/>
              </a:rPr>
              <a:t>);</a:t>
            </a:r>
          </a:p>
        </p:txBody>
      </p:sp>
      <p:sp>
        <p:nvSpPr>
          <p:cNvPr id="7" name="ZoneTexte 6">
            <a:extLst>
              <a:ext uri="{FF2B5EF4-FFF2-40B4-BE49-F238E27FC236}">
                <a16:creationId xmlns:a16="http://schemas.microsoft.com/office/drawing/2014/main" id="{1EBBD8FE-6DFA-4DAC-A5D6-7ACE3F60654F}"/>
              </a:ext>
            </a:extLst>
          </p:cNvPr>
          <p:cNvSpPr txBox="1"/>
          <p:nvPr/>
        </p:nvSpPr>
        <p:spPr>
          <a:xfrm>
            <a:off x="838200" y="1963382"/>
            <a:ext cx="8305800" cy="369332"/>
          </a:xfrm>
          <a:prstGeom prst="rect">
            <a:avLst/>
          </a:prstGeom>
          <a:noFill/>
        </p:spPr>
        <p:txBody>
          <a:bodyPr wrap="square">
            <a:spAutoFit/>
          </a:bodyPr>
          <a:lstStyle/>
          <a:p>
            <a:r>
              <a:rPr lang="fr-FR" dirty="0"/>
              <a:t>Les paramètres de la fonction </a:t>
            </a:r>
            <a:r>
              <a:rPr lang="fr-FR" dirty="0" err="1"/>
              <a:t>setcookie</a:t>
            </a:r>
            <a:r>
              <a:rPr lang="fr-FR" dirty="0"/>
              <a:t>() ont les significations suivantes :</a:t>
            </a:r>
          </a:p>
        </p:txBody>
      </p:sp>
      <p:graphicFrame>
        <p:nvGraphicFramePr>
          <p:cNvPr id="8" name="Tableau 7">
            <a:extLst>
              <a:ext uri="{FF2B5EF4-FFF2-40B4-BE49-F238E27FC236}">
                <a16:creationId xmlns:a16="http://schemas.microsoft.com/office/drawing/2014/main" id="{5EC4631A-C6E4-4FF6-B0C9-9E89EC592272}"/>
              </a:ext>
            </a:extLst>
          </p:cNvPr>
          <p:cNvGraphicFramePr>
            <a:graphicFrameLocks noGrp="1"/>
          </p:cNvGraphicFramePr>
          <p:nvPr>
            <p:extLst>
              <p:ext uri="{D42A27DB-BD31-4B8C-83A1-F6EECF244321}">
                <p14:modId xmlns:p14="http://schemas.microsoft.com/office/powerpoint/2010/main" val="3117757554"/>
              </p:ext>
            </p:extLst>
          </p:nvPr>
        </p:nvGraphicFramePr>
        <p:xfrm>
          <a:off x="1226126" y="2416098"/>
          <a:ext cx="10127674" cy="4441902"/>
        </p:xfrm>
        <a:graphic>
          <a:graphicData uri="http://schemas.openxmlformats.org/drawingml/2006/table">
            <a:tbl>
              <a:tblPr/>
              <a:tblGrid>
                <a:gridCol w="5063837">
                  <a:extLst>
                    <a:ext uri="{9D8B030D-6E8A-4147-A177-3AD203B41FA5}">
                      <a16:colId xmlns:a16="http://schemas.microsoft.com/office/drawing/2014/main" val="2363630560"/>
                    </a:ext>
                  </a:extLst>
                </a:gridCol>
                <a:gridCol w="5063837">
                  <a:extLst>
                    <a:ext uri="{9D8B030D-6E8A-4147-A177-3AD203B41FA5}">
                      <a16:colId xmlns:a16="http://schemas.microsoft.com/office/drawing/2014/main" val="1291885890"/>
                    </a:ext>
                  </a:extLst>
                </a:gridCol>
              </a:tblGrid>
              <a:tr h="261454">
                <a:tc>
                  <a:txBody>
                    <a:bodyPr/>
                    <a:lstStyle/>
                    <a:p>
                      <a:pPr algn="l" fontAlgn="t"/>
                      <a:r>
                        <a:rPr lang="fr-FR" sz="1400">
                          <a:solidFill>
                            <a:srgbClr val="000000"/>
                          </a:solidFill>
                          <a:effectLst/>
                        </a:rPr>
                        <a:t>Paramètre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algn="l" fontAlgn="t"/>
                      <a:r>
                        <a:rPr lang="fr-FR" sz="1400">
                          <a:solidFill>
                            <a:srgbClr val="000000"/>
                          </a:solidFill>
                          <a:effectLst/>
                        </a:rPr>
                        <a:t>La description</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57773824"/>
                  </a:ext>
                </a:extLst>
              </a:tr>
              <a:tr h="261454">
                <a:tc>
                  <a:txBody>
                    <a:bodyPr/>
                    <a:lstStyle/>
                    <a:p>
                      <a:pPr fontAlgn="t"/>
                      <a:r>
                        <a:rPr lang="fr-FR" sz="1400">
                          <a:effectLst/>
                        </a:rPr>
                        <a:t>name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8F8"/>
                    </a:solidFill>
                  </a:tcPr>
                </a:tc>
                <a:tc>
                  <a:txBody>
                    <a:bodyPr/>
                    <a:lstStyle/>
                    <a:p>
                      <a:pPr fontAlgn="t"/>
                      <a:r>
                        <a:rPr lang="fr-FR" sz="1400">
                          <a:effectLst/>
                        </a:rPr>
                        <a:t>Le nom du cookie.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3682672120"/>
                  </a:ext>
                </a:extLst>
              </a:tr>
              <a:tr h="765686">
                <a:tc>
                  <a:txBody>
                    <a:bodyPr/>
                    <a:lstStyle/>
                    <a:p>
                      <a:pPr fontAlgn="t"/>
                      <a:r>
                        <a:rPr lang="fr-FR" sz="1400">
                          <a:effectLst/>
                        </a:rPr>
                        <a:t>value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fr-FR" sz="1400">
                          <a:effectLst/>
                        </a:rPr>
                        <a:t>La valeur du cookie. Ne stockez pas d'informations sensibles car cette valeur est stockée sur l'ordinateur de l'utilisateur.</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18789532"/>
                  </a:ext>
                </a:extLst>
              </a:tr>
              <a:tr h="765686">
                <a:tc>
                  <a:txBody>
                    <a:bodyPr/>
                    <a:lstStyle/>
                    <a:p>
                      <a:pPr fontAlgn="t"/>
                      <a:r>
                        <a:rPr lang="fr-FR" sz="1400">
                          <a:effectLst/>
                        </a:rPr>
                        <a:t>expires</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8F8"/>
                    </a:solidFill>
                  </a:tcPr>
                </a:tc>
                <a:tc>
                  <a:txBody>
                    <a:bodyPr/>
                    <a:lstStyle/>
                    <a:p>
                      <a:pPr fontAlgn="t"/>
                      <a:r>
                        <a:rPr lang="fr-FR" sz="1400">
                          <a:effectLst/>
                        </a:rPr>
                        <a:t>La date d'expiration au format d'horodatage UNIX. Passé ce délai, le cookie deviendra inaccessible. La valeur par défaut est 0.</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1124881871"/>
                  </a:ext>
                </a:extLst>
              </a:tr>
              <a:tr h="933763">
                <a:tc>
                  <a:txBody>
                    <a:bodyPr/>
                    <a:lstStyle/>
                    <a:p>
                      <a:pPr fontAlgn="t"/>
                      <a:r>
                        <a:rPr lang="fr-FR" sz="1400">
                          <a:effectLst/>
                        </a:rPr>
                        <a:t>path</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fr-FR" sz="1400">
                          <a:effectLst/>
                        </a:rPr>
                        <a:t>Spécifiez le chemin sur le serveur pour lequel le cookie sera disponible. S'il est défini sur /, le cookie sera disponible dans l'ensemble du domaine.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715857968"/>
                  </a:ext>
                </a:extLst>
              </a:tr>
              <a:tr h="597609">
                <a:tc>
                  <a:txBody>
                    <a:bodyPr/>
                    <a:lstStyle/>
                    <a:p>
                      <a:pPr fontAlgn="t"/>
                      <a:r>
                        <a:rPr lang="fr-FR" sz="1400">
                          <a:effectLst/>
                        </a:rPr>
                        <a:t>domain</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8F8"/>
                    </a:solidFill>
                  </a:tcPr>
                </a:tc>
                <a:tc>
                  <a:txBody>
                    <a:bodyPr/>
                    <a:lstStyle/>
                    <a:p>
                      <a:pPr fontAlgn="t"/>
                      <a:r>
                        <a:rPr lang="fr-FR" sz="1400">
                          <a:effectLst/>
                        </a:rPr>
                        <a:t>Spécifiez le domaine pour lequel le cookie est disponible, par exemple www.example.com.</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8F8F8"/>
                    </a:solidFill>
                  </a:tcPr>
                </a:tc>
                <a:extLst>
                  <a:ext uri="{0D108BD9-81ED-4DB2-BD59-A6C34878D82A}">
                    <a16:rowId xmlns:a16="http://schemas.microsoft.com/office/drawing/2014/main" val="804250692"/>
                  </a:ext>
                </a:extLst>
              </a:tr>
              <a:tr h="765686">
                <a:tc>
                  <a:txBody>
                    <a:bodyPr/>
                    <a:lstStyle/>
                    <a:p>
                      <a:pPr fontAlgn="t"/>
                      <a:r>
                        <a:rPr lang="fr-FR" sz="1400">
                          <a:effectLst/>
                        </a:rPr>
                        <a:t>secure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tc>
                  <a:txBody>
                    <a:bodyPr/>
                    <a:lstStyle/>
                    <a:p>
                      <a:pPr fontAlgn="t"/>
                      <a:r>
                        <a:rPr lang="fr-FR" sz="1400" dirty="0">
                          <a:effectLst/>
                        </a:rPr>
                        <a:t>Ce champ, s'il est présent, indique que le cookie ne doit être envoyé que si une connexion HTTPS sécurisée existe.</a:t>
                      </a:r>
                    </a:p>
                  </a:txBody>
                  <a:tcPr marL="58360" marR="58360" marT="46688" marB="46688">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92947975"/>
                  </a:ext>
                </a:extLst>
              </a:tr>
            </a:tbl>
          </a:graphicData>
        </a:graphic>
      </p:graphicFrame>
    </p:spTree>
    <p:extLst>
      <p:ext uri="{BB962C8B-B14F-4D97-AF65-F5344CB8AC3E}">
        <p14:creationId xmlns:p14="http://schemas.microsoft.com/office/powerpoint/2010/main" val="3027437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a16="http://schemas.microsoft.com/office/drawing/2014/main" id="{050316DD-03AE-4FED-81C1-72F656895973}"/>
              </a:ext>
            </a:extLst>
          </p:cNvPr>
          <p:cNvSpPr txBox="1"/>
          <p:nvPr/>
        </p:nvSpPr>
        <p:spPr>
          <a:xfrm>
            <a:off x="360218" y="348872"/>
            <a:ext cx="11028217" cy="646331"/>
          </a:xfrm>
          <a:prstGeom prst="rect">
            <a:avLst/>
          </a:prstGeom>
          <a:noFill/>
        </p:spPr>
        <p:txBody>
          <a:bodyPr wrap="square">
            <a:spAutoFit/>
          </a:bodyPr>
          <a:lstStyle/>
          <a:p>
            <a:r>
              <a:rPr lang="fr-FR" b="1" i="0" dirty="0">
                <a:solidFill>
                  <a:srgbClr val="2E5014"/>
                </a:solidFill>
                <a:effectLst/>
                <a:latin typeface="-apple-system"/>
              </a:rPr>
              <a:t>Conseil :</a:t>
            </a:r>
            <a:r>
              <a:rPr lang="fr-FR" b="0" i="0" dirty="0">
                <a:solidFill>
                  <a:srgbClr val="2E5014"/>
                </a:solidFill>
                <a:effectLst/>
                <a:latin typeface="-apple-system"/>
              </a:rPr>
              <a:t> Si le délai d'expiration du cookie est défini sur 0 ou omis, le cookie expirera à la fin de la session, c'est-à-dire à la fermeture du navigateur.</a:t>
            </a:r>
            <a:endParaRPr lang="fr-FR" dirty="0"/>
          </a:p>
        </p:txBody>
      </p:sp>
      <p:sp>
        <p:nvSpPr>
          <p:cNvPr id="8" name="ZoneTexte 7">
            <a:extLst>
              <a:ext uri="{FF2B5EF4-FFF2-40B4-BE49-F238E27FC236}">
                <a16:creationId xmlns:a16="http://schemas.microsoft.com/office/drawing/2014/main" id="{1DC3B717-FF83-4876-9BC4-37EE443A3BAD}"/>
              </a:ext>
            </a:extLst>
          </p:cNvPr>
          <p:cNvSpPr txBox="1"/>
          <p:nvPr/>
        </p:nvSpPr>
        <p:spPr>
          <a:xfrm>
            <a:off x="665017" y="1332542"/>
            <a:ext cx="11028217" cy="646331"/>
          </a:xfrm>
          <a:prstGeom prst="rect">
            <a:avLst/>
          </a:prstGeom>
          <a:noFill/>
        </p:spPr>
        <p:txBody>
          <a:bodyPr wrap="square">
            <a:spAutoFit/>
          </a:bodyPr>
          <a:lstStyle/>
          <a:p>
            <a:r>
              <a:rPr lang="fr-FR" dirty="0"/>
              <a:t>Voici un exemple qui utilise la fonction </a:t>
            </a:r>
            <a:r>
              <a:rPr lang="fr-FR" b="1" dirty="0" err="1"/>
              <a:t>setcookie</a:t>
            </a:r>
            <a:r>
              <a:rPr lang="fr-FR" b="1" dirty="0"/>
              <a:t>() </a:t>
            </a:r>
            <a:r>
              <a:rPr lang="fr-FR" dirty="0"/>
              <a:t>pour créer un cookie nommé </a:t>
            </a:r>
            <a:r>
              <a:rPr lang="fr-FR" i="1" dirty="0" err="1"/>
              <a:t>username</a:t>
            </a:r>
            <a:r>
              <a:rPr lang="fr-FR" dirty="0"/>
              <a:t> et lui attribuer la valeur </a:t>
            </a:r>
            <a:r>
              <a:rPr lang="fr-FR" i="1" dirty="0"/>
              <a:t>value John Carter</a:t>
            </a:r>
            <a:r>
              <a:rPr lang="fr-FR" dirty="0"/>
              <a:t>. Il précise également que le cookie expirera après 30 jours ( </a:t>
            </a:r>
            <a:r>
              <a:rPr lang="fr-FR" i="1" dirty="0">
                <a:solidFill>
                  <a:schemeClr val="bg1">
                    <a:lumMod val="65000"/>
                  </a:schemeClr>
                </a:solidFill>
              </a:rPr>
              <a:t>30 </a:t>
            </a:r>
            <a:r>
              <a:rPr lang="fr-FR" i="1" dirty="0" err="1">
                <a:solidFill>
                  <a:schemeClr val="bg1">
                    <a:lumMod val="65000"/>
                  </a:schemeClr>
                </a:solidFill>
              </a:rPr>
              <a:t>days</a:t>
            </a:r>
            <a:r>
              <a:rPr lang="fr-FR" i="1" dirty="0">
                <a:solidFill>
                  <a:schemeClr val="bg1">
                    <a:lumMod val="65000"/>
                  </a:schemeClr>
                </a:solidFill>
              </a:rPr>
              <a:t> * 24 </a:t>
            </a:r>
            <a:r>
              <a:rPr lang="fr-FR" i="1" dirty="0" err="1">
                <a:solidFill>
                  <a:schemeClr val="bg1">
                    <a:lumMod val="65000"/>
                  </a:schemeClr>
                </a:solidFill>
              </a:rPr>
              <a:t>hours</a:t>
            </a:r>
            <a:r>
              <a:rPr lang="fr-FR" i="1" dirty="0">
                <a:solidFill>
                  <a:schemeClr val="bg1">
                    <a:lumMod val="65000"/>
                  </a:schemeClr>
                </a:solidFill>
              </a:rPr>
              <a:t> * 60 min * 60 sec</a:t>
            </a:r>
            <a:r>
              <a:rPr lang="fr-FR" dirty="0"/>
              <a:t>).</a:t>
            </a:r>
          </a:p>
        </p:txBody>
      </p:sp>
      <p:sp>
        <p:nvSpPr>
          <p:cNvPr id="10" name="ZoneTexte 9">
            <a:extLst>
              <a:ext uri="{FF2B5EF4-FFF2-40B4-BE49-F238E27FC236}">
                <a16:creationId xmlns:a16="http://schemas.microsoft.com/office/drawing/2014/main" id="{C38CAB2F-09AD-40CA-B4B5-650DD8448E29}"/>
              </a:ext>
            </a:extLst>
          </p:cNvPr>
          <p:cNvSpPr txBox="1"/>
          <p:nvPr/>
        </p:nvSpPr>
        <p:spPr>
          <a:xfrm>
            <a:off x="651163" y="3678390"/>
            <a:ext cx="10737272" cy="923330"/>
          </a:xfrm>
          <a:prstGeom prst="rect">
            <a:avLst/>
          </a:prstGeom>
          <a:noFill/>
        </p:spPr>
        <p:txBody>
          <a:bodyPr wrap="square">
            <a:spAutoFit/>
          </a:bodyPr>
          <a:lstStyle/>
          <a:p>
            <a:r>
              <a:rPr lang="fr-FR" b="1" i="0" dirty="0">
                <a:solidFill>
                  <a:srgbClr val="144261"/>
                </a:solidFill>
                <a:effectLst/>
                <a:latin typeface="-apple-system"/>
              </a:rPr>
              <a:t>Remarque :</a:t>
            </a:r>
            <a:r>
              <a:rPr lang="fr-FR" b="0" i="0" dirty="0">
                <a:solidFill>
                  <a:srgbClr val="144261"/>
                </a:solidFill>
                <a:effectLst/>
                <a:latin typeface="-apple-system"/>
              </a:rPr>
              <a:t> Tous les arguments, à l'exception du nom, sont facultatifs. Vous pouvez également remplacer un argument par une chaîne vide ("") afin d'ignorer cet argument, cependant pour ignorer l'argument d'expiration, utilisez un zéro (0) à la place, car il s'agit d'un entier.</a:t>
            </a:r>
            <a:endParaRPr lang="fr-FR" dirty="0"/>
          </a:p>
        </p:txBody>
      </p:sp>
      <p:sp>
        <p:nvSpPr>
          <p:cNvPr id="12" name="ZoneTexte 11">
            <a:extLst>
              <a:ext uri="{FF2B5EF4-FFF2-40B4-BE49-F238E27FC236}">
                <a16:creationId xmlns:a16="http://schemas.microsoft.com/office/drawing/2014/main" id="{F9A059E5-F7F3-47E0-A070-48F0E52830DB}"/>
              </a:ext>
            </a:extLst>
          </p:cNvPr>
          <p:cNvSpPr txBox="1"/>
          <p:nvPr/>
        </p:nvSpPr>
        <p:spPr>
          <a:xfrm>
            <a:off x="2071254" y="2193829"/>
            <a:ext cx="8416636" cy="1200329"/>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6A9955"/>
                </a:solidFill>
                <a:effectLst/>
                <a:latin typeface="Consolas" panose="020B0609020204030204" pitchFamily="49" charset="0"/>
              </a:rPr>
              <a:t>// Création de cookie</a:t>
            </a:r>
            <a:endParaRPr lang="fr-FR" b="0" dirty="0">
              <a:solidFill>
                <a:srgbClr val="D4D4D4"/>
              </a:solidFill>
              <a:effectLst/>
              <a:latin typeface="Consolas" panose="020B0609020204030204" pitchFamily="49" charset="0"/>
            </a:endParaRPr>
          </a:p>
          <a:p>
            <a:r>
              <a:rPr lang="fr-FR" b="0" dirty="0" err="1">
                <a:solidFill>
                  <a:srgbClr val="DCDCAA"/>
                </a:solidFill>
                <a:effectLst/>
                <a:latin typeface="Consolas" panose="020B0609020204030204" pitchFamily="49" charset="0"/>
              </a:rPr>
              <a:t>setcookie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username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"John Carter"</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time</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24</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60</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60</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14" name="ZoneTexte 13">
            <a:extLst>
              <a:ext uri="{FF2B5EF4-FFF2-40B4-BE49-F238E27FC236}">
                <a16:creationId xmlns:a16="http://schemas.microsoft.com/office/drawing/2014/main" id="{40EFACBD-5C6B-4BC5-A3C0-76BC3FAAF097}"/>
              </a:ext>
            </a:extLst>
          </p:cNvPr>
          <p:cNvSpPr txBox="1"/>
          <p:nvPr/>
        </p:nvSpPr>
        <p:spPr>
          <a:xfrm>
            <a:off x="665017" y="4996684"/>
            <a:ext cx="10737272" cy="923330"/>
          </a:xfrm>
          <a:prstGeom prst="rect">
            <a:avLst/>
          </a:prstGeom>
          <a:noFill/>
        </p:spPr>
        <p:txBody>
          <a:bodyPr wrap="square">
            <a:spAutoFit/>
          </a:bodyPr>
          <a:lstStyle/>
          <a:p>
            <a:r>
              <a:rPr lang="fr-FR" b="1" i="0" dirty="0">
                <a:solidFill>
                  <a:srgbClr val="913944"/>
                </a:solidFill>
                <a:effectLst/>
                <a:latin typeface="-apple-system"/>
              </a:rPr>
              <a:t>Avertissement :</a:t>
            </a:r>
            <a:r>
              <a:rPr lang="fr-FR" b="0" i="0" dirty="0">
                <a:solidFill>
                  <a:srgbClr val="913944"/>
                </a:solidFill>
                <a:effectLst/>
                <a:latin typeface="-apple-system"/>
              </a:rPr>
              <a:t> Ne stockez pas de données sensibles dans les cookies car elles pourraient potentiellement être manipulées par l'utilisateur malveillant. Pour stocker les données sensibles en toute sécurité, utilisez plutôt des </a:t>
            </a:r>
            <a:r>
              <a:rPr lang="fr-FR" b="0" i="0" u="none" strike="noStrike" dirty="0">
                <a:solidFill>
                  <a:srgbClr val="D45565"/>
                </a:solidFill>
                <a:effectLst/>
                <a:latin typeface="-apple-system"/>
              </a:rPr>
              <a:t>sessions .</a:t>
            </a:r>
            <a:endParaRPr lang="fr-FR" dirty="0"/>
          </a:p>
        </p:txBody>
      </p:sp>
    </p:spTree>
    <p:extLst>
      <p:ext uri="{BB962C8B-B14F-4D97-AF65-F5344CB8AC3E}">
        <p14:creationId xmlns:p14="http://schemas.microsoft.com/office/powerpoint/2010/main" val="3307508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F6875C3-2793-44A5-85A3-88B03D20A4DF}"/>
              </a:ext>
            </a:extLst>
          </p:cNvPr>
          <p:cNvSpPr>
            <a:spLocks noGrp="1"/>
          </p:cNvSpPr>
          <p:nvPr>
            <p:ph type="title"/>
          </p:nvPr>
        </p:nvSpPr>
        <p:spPr>
          <a:xfrm>
            <a:off x="838200" y="143451"/>
            <a:ext cx="10515600" cy="715530"/>
          </a:xfrm>
        </p:spPr>
        <p:txBody>
          <a:bodyPr/>
          <a:lstStyle/>
          <a:p>
            <a:r>
              <a:rPr lang="fr-FR" b="1" i="0" dirty="0">
                <a:solidFill>
                  <a:srgbClr val="262626"/>
                </a:solidFill>
                <a:effectLst/>
                <a:latin typeface="-apple-system"/>
              </a:rPr>
              <a:t>Accéder aux valeurs des cookies</a:t>
            </a:r>
            <a:endParaRPr lang="fr-FR" dirty="0"/>
          </a:p>
        </p:txBody>
      </p:sp>
      <p:sp>
        <p:nvSpPr>
          <p:cNvPr id="3" name="Espace réservé du contenu 2">
            <a:extLst>
              <a:ext uri="{FF2B5EF4-FFF2-40B4-BE49-F238E27FC236}">
                <a16:creationId xmlns:a16="http://schemas.microsoft.com/office/drawing/2014/main" id="{0F43B359-B884-4E38-AAA0-C2EFF2C814EE}"/>
              </a:ext>
            </a:extLst>
          </p:cNvPr>
          <p:cNvSpPr>
            <a:spLocks noGrp="1"/>
          </p:cNvSpPr>
          <p:nvPr>
            <p:ph idx="1"/>
          </p:nvPr>
        </p:nvSpPr>
        <p:spPr>
          <a:xfrm>
            <a:off x="838200" y="1066801"/>
            <a:ext cx="10515600" cy="5096308"/>
          </a:xfrm>
        </p:spPr>
        <p:txBody>
          <a:bodyPr>
            <a:normAutofit/>
          </a:bodyPr>
          <a:lstStyle/>
          <a:p>
            <a:pPr marL="0" indent="0">
              <a:buNone/>
            </a:pPr>
            <a:r>
              <a:rPr lang="fr-FR" sz="2000" dirty="0"/>
              <a:t>La variable superglobale PHP $_COOKIE est utilisée pour récupérer une valeur de cookie. Il s'agit généralement d'un tableau associatif qui contient une liste de toutes les valeurs de cookies envoyées par le navigateur dans la requête en cours, classées par nom de cookie. La valeur de cookie individuelle est accessible à l'aide de la notation de tableau standard. Par exemple, pour afficher le cookie de nom d'utilisateur défini dans l'exemple précédent, vous pouvez utiliser le code suivant.</a:t>
            </a:r>
          </a:p>
        </p:txBody>
      </p:sp>
      <p:sp>
        <p:nvSpPr>
          <p:cNvPr id="5" name="ZoneTexte 4">
            <a:extLst>
              <a:ext uri="{FF2B5EF4-FFF2-40B4-BE49-F238E27FC236}">
                <a16:creationId xmlns:a16="http://schemas.microsoft.com/office/drawing/2014/main" id="{E9E66841-CAD3-4562-854C-8DB424450461}"/>
              </a:ext>
            </a:extLst>
          </p:cNvPr>
          <p:cNvSpPr txBox="1"/>
          <p:nvPr/>
        </p:nvSpPr>
        <p:spPr>
          <a:xfrm>
            <a:off x="3048000" y="3140563"/>
            <a:ext cx="6096000" cy="1200329"/>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6A9955"/>
                </a:solidFill>
                <a:effectLst/>
                <a:latin typeface="Consolas" panose="020B0609020204030204" pitchFamily="49" charset="0"/>
              </a:rPr>
              <a:t>// Accès à la valeur d'un cookie individuel</a:t>
            </a:r>
            <a:endParaRPr lang="fr-FR" b="0" dirty="0">
              <a:solidFill>
                <a:srgbClr val="D4D4D4"/>
              </a:solidFill>
              <a:effectLst/>
              <a:latin typeface="Consolas" panose="020B0609020204030204" pitchFamily="49" charset="0"/>
            </a:endParaRPr>
          </a:p>
          <a:p>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$_COOKIE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username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7" name="ZoneTexte 6">
            <a:extLst>
              <a:ext uri="{FF2B5EF4-FFF2-40B4-BE49-F238E27FC236}">
                <a16:creationId xmlns:a16="http://schemas.microsoft.com/office/drawing/2014/main" id="{3C6EDD16-F8D3-4F8C-A392-B92071D8C76D}"/>
              </a:ext>
            </a:extLst>
          </p:cNvPr>
          <p:cNvSpPr txBox="1"/>
          <p:nvPr/>
        </p:nvSpPr>
        <p:spPr>
          <a:xfrm>
            <a:off x="969818" y="4790335"/>
            <a:ext cx="6096000" cy="369332"/>
          </a:xfrm>
          <a:prstGeom prst="rect">
            <a:avLst/>
          </a:prstGeom>
          <a:noFill/>
        </p:spPr>
        <p:txBody>
          <a:bodyPr wrap="square">
            <a:spAutoFit/>
          </a:bodyPr>
          <a:lstStyle/>
          <a:p>
            <a:pPr algn="l" fontAlgn="base"/>
            <a:r>
              <a:rPr lang="fr-FR" b="0" i="0" dirty="0">
                <a:solidFill>
                  <a:srgbClr val="414141"/>
                </a:solidFill>
                <a:effectLst/>
                <a:latin typeface="-apple-system"/>
              </a:rPr>
              <a:t>Le code PHP de l'exemple ci-dessus produit la sortie suivante.</a:t>
            </a:r>
          </a:p>
        </p:txBody>
      </p:sp>
      <p:sp>
        <p:nvSpPr>
          <p:cNvPr id="9" name="ZoneTexte 8">
            <a:extLst>
              <a:ext uri="{FF2B5EF4-FFF2-40B4-BE49-F238E27FC236}">
                <a16:creationId xmlns:a16="http://schemas.microsoft.com/office/drawing/2014/main" id="{4C9DA5AB-6202-4E51-9F5C-4F74CCC62616}"/>
              </a:ext>
            </a:extLst>
          </p:cNvPr>
          <p:cNvSpPr txBox="1"/>
          <p:nvPr/>
        </p:nvSpPr>
        <p:spPr>
          <a:xfrm>
            <a:off x="1496291" y="5329534"/>
            <a:ext cx="6096000" cy="369332"/>
          </a:xfrm>
          <a:prstGeom prst="rect">
            <a:avLst/>
          </a:prstGeom>
          <a:noFill/>
        </p:spPr>
        <p:txBody>
          <a:bodyPr wrap="square">
            <a:spAutoFit/>
          </a:bodyPr>
          <a:lstStyle/>
          <a:p>
            <a:pPr algn="l"/>
            <a:r>
              <a:rPr lang="fr-FR" b="0" i="0" dirty="0">
                <a:solidFill>
                  <a:srgbClr val="414141"/>
                </a:solidFill>
                <a:effectLst/>
                <a:latin typeface="-apple-system"/>
              </a:rPr>
              <a:t>John Carter</a:t>
            </a:r>
          </a:p>
        </p:txBody>
      </p:sp>
    </p:spTree>
    <p:extLst>
      <p:ext uri="{BB962C8B-B14F-4D97-AF65-F5344CB8AC3E}">
        <p14:creationId xmlns:p14="http://schemas.microsoft.com/office/powerpoint/2010/main" val="42479069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ZoneTexte 5">
            <a:extLst>
              <a:ext uri="{FF2B5EF4-FFF2-40B4-BE49-F238E27FC236}">
                <a16:creationId xmlns:a16="http://schemas.microsoft.com/office/drawing/2014/main" id="{FD16B19E-6DEE-4352-ADBE-12CDB9CE7600}"/>
              </a:ext>
            </a:extLst>
          </p:cNvPr>
          <p:cNvSpPr txBox="1"/>
          <p:nvPr/>
        </p:nvSpPr>
        <p:spPr>
          <a:xfrm>
            <a:off x="443346" y="362727"/>
            <a:ext cx="11402290" cy="646331"/>
          </a:xfrm>
          <a:prstGeom prst="rect">
            <a:avLst/>
          </a:prstGeom>
          <a:noFill/>
        </p:spPr>
        <p:txBody>
          <a:bodyPr wrap="square">
            <a:spAutoFit/>
          </a:bodyPr>
          <a:lstStyle/>
          <a:p>
            <a:r>
              <a:rPr lang="fr-FR" dirty="0"/>
              <a:t>Il est recommandé de vérifier si un cookie est défini ou non avant d'accéder à sa valeur. Pour ce faire, vous pouvez utiliser la fonction PHP </a:t>
            </a:r>
            <a:r>
              <a:rPr lang="fr-FR" dirty="0" err="1"/>
              <a:t>isset</a:t>
            </a:r>
            <a:r>
              <a:rPr lang="fr-FR" dirty="0"/>
              <a:t>(), comme ceci :</a:t>
            </a:r>
          </a:p>
        </p:txBody>
      </p:sp>
      <p:sp>
        <p:nvSpPr>
          <p:cNvPr id="8" name="ZoneTexte 7">
            <a:extLst>
              <a:ext uri="{FF2B5EF4-FFF2-40B4-BE49-F238E27FC236}">
                <a16:creationId xmlns:a16="http://schemas.microsoft.com/office/drawing/2014/main" id="{6CF66BD9-7475-47D7-9E65-C526A1EDA679}"/>
              </a:ext>
            </a:extLst>
          </p:cNvPr>
          <p:cNvSpPr txBox="1"/>
          <p:nvPr/>
        </p:nvSpPr>
        <p:spPr>
          <a:xfrm>
            <a:off x="3096491" y="1374292"/>
            <a:ext cx="6096000" cy="2308324"/>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6A9955"/>
                </a:solidFill>
                <a:effectLst/>
                <a:latin typeface="Consolas" panose="020B0609020204030204" pitchFamily="49" charset="0"/>
              </a:rPr>
              <a:t>// Vérifier si un cookie est défini ou non</a:t>
            </a:r>
            <a:endParaRPr lang="fr-FR" b="0" dirty="0">
              <a:solidFill>
                <a:srgbClr val="D4D4D4"/>
              </a:solidFill>
              <a:effectLst/>
              <a:latin typeface="Consolas" panose="020B0609020204030204" pitchFamily="49" charset="0"/>
            </a:endParaRPr>
          </a:p>
          <a:p>
            <a:r>
              <a:rPr lang="fr-FR" b="0" dirty="0">
                <a:solidFill>
                  <a:srgbClr val="C586C0"/>
                </a:solidFill>
                <a:effectLst/>
                <a:latin typeface="Consolas" panose="020B0609020204030204" pitchFamily="49" charset="0"/>
              </a:rPr>
              <a:t>if</a:t>
            </a:r>
            <a:r>
              <a:rPr lang="fr-FR" b="0" dirty="0">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isset</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$_COOKIE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username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"Bonjour "</a:t>
            </a:r>
            <a:r>
              <a:rPr lang="fr-FR" b="0" dirty="0">
                <a:solidFill>
                  <a:srgbClr val="D4D4D4"/>
                </a:solidFill>
                <a:effectLst/>
                <a:latin typeface="Consolas" panose="020B0609020204030204" pitchFamily="49" charset="0"/>
              </a:rPr>
              <a:t> . </a:t>
            </a:r>
            <a:r>
              <a:rPr lang="fr-FR" b="0" dirty="0">
                <a:solidFill>
                  <a:srgbClr val="9CDCFE"/>
                </a:solidFill>
                <a:effectLst/>
                <a:latin typeface="Consolas" panose="020B0609020204030204" pitchFamily="49" charset="0"/>
              </a:rPr>
              <a:t>$_COOKIE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username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C586C0"/>
                </a:solidFill>
                <a:effectLst/>
                <a:latin typeface="Consolas" panose="020B0609020204030204" pitchFamily="49" charset="0"/>
              </a:rPr>
              <a:t>else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DCDCAA"/>
                </a:solidFill>
                <a:effectLst/>
                <a:latin typeface="Consolas" panose="020B0609020204030204" pitchFamily="49" charset="0"/>
              </a:rPr>
              <a:t>echo</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"Bienvenue à l'invité!"</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073205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319B00B5-3587-411E-9FA6-C27059BB62E8}"/>
              </a:ext>
            </a:extLst>
          </p:cNvPr>
          <p:cNvSpPr>
            <a:spLocks noGrp="1"/>
          </p:cNvSpPr>
          <p:nvPr>
            <p:ph type="title"/>
          </p:nvPr>
        </p:nvSpPr>
        <p:spPr>
          <a:xfrm>
            <a:off x="838200" y="365126"/>
            <a:ext cx="10515600" cy="632402"/>
          </a:xfrm>
        </p:spPr>
        <p:txBody>
          <a:bodyPr>
            <a:normAutofit fontScale="90000"/>
          </a:bodyPr>
          <a:lstStyle/>
          <a:p>
            <a:pPr fontAlgn="base"/>
            <a:r>
              <a:rPr lang="fr-FR" b="1" i="0" dirty="0">
                <a:solidFill>
                  <a:srgbClr val="262626"/>
                </a:solidFill>
                <a:effectLst/>
                <a:latin typeface="-apple-system"/>
              </a:rPr>
              <a:t>Suppression des cookies</a:t>
            </a:r>
            <a:endParaRPr lang="fr-FR" dirty="0"/>
          </a:p>
        </p:txBody>
      </p:sp>
      <p:sp>
        <p:nvSpPr>
          <p:cNvPr id="7" name="ZoneTexte 6">
            <a:extLst>
              <a:ext uri="{FF2B5EF4-FFF2-40B4-BE49-F238E27FC236}">
                <a16:creationId xmlns:a16="http://schemas.microsoft.com/office/drawing/2014/main" id="{61DCA108-6F59-4235-96B7-98E742159D11}"/>
              </a:ext>
            </a:extLst>
          </p:cNvPr>
          <p:cNvSpPr txBox="1"/>
          <p:nvPr/>
        </p:nvSpPr>
        <p:spPr>
          <a:xfrm>
            <a:off x="436418" y="1318733"/>
            <a:ext cx="10917382" cy="923330"/>
          </a:xfrm>
          <a:prstGeom prst="rect">
            <a:avLst/>
          </a:prstGeom>
          <a:noFill/>
        </p:spPr>
        <p:txBody>
          <a:bodyPr wrap="square">
            <a:spAutoFit/>
          </a:bodyPr>
          <a:lstStyle/>
          <a:p>
            <a:r>
              <a:rPr lang="fr-FR" dirty="0"/>
              <a:t>Vous pouvez supprimer un cookie en appelant la même fonction </a:t>
            </a:r>
            <a:r>
              <a:rPr lang="fr-FR" b="1" dirty="0" err="1"/>
              <a:t>setcookie</a:t>
            </a:r>
            <a:r>
              <a:rPr lang="fr-FR" b="1" dirty="0"/>
              <a:t>() </a:t>
            </a:r>
            <a:r>
              <a:rPr lang="fr-FR" dirty="0"/>
              <a:t>avec le nom du cookie et n'importe quelle valeur (telle qu'une chaîne vide), mais cette fois, vous devez définir la date d'expiration dans le passé, comme indiqué dans l'exemple ci-dessous :</a:t>
            </a:r>
          </a:p>
        </p:txBody>
      </p:sp>
      <p:sp>
        <p:nvSpPr>
          <p:cNvPr id="9" name="ZoneTexte 8">
            <a:extLst>
              <a:ext uri="{FF2B5EF4-FFF2-40B4-BE49-F238E27FC236}">
                <a16:creationId xmlns:a16="http://schemas.microsoft.com/office/drawing/2014/main" id="{72E0B45D-78A9-4938-B54F-F3E37873E4E7}"/>
              </a:ext>
            </a:extLst>
          </p:cNvPr>
          <p:cNvSpPr txBox="1"/>
          <p:nvPr/>
        </p:nvSpPr>
        <p:spPr>
          <a:xfrm>
            <a:off x="3048000" y="2828836"/>
            <a:ext cx="5320145" cy="1200329"/>
          </a:xfrm>
          <a:prstGeom prst="rect">
            <a:avLst/>
          </a:prstGeom>
          <a:noFill/>
          <a:ln>
            <a:solidFill>
              <a:schemeClr val="bg2"/>
            </a:solidFill>
          </a:ln>
        </p:spPr>
        <p:txBody>
          <a:bodyPr wrap="square">
            <a:spAutoFit/>
          </a:bodyPr>
          <a:lstStyle/>
          <a:p>
            <a:r>
              <a:rPr lang="fr-FR" b="0" dirty="0">
                <a:solidFill>
                  <a:srgbClr val="569CD6"/>
                </a:solidFill>
                <a:effectLst/>
                <a:latin typeface="Consolas" panose="020B0609020204030204" pitchFamily="49" charset="0"/>
              </a:rPr>
              <a:t>&lt;?</a:t>
            </a:r>
            <a:r>
              <a:rPr lang="fr-FR" b="0" dirty="0" err="1">
                <a:solidFill>
                  <a:srgbClr val="569CD6"/>
                </a:solidFill>
                <a:effectLst/>
                <a:latin typeface="Consolas" panose="020B0609020204030204" pitchFamily="49" charset="0"/>
              </a:rPr>
              <a:t>php</a:t>
            </a:r>
            <a:endParaRPr lang="fr-FR" b="0" dirty="0">
              <a:solidFill>
                <a:srgbClr val="D4D4D4"/>
              </a:solidFill>
              <a:effectLst/>
              <a:latin typeface="Consolas" panose="020B0609020204030204" pitchFamily="49" charset="0"/>
            </a:endParaRPr>
          </a:p>
          <a:p>
            <a:r>
              <a:rPr lang="fr-FR" b="0" dirty="0">
                <a:solidFill>
                  <a:srgbClr val="6A9955"/>
                </a:solidFill>
                <a:effectLst/>
                <a:latin typeface="Consolas" panose="020B0609020204030204" pitchFamily="49" charset="0"/>
              </a:rPr>
              <a:t>// Supprimer le cookie</a:t>
            </a:r>
            <a:endParaRPr lang="fr-FR" b="0" dirty="0">
              <a:solidFill>
                <a:srgbClr val="D4D4D4"/>
              </a:solidFill>
              <a:effectLst/>
              <a:latin typeface="Consolas" panose="020B0609020204030204" pitchFamily="49" charset="0"/>
            </a:endParaRPr>
          </a:p>
          <a:p>
            <a:r>
              <a:rPr lang="fr-FR" b="0" dirty="0" err="1">
                <a:solidFill>
                  <a:srgbClr val="DCDCAA"/>
                </a:solidFill>
                <a:effectLst/>
                <a:latin typeface="Consolas" panose="020B0609020204030204" pitchFamily="49" charset="0"/>
              </a:rPr>
              <a:t>setcookie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t>
            </a:r>
            <a:r>
              <a:rPr lang="fr-FR" b="0" dirty="0" err="1">
                <a:solidFill>
                  <a:srgbClr val="CE9178"/>
                </a:solidFill>
                <a:effectLst/>
                <a:latin typeface="Consolas" panose="020B0609020204030204" pitchFamily="49" charset="0"/>
              </a:rPr>
              <a:t>username</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CE9178"/>
                </a:solidFill>
                <a:effectLst/>
                <a:latin typeface="Consolas" panose="020B0609020204030204" pitchFamily="49" charset="0"/>
              </a:rPr>
              <a:t>""</a:t>
            </a:r>
            <a:r>
              <a:rPr lang="fr-FR" b="0" dirty="0">
                <a:solidFill>
                  <a:srgbClr val="D4D4D4"/>
                </a:solidFill>
                <a:effectLst/>
                <a:latin typeface="Consolas" panose="020B0609020204030204" pitchFamily="49" charset="0"/>
              </a:rPr>
              <a:t>, </a:t>
            </a:r>
            <a:r>
              <a:rPr lang="fr-FR" b="0" dirty="0">
                <a:solidFill>
                  <a:srgbClr val="DCDCAA"/>
                </a:solidFill>
                <a:effectLst/>
                <a:latin typeface="Consolas" panose="020B0609020204030204" pitchFamily="49" charset="0"/>
              </a:rPr>
              <a:t>time</a:t>
            </a:r>
            <a:r>
              <a:rPr lang="fr-FR" b="0" dirty="0">
                <a:solidFill>
                  <a:srgbClr val="D4D4D4"/>
                </a:solidFill>
                <a:effectLst/>
                <a:latin typeface="Consolas" panose="020B0609020204030204" pitchFamily="49" charset="0"/>
              </a:rPr>
              <a:t>()-</a:t>
            </a:r>
            <a:r>
              <a:rPr lang="fr-FR" b="0" dirty="0">
                <a:solidFill>
                  <a:srgbClr val="B5CEA8"/>
                </a:solidFill>
                <a:effectLst/>
                <a:latin typeface="Consolas" panose="020B0609020204030204" pitchFamily="49" charset="0"/>
              </a:rPr>
              <a:t>3600</a:t>
            </a:r>
            <a:r>
              <a:rPr lang="fr-FR" b="0" dirty="0">
                <a:solidFill>
                  <a:srgbClr val="D4D4D4"/>
                </a:solidFill>
                <a:effectLst/>
                <a:latin typeface="Consolas" panose="020B0609020204030204" pitchFamily="49" charset="0"/>
              </a:rPr>
              <a:t>);</a:t>
            </a:r>
          </a:p>
          <a:p>
            <a:r>
              <a:rPr lang="fr-FR" b="0" dirty="0">
                <a:solidFill>
                  <a:srgbClr val="569CD6"/>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11" name="ZoneTexte 10">
            <a:extLst>
              <a:ext uri="{FF2B5EF4-FFF2-40B4-BE49-F238E27FC236}">
                <a16:creationId xmlns:a16="http://schemas.microsoft.com/office/drawing/2014/main" id="{19C79D78-1BC0-458A-A4DE-90C7D8EF70A3}"/>
              </a:ext>
            </a:extLst>
          </p:cNvPr>
          <p:cNvSpPr txBox="1"/>
          <p:nvPr/>
        </p:nvSpPr>
        <p:spPr>
          <a:xfrm>
            <a:off x="838200" y="4369156"/>
            <a:ext cx="9968345" cy="646331"/>
          </a:xfrm>
          <a:prstGeom prst="rect">
            <a:avLst/>
          </a:prstGeom>
          <a:noFill/>
        </p:spPr>
        <p:txBody>
          <a:bodyPr wrap="square">
            <a:spAutoFit/>
          </a:bodyPr>
          <a:lstStyle/>
          <a:p>
            <a:r>
              <a:rPr lang="fr-FR" b="1" i="0" dirty="0">
                <a:solidFill>
                  <a:srgbClr val="2E5014"/>
                </a:solidFill>
                <a:effectLst/>
                <a:latin typeface="-apple-system"/>
              </a:rPr>
              <a:t>Conseil :</a:t>
            </a:r>
            <a:r>
              <a:rPr lang="fr-FR" b="0" i="0" dirty="0">
                <a:solidFill>
                  <a:srgbClr val="2E5014"/>
                </a:solidFill>
                <a:effectLst/>
                <a:latin typeface="-apple-system"/>
              </a:rPr>
              <a:t> vous devez transmettre exactement le même chemin, domaine et autres arguments que vous avez utilisés lors de la première création du cookie afin de vous assurer que le bon cookie est supprimé.</a:t>
            </a:r>
            <a:endParaRPr lang="fr-FR" dirty="0"/>
          </a:p>
        </p:txBody>
      </p:sp>
    </p:spTree>
    <p:extLst>
      <p:ext uri="{BB962C8B-B14F-4D97-AF65-F5344CB8AC3E}">
        <p14:creationId xmlns:p14="http://schemas.microsoft.com/office/powerpoint/2010/main" val="284528463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806</Words>
  <Application>Microsoft Office PowerPoint</Application>
  <PresentationFormat>Grand écran</PresentationFormat>
  <Paragraphs>56</Paragraphs>
  <Slides>7</Slides>
  <Notes>0</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7</vt:i4>
      </vt:variant>
    </vt:vector>
  </HeadingPairs>
  <TitlesOfParts>
    <vt:vector size="13" baseType="lpstr">
      <vt:lpstr>-apple-system</vt:lpstr>
      <vt:lpstr>Arial</vt:lpstr>
      <vt:lpstr>Calibri</vt:lpstr>
      <vt:lpstr>Calibri Light</vt:lpstr>
      <vt:lpstr>Consolas</vt:lpstr>
      <vt:lpstr>Thème Office</vt:lpstr>
      <vt:lpstr>Cookies PHP </vt:lpstr>
      <vt:lpstr>Qu'est-ce qu'un cookie</vt:lpstr>
      <vt:lpstr>Paramétrer un cookie en PHP</vt:lpstr>
      <vt:lpstr>Présentation PowerPoint</vt:lpstr>
      <vt:lpstr>Accéder aux valeurs des cookies</vt:lpstr>
      <vt:lpstr>Présentation PowerPoint</vt:lpstr>
      <vt:lpstr>Suppression des cookies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Cookies PHP </dc:title>
  <dc:creator>Mohamed KANE</dc:creator>
  <cp:lastModifiedBy>Mohamed KANE</cp:lastModifiedBy>
  <cp:revision>1</cp:revision>
  <dcterms:created xsi:type="dcterms:W3CDTF">2022-02-27T16:40:41Z</dcterms:created>
  <dcterms:modified xsi:type="dcterms:W3CDTF">2022-02-27T16:54:00Z</dcterms:modified>
</cp:coreProperties>
</file>