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A445F-7BF1-4E88-8693-CAC23F5952EC}" type="datetimeFigureOut">
              <a:rPr lang="fr-FR" smtClean="0"/>
              <a:t>02/04/2023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A81BB-400D-4087-866A-10048F2EE0E7}" type="slidenum">
              <a:rPr lang="fr-FR" smtClean="0"/>
              <a:t>‹N°›</a:t>
            </a:fld>
            <a:endParaRPr lang="fr-FR"/>
          </a:p>
        </p:txBody>
      </p:sp>
    </p:spTree>
    <p:extLst>
      <p:ext uri="{BB962C8B-B14F-4D97-AF65-F5344CB8AC3E}">
        <p14:creationId xmlns:p14="http://schemas.microsoft.com/office/powerpoint/2010/main" val="1374030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7BA81BB-400D-4087-866A-10048F2EE0E7}" type="slidenum">
              <a:rPr lang="fr-FR" smtClean="0"/>
              <a:t>1</a:t>
            </a:fld>
            <a:endParaRPr lang="fr-FR"/>
          </a:p>
        </p:txBody>
      </p:sp>
    </p:spTree>
    <p:extLst>
      <p:ext uri="{BB962C8B-B14F-4D97-AF65-F5344CB8AC3E}">
        <p14:creationId xmlns:p14="http://schemas.microsoft.com/office/powerpoint/2010/main" val="53481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22470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399059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59186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3815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801123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943958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80E6B805-BAE8-4C28-A4F2-65C1EA9DAB1D}" type="datetimeFigureOut">
              <a:rPr lang="fr-FR" smtClean="0"/>
              <a:t>02/04/2023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64803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118611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0408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0E6B805-BAE8-4C28-A4F2-65C1EA9DAB1D}" type="datetimeFigureOut">
              <a:rPr lang="fr-FR" smtClean="0"/>
              <a:t>02/04/2023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0204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80E6B805-BAE8-4C28-A4F2-65C1EA9DAB1D}" type="datetimeFigureOut">
              <a:rPr lang="fr-FR" smtClean="0"/>
              <a:t>02/04/2023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63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9617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80E6B805-BAE8-4C28-A4F2-65C1EA9DAB1D}" type="datetimeFigureOut">
              <a:rPr lang="fr-FR" smtClean="0"/>
              <a:t>02/04/2023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03169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0E6B805-BAE8-4C28-A4F2-65C1EA9DAB1D}" type="datetimeFigureOut">
              <a:rPr lang="fr-FR" smtClean="0"/>
              <a:t>02/04/2023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45343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6B805-BAE8-4C28-A4F2-65C1EA9DAB1D}" type="datetimeFigureOut">
              <a:rPr lang="fr-FR" smtClean="0"/>
              <a:t>02/04/2023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264749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73707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E6B805-BAE8-4C28-A4F2-65C1EA9DAB1D}" type="datetimeFigureOut">
              <a:rPr lang="fr-FR" smtClean="0"/>
              <a:t>02/04/2023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F9A5924-953F-4F53-8991-7CF9351EC5EB}" type="slidenum">
              <a:rPr lang="fr-FR" smtClean="0"/>
              <a:t>‹N°›</a:t>
            </a:fld>
            <a:endParaRPr lang="fr-FR"/>
          </a:p>
        </p:txBody>
      </p:sp>
    </p:spTree>
    <p:extLst>
      <p:ext uri="{BB962C8B-B14F-4D97-AF65-F5344CB8AC3E}">
        <p14:creationId xmlns:p14="http://schemas.microsoft.com/office/powerpoint/2010/main" val="141058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E6B805-BAE8-4C28-A4F2-65C1EA9DAB1D}" type="datetimeFigureOut">
              <a:rPr lang="fr-FR" smtClean="0"/>
              <a:t>02/04/2023</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9A5924-953F-4F53-8991-7CF9351EC5EB}" type="slidenum">
              <a:rPr lang="fr-FR" smtClean="0"/>
              <a:t>‹N°›</a:t>
            </a:fld>
            <a:endParaRPr lang="fr-FR"/>
          </a:p>
        </p:txBody>
      </p:sp>
    </p:spTree>
    <p:extLst>
      <p:ext uri="{BB962C8B-B14F-4D97-AF65-F5344CB8AC3E}">
        <p14:creationId xmlns:p14="http://schemas.microsoft.com/office/powerpoint/2010/main" val="158365043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5983" y="2459653"/>
            <a:ext cx="9440034" cy="1828801"/>
          </a:xfrm>
        </p:spPr>
        <p:txBody>
          <a:bodyPr>
            <a:normAutofit fontScale="90000"/>
          </a:bodyPr>
          <a:lstStyle/>
          <a:p>
            <a:r>
              <a:rPr lang="fr-FR" altLang="fr-FR" dirty="0" smtClean="0">
                <a:latin typeface="Calibri Light" panose="020F0302020204030204" pitchFamily="34" charset="0"/>
              </a:rPr>
              <a:t>Présentation du programme de </a:t>
            </a:r>
            <a:r>
              <a:rPr lang="fr-FR" altLang="fr-FR" dirty="0" err="1" smtClean="0">
                <a:latin typeface="Calibri Light" panose="020F0302020204030204" pitchFamily="34" charset="0"/>
              </a:rPr>
              <a:t>decompression</a:t>
            </a:r>
            <a:r>
              <a:rPr lang="fr-FR" altLang="fr-FR" dirty="0" smtClean="0">
                <a:latin typeface="Calibri Light" panose="020F0302020204030204" pitchFamily="34" charset="0"/>
              </a:rPr>
              <a:t> de données par  codage de </a:t>
            </a:r>
            <a:r>
              <a:rPr lang="fr-FR" altLang="fr-FR" dirty="0" err="1" smtClean="0">
                <a:latin typeface="Calibri Light" panose="020F0302020204030204" pitchFamily="34" charset="0"/>
              </a:rPr>
              <a:t>Huffman</a:t>
            </a:r>
            <a:r>
              <a:rPr lang="fr-FR" altLang="fr-FR" dirty="0" smtClean="0">
                <a:latin typeface="Calibri Light" panose="020F0302020204030204" pitchFamily="34" charset="0"/>
              </a:rPr>
              <a:t> (</a:t>
            </a:r>
            <a:r>
              <a:rPr lang="fr-FR" altLang="fr-FR" i="1" dirty="0" smtClean="0">
                <a:latin typeface="Calibri" panose="020F0502020204030204" pitchFamily="34" charset="0"/>
              </a:rPr>
              <a:t>java)</a:t>
            </a:r>
            <a:r>
              <a:rPr lang="fr-FR" altLang="fr-FR" i="1" dirty="0">
                <a:latin typeface="Calibri" panose="020F0502020204030204" pitchFamily="34" charset="0"/>
              </a:rPr>
              <a:t/>
            </a:r>
            <a:br>
              <a:rPr lang="fr-FR" altLang="fr-FR" i="1" dirty="0">
                <a:latin typeface="Calibri" panose="020F0502020204030204" pitchFamily="34" charset="0"/>
              </a:rPr>
            </a:br>
            <a:endParaRPr lang="fr-FR" dirty="0"/>
          </a:p>
        </p:txBody>
      </p:sp>
      <p:pic>
        <p:nvPicPr>
          <p:cNvPr id="4" name="Image 8" descr="*Logo Polytech Annecy-Chambéry*&#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62" y="5457778"/>
            <a:ext cx="385286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6" descr="*Logo USM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6663" y="5364115"/>
            <a:ext cx="333533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a:off x="10412082" y="215660"/>
            <a:ext cx="2116347" cy="369332"/>
          </a:xfrm>
          <a:prstGeom prst="rect">
            <a:avLst/>
          </a:prstGeom>
          <a:noFill/>
        </p:spPr>
        <p:txBody>
          <a:bodyPr wrap="square" rtlCol="0">
            <a:spAutoFit/>
          </a:bodyPr>
          <a:lstStyle/>
          <a:p>
            <a:r>
              <a:rPr lang="fr-FR" dirty="0" smtClean="0"/>
              <a:t>Mouheb SABRI</a:t>
            </a:r>
            <a:endParaRPr lang="fr-FR" dirty="0"/>
          </a:p>
        </p:txBody>
      </p:sp>
      <p:sp>
        <p:nvSpPr>
          <p:cNvPr id="7" name="ZoneTexte 6"/>
          <p:cNvSpPr txBox="1"/>
          <p:nvPr/>
        </p:nvSpPr>
        <p:spPr>
          <a:xfrm>
            <a:off x="184689" y="215660"/>
            <a:ext cx="8200186" cy="369332"/>
          </a:xfrm>
          <a:prstGeom prst="rect">
            <a:avLst/>
          </a:prstGeom>
          <a:noFill/>
        </p:spPr>
        <p:txBody>
          <a:bodyPr wrap="square" rtlCol="0">
            <a:spAutoFit/>
          </a:bodyPr>
          <a:lstStyle/>
          <a:p>
            <a:r>
              <a:rPr lang="fr-FR" dirty="0"/>
              <a:t>https://github.com/MouhebSabri/decompression-de-donn-es</a:t>
            </a:r>
            <a:endParaRPr lang="fr-FR" dirty="0"/>
          </a:p>
        </p:txBody>
      </p:sp>
    </p:spTree>
    <p:extLst>
      <p:ext uri="{BB962C8B-B14F-4D97-AF65-F5344CB8AC3E}">
        <p14:creationId xmlns:p14="http://schemas.microsoft.com/office/powerpoint/2010/main" val="347687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5329" y="229916"/>
            <a:ext cx="10353762" cy="970450"/>
          </a:xfrm>
        </p:spPr>
        <p:txBody>
          <a:bodyPr>
            <a:normAutofit/>
          </a:bodyPr>
          <a:lstStyle/>
          <a:p>
            <a:r>
              <a:rPr lang="fr-FR" altLang="fr-FR" b="1" dirty="0" smtClean="0">
                <a:solidFill>
                  <a:srgbClr val="000000"/>
                </a:solidFill>
              </a:rPr>
              <a:t>Décomposition fonctionnelle du programme</a:t>
            </a:r>
            <a:endParaRPr lang="fr-FR" altLang="fr-FR" b="1" dirty="0">
              <a:solidFill>
                <a:srgbClr val="000000"/>
              </a:solidFill>
            </a:endParaRPr>
          </a:p>
        </p:txBody>
      </p:sp>
      <p:sp>
        <p:nvSpPr>
          <p:cNvPr id="5" name="ZoneTexte 4"/>
          <p:cNvSpPr txBox="1"/>
          <p:nvPr/>
        </p:nvSpPr>
        <p:spPr>
          <a:xfrm>
            <a:off x="5833577" y="1013028"/>
            <a:ext cx="5943600" cy="4893647"/>
          </a:xfrm>
          <a:prstGeom prst="rect">
            <a:avLst/>
          </a:prstGeom>
          <a:noFill/>
        </p:spPr>
        <p:txBody>
          <a:bodyPr wrap="square" rtlCol="0">
            <a:spAutoFit/>
          </a:bodyPr>
          <a:lstStyle/>
          <a:p>
            <a:r>
              <a:rPr lang="fr-FR" sz="1300" dirty="0"/>
              <a:t>Le programme commence par définir une classe </a:t>
            </a:r>
            <a:r>
              <a:rPr lang="fr-FR" sz="1300" dirty="0" err="1"/>
              <a:t>Node</a:t>
            </a:r>
            <a:r>
              <a:rPr lang="fr-FR" sz="1300" dirty="0"/>
              <a:t> pour représenter les nœuds de l'arbre de </a:t>
            </a:r>
            <a:r>
              <a:rPr lang="fr-FR" sz="1300" dirty="0" err="1"/>
              <a:t>Huffman</a:t>
            </a:r>
            <a:r>
              <a:rPr lang="fr-FR" sz="1300" dirty="0"/>
              <a:t>. Chaque nœud a un caractère, une fréquence et deux enfants. La fréquence d'un nœud interne est la somme des fréquences de ses enfants.</a:t>
            </a:r>
          </a:p>
          <a:p>
            <a:endParaRPr lang="fr-FR" sz="1300" dirty="0"/>
          </a:p>
          <a:p>
            <a:r>
              <a:rPr lang="fr-FR" sz="1300" dirty="0"/>
              <a:t>Ensuite, le programme lit le fichier d'entrée contenant l'alphabet et les fréquences de caractères, en utilisant un objet Scanner pour lire les données. Le premier entier du fichier est le nombre de caractères dans l'alphabet, puis chaque ligne suivante contient un caractère suivi de sa fréquence.</a:t>
            </a:r>
          </a:p>
          <a:p>
            <a:endParaRPr lang="fr-FR" sz="1300" dirty="0"/>
          </a:p>
          <a:p>
            <a:r>
              <a:rPr lang="fr-FR" sz="1300" dirty="0"/>
              <a:t>Le programme construit l'arbre de </a:t>
            </a:r>
            <a:r>
              <a:rPr lang="fr-FR" sz="1300" dirty="0" err="1"/>
              <a:t>Huffman</a:t>
            </a:r>
            <a:r>
              <a:rPr lang="fr-FR" sz="1300" dirty="0"/>
              <a:t> en utilisant un algorithme itératif qui combine les deux arbres de fréquence minimale à chaque étape, jusqu'à ce qu'il ne reste qu'un seul arbre. L'algorithme utilise une file de priorité pour maintenir les arbres triés par ordre croissant de fréquence.</a:t>
            </a:r>
          </a:p>
          <a:p>
            <a:endParaRPr lang="fr-FR" sz="1300" dirty="0"/>
          </a:p>
          <a:p>
            <a:r>
              <a:rPr lang="fr-FR" sz="1300" dirty="0"/>
              <a:t>Une fois l'arbre construit, le programme lit le fichier compressé octet par octet, et utilise des opérations de bits pour extraire les bits un par un. En utilisant l'arbre de </a:t>
            </a:r>
            <a:r>
              <a:rPr lang="fr-FR" sz="1300" dirty="0" err="1"/>
              <a:t>Huffman</a:t>
            </a:r>
            <a:r>
              <a:rPr lang="fr-FR" sz="1300" dirty="0"/>
              <a:t>, le programme parcourt l'arbre en suivant le chemin des bits jusqu'à atteindre une feuille. À chaque feuille atteinte, le programme écrit le caractère correspondant dans le fichier de sortie.</a:t>
            </a:r>
          </a:p>
          <a:p>
            <a:endParaRPr lang="fr-FR" sz="1300" dirty="0"/>
          </a:p>
          <a:p>
            <a:r>
              <a:rPr lang="fr-FR" sz="1300" dirty="0"/>
              <a:t>Le taux de compression et le nombre moyen de bits de stockage par caractère sont calculés en utilisant les données de l'entrée et de la sortie.</a:t>
            </a:r>
          </a:p>
          <a:p>
            <a:endParaRPr lang="fr-FR" sz="1300" dirty="0"/>
          </a:p>
        </p:txBody>
      </p:sp>
      <p:sp>
        <p:nvSpPr>
          <p:cNvPr id="7" name="ZoneTexte 6"/>
          <p:cNvSpPr txBox="1"/>
          <p:nvPr/>
        </p:nvSpPr>
        <p:spPr>
          <a:xfrm>
            <a:off x="10552567" y="88126"/>
            <a:ext cx="2116347" cy="369332"/>
          </a:xfrm>
          <a:prstGeom prst="rect">
            <a:avLst/>
          </a:prstGeom>
          <a:noFill/>
        </p:spPr>
        <p:txBody>
          <a:bodyPr wrap="square" rtlCol="0">
            <a:spAutoFit/>
          </a:bodyPr>
          <a:lstStyle/>
          <a:p>
            <a:r>
              <a:rPr lang="fr-FR" dirty="0" smtClean="0"/>
              <a:t>Mouheb SABRI</a:t>
            </a:r>
            <a:endParaRPr lang="fr-FR" dirty="0"/>
          </a:p>
        </p:txBody>
      </p:sp>
      <p:sp>
        <p:nvSpPr>
          <p:cNvPr id="8" name="ZoneTexte 7"/>
          <p:cNvSpPr txBox="1"/>
          <p:nvPr/>
        </p:nvSpPr>
        <p:spPr>
          <a:xfrm>
            <a:off x="0" y="180459"/>
            <a:ext cx="8200186" cy="369332"/>
          </a:xfrm>
          <a:prstGeom prst="rect">
            <a:avLst/>
          </a:prstGeom>
          <a:noFill/>
        </p:spPr>
        <p:txBody>
          <a:bodyPr wrap="square" rtlCol="0">
            <a:spAutoFit/>
          </a:bodyPr>
          <a:lstStyle/>
          <a:p>
            <a:r>
              <a:rPr lang="fr-FR" dirty="0"/>
              <a:t>https://github.com/MouhebSabri/decompression-de-donn-es</a:t>
            </a:r>
            <a:endParaRPr lang="fr-FR" dirty="0"/>
          </a:p>
        </p:txBody>
      </p:sp>
      <p:sp>
        <p:nvSpPr>
          <p:cNvPr id="3" name="ZoneTexte 2"/>
          <p:cNvSpPr txBox="1"/>
          <p:nvPr/>
        </p:nvSpPr>
        <p:spPr>
          <a:xfrm>
            <a:off x="353683" y="4114800"/>
            <a:ext cx="5313872" cy="646331"/>
          </a:xfrm>
          <a:prstGeom prst="rect">
            <a:avLst/>
          </a:prstGeom>
          <a:noFill/>
        </p:spPr>
        <p:txBody>
          <a:bodyPr wrap="square" rtlCol="0">
            <a:spAutoFit/>
          </a:bodyPr>
          <a:lstStyle/>
          <a:p>
            <a:endParaRPr lang="fr-FR" dirty="0"/>
          </a:p>
          <a:p>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6609"/>
            <a:ext cx="5883150" cy="2986695"/>
          </a:xfrm>
        </p:spPr>
      </p:pic>
    </p:spTree>
    <p:extLst>
      <p:ext uri="{BB962C8B-B14F-4D97-AF65-F5344CB8AC3E}">
        <p14:creationId xmlns:p14="http://schemas.microsoft.com/office/powerpoint/2010/main" val="308335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chemeClr val="bg1"/>
                </a:solidFill>
              </a:rPr>
              <a:t>Les mots clés Utilisées : </a:t>
            </a:r>
            <a:endParaRPr lang="fr-FR" dirty="0">
              <a:solidFill>
                <a:schemeClr val="bg1"/>
              </a:solidFill>
            </a:endParaRPr>
          </a:p>
        </p:txBody>
      </p:sp>
      <p:sp>
        <p:nvSpPr>
          <p:cNvPr id="4" name="ZoneTexte 3"/>
          <p:cNvSpPr txBox="1"/>
          <p:nvPr/>
        </p:nvSpPr>
        <p:spPr>
          <a:xfrm>
            <a:off x="115678" y="172529"/>
            <a:ext cx="8200186" cy="369332"/>
          </a:xfrm>
          <a:prstGeom prst="rect">
            <a:avLst/>
          </a:prstGeom>
          <a:noFill/>
        </p:spPr>
        <p:txBody>
          <a:bodyPr wrap="square" rtlCol="0">
            <a:spAutoFit/>
          </a:bodyPr>
          <a:lstStyle/>
          <a:p>
            <a:r>
              <a:rPr lang="fr-FR" dirty="0"/>
              <a:t>https://github.com/MouhebSabri/decompression-de-donn-es</a:t>
            </a:r>
            <a:endParaRPr lang="fr-FR" dirty="0"/>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7" name="Espace réservé du contenu 6"/>
          <p:cNvSpPr>
            <a:spLocks noGrp="1"/>
          </p:cNvSpPr>
          <p:nvPr>
            <p:ph idx="1"/>
          </p:nvPr>
        </p:nvSpPr>
        <p:spPr/>
        <p:txBody>
          <a:bodyPr>
            <a:normAutofit fontScale="92500" lnSpcReduction="10000"/>
          </a:bodyPr>
          <a:lstStyle/>
          <a:p>
            <a:r>
              <a:rPr lang="fr-FR" dirty="0">
                <a:solidFill>
                  <a:schemeClr val="tx1"/>
                </a:solidFill>
                <a:latin typeface="+mj-lt"/>
              </a:rPr>
              <a:t>Scanner: utilisé pour lire des entrées utilisateur à partir de la console.</a:t>
            </a:r>
          </a:p>
          <a:p>
            <a:r>
              <a:rPr lang="fr-FR" dirty="0">
                <a:solidFill>
                  <a:schemeClr val="tx1"/>
                </a:solidFill>
                <a:latin typeface="+mj-lt"/>
              </a:rPr>
              <a:t>File, </a:t>
            </a:r>
            <a:r>
              <a:rPr lang="fr-FR" dirty="0" err="1">
                <a:solidFill>
                  <a:schemeClr val="tx1"/>
                </a:solidFill>
                <a:latin typeface="+mj-lt"/>
              </a:rPr>
              <a:t>FileReader</a:t>
            </a:r>
            <a:r>
              <a:rPr lang="fr-FR" dirty="0">
                <a:solidFill>
                  <a:schemeClr val="tx1"/>
                </a:solidFill>
                <a:latin typeface="+mj-lt"/>
              </a:rPr>
              <a:t>, </a:t>
            </a:r>
            <a:r>
              <a:rPr lang="fr-FR" dirty="0" err="1">
                <a:solidFill>
                  <a:schemeClr val="tx1"/>
                </a:solidFill>
                <a:latin typeface="+mj-lt"/>
              </a:rPr>
              <a:t>BufferedReader</a:t>
            </a:r>
            <a:r>
              <a:rPr lang="fr-FR" dirty="0">
                <a:solidFill>
                  <a:schemeClr val="tx1"/>
                </a:solidFill>
                <a:latin typeface="+mj-lt"/>
              </a:rPr>
              <a:t>: utilisés pour lire des fichiers texte.</a:t>
            </a:r>
          </a:p>
          <a:p>
            <a:r>
              <a:rPr lang="fr-FR" dirty="0">
                <a:solidFill>
                  <a:schemeClr val="tx1"/>
                </a:solidFill>
                <a:latin typeface="+mj-lt"/>
              </a:rPr>
              <a:t>List, </a:t>
            </a:r>
            <a:r>
              <a:rPr lang="fr-FR" dirty="0" err="1">
                <a:solidFill>
                  <a:schemeClr val="tx1"/>
                </a:solidFill>
                <a:latin typeface="+mj-lt"/>
              </a:rPr>
              <a:t>ArrayList</a:t>
            </a:r>
            <a:r>
              <a:rPr lang="fr-FR" dirty="0">
                <a:solidFill>
                  <a:schemeClr val="tx1"/>
                </a:solidFill>
                <a:latin typeface="+mj-lt"/>
              </a:rPr>
              <a:t>: utilisés pour stocker une collection de </a:t>
            </a:r>
            <a:r>
              <a:rPr lang="fr-FR" dirty="0" smtClean="0">
                <a:solidFill>
                  <a:schemeClr val="tx1"/>
                </a:solidFill>
                <a:latin typeface="+mj-lt"/>
              </a:rPr>
              <a:t>données.</a:t>
            </a:r>
          </a:p>
          <a:p>
            <a:r>
              <a:rPr lang="fr-FR" altLang="fr-FR" dirty="0" err="1" smtClean="0">
                <a:ln>
                  <a:noFill/>
                </a:ln>
                <a:solidFill>
                  <a:schemeClr val="tx1"/>
                </a:solidFill>
                <a:effectLst/>
                <a:latin typeface="+mj-lt"/>
              </a:rPr>
              <a:t>PriorityQueue</a:t>
            </a:r>
            <a:r>
              <a:rPr lang="fr-FR" altLang="fr-FR" dirty="0">
                <a:ln>
                  <a:noFill/>
                </a:ln>
                <a:solidFill>
                  <a:schemeClr val="tx1"/>
                </a:solidFill>
                <a:effectLst/>
                <a:latin typeface="+mj-lt"/>
              </a:rPr>
              <a:t>: utilisé pour implémenter la file de priorité utilisée dans l'algorithme de </a:t>
            </a:r>
            <a:r>
              <a:rPr lang="fr-FR" altLang="fr-FR" dirty="0" err="1" smtClean="0">
                <a:ln>
                  <a:noFill/>
                </a:ln>
                <a:solidFill>
                  <a:schemeClr val="tx1"/>
                </a:solidFill>
                <a:effectLst/>
                <a:latin typeface="+mj-lt"/>
              </a:rPr>
              <a:t>Huffman</a:t>
            </a:r>
            <a:r>
              <a:rPr lang="fr-FR" altLang="fr-FR" dirty="0" smtClean="0">
                <a:ln>
                  <a:noFill/>
                </a:ln>
                <a:solidFill>
                  <a:schemeClr val="tx1"/>
                </a:solidFill>
                <a:effectLst/>
                <a:latin typeface="+mj-lt"/>
              </a:rPr>
              <a:t>.</a:t>
            </a:r>
          </a:p>
          <a:p>
            <a:r>
              <a:rPr lang="fr-FR" altLang="fr-FR" dirty="0" err="1" smtClean="0">
                <a:ln>
                  <a:noFill/>
                </a:ln>
                <a:solidFill>
                  <a:schemeClr val="tx1"/>
                </a:solidFill>
                <a:effectLst/>
                <a:latin typeface="+mj-lt"/>
              </a:rPr>
              <a:t>StringBuilder</a:t>
            </a:r>
            <a:r>
              <a:rPr lang="fr-FR" altLang="fr-FR" dirty="0">
                <a:ln>
                  <a:noFill/>
                </a:ln>
                <a:solidFill>
                  <a:schemeClr val="tx1"/>
                </a:solidFill>
                <a:effectLst/>
                <a:latin typeface="+mj-lt"/>
              </a:rPr>
              <a:t>: utilisé pour construire des chaînes de caractères de manière </a:t>
            </a:r>
            <a:r>
              <a:rPr lang="fr-FR" altLang="fr-FR" dirty="0" smtClean="0">
                <a:ln>
                  <a:noFill/>
                </a:ln>
                <a:solidFill>
                  <a:schemeClr val="tx1"/>
                </a:solidFill>
                <a:effectLst/>
                <a:latin typeface="+mj-lt"/>
              </a:rPr>
              <a:t>efficace.</a:t>
            </a:r>
          </a:p>
          <a:p>
            <a:r>
              <a:rPr lang="fr-FR" altLang="fr-FR" dirty="0" smtClean="0">
                <a:ln>
                  <a:noFill/>
                </a:ln>
                <a:solidFill>
                  <a:schemeClr val="tx1"/>
                </a:solidFill>
                <a:effectLst/>
                <a:latin typeface="+mj-lt"/>
              </a:rPr>
              <a:t>Byte</a:t>
            </a:r>
            <a:r>
              <a:rPr lang="fr-FR" altLang="fr-FR" dirty="0">
                <a:ln>
                  <a:noFill/>
                </a:ln>
                <a:solidFill>
                  <a:schemeClr val="tx1"/>
                </a:solidFill>
                <a:effectLst/>
                <a:latin typeface="+mj-lt"/>
              </a:rPr>
              <a:t>, </a:t>
            </a:r>
            <a:r>
              <a:rPr lang="fr-FR" altLang="fr-FR" dirty="0" err="1">
                <a:ln>
                  <a:noFill/>
                </a:ln>
                <a:solidFill>
                  <a:schemeClr val="tx1"/>
                </a:solidFill>
                <a:effectLst/>
                <a:latin typeface="+mj-lt"/>
              </a:rPr>
              <a:t>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FileOutputStream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DataInputStream</a:t>
            </a:r>
            <a:r>
              <a:rPr lang="fr-FR" altLang="fr-FR" dirty="0">
                <a:ln>
                  <a:noFill/>
                </a:ln>
                <a:solidFill>
                  <a:schemeClr val="tx1"/>
                </a:solidFill>
                <a:effectLst/>
                <a:latin typeface="+mj-lt"/>
              </a:rPr>
              <a:t>, </a:t>
            </a:r>
            <a:r>
              <a:rPr lang="fr-FR" altLang="fr-FR" dirty="0" err="1">
                <a:ln>
                  <a:noFill/>
                </a:ln>
                <a:solidFill>
                  <a:schemeClr val="tx1"/>
                </a:solidFill>
                <a:effectLst/>
                <a:latin typeface="+mj-lt"/>
              </a:rPr>
              <a:t>DataOutputStream</a:t>
            </a:r>
            <a:r>
              <a:rPr lang="fr-FR" altLang="fr-FR" dirty="0">
                <a:ln>
                  <a:noFill/>
                </a:ln>
                <a:solidFill>
                  <a:schemeClr val="tx1"/>
                </a:solidFill>
                <a:effectLst/>
                <a:latin typeface="+mj-lt"/>
              </a:rPr>
              <a:t>: utilisés pour lire et écrire des données binaires à partir/vers un </a:t>
            </a:r>
            <a:r>
              <a:rPr lang="fr-FR" altLang="fr-FR" dirty="0" smtClean="0">
                <a:ln>
                  <a:noFill/>
                </a:ln>
                <a:solidFill>
                  <a:schemeClr val="tx1"/>
                </a:solidFill>
                <a:effectLst/>
                <a:latin typeface="+mj-lt"/>
              </a:rPr>
              <a:t>fichier.</a:t>
            </a:r>
          </a:p>
          <a:p>
            <a:r>
              <a:rPr lang="fr-FR" altLang="fr-FR" dirty="0" err="1" smtClean="0">
                <a:ln>
                  <a:noFill/>
                </a:ln>
                <a:solidFill>
                  <a:schemeClr val="tx1"/>
                </a:solidFill>
                <a:effectLst/>
                <a:latin typeface="+mj-lt"/>
              </a:rPr>
              <a:t>IOException</a:t>
            </a:r>
            <a:r>
              <a:rPr lang="fr-FR" altLang="fr-FR" dirty="0">
                <a:ln>
                  <a:noFill/>
                </a:ln>
                <a:solidFill>
                  <a:schemeClr val="tx1"/>
                </a:solidFill>
                <a:effectLst/>
                <a:latin typeface="+mj-lt"/>
              </a:rPr>
              <a:t>: exception qui peut être levée lorsqu'il y a une erreur lors de la lecture ou de l'écriture de fichiers</a:t>
            </a:r>
            <a:r>
              <a:rPr lang="fr-FR" altLang="fr-FR" dirty="0" smtClean="0">
                <a:ln>
                  <a:noFill/>
                </a:ln>
                <a:solidFill>
                  <a:schemeClr val="tx1"/>
                </a:solidFill>
                <a:effectLst/>
                <a:latin typeface="+mj-lt"/>
              </a:rPr>
              <a:t>.</a:t>
            </a:r>
          </a:p>
          <a:p>
            <a:r>
              <a:rPr lang="fr-FR" altLang="fr-FR" dirty="0" err="1">
                <a:ln>
                  <a:noFill/>
                </a:ln>
                <a:solidFill>
                  <a:schemeClr val="tx1"/>
                </a:solidFill>
                <a:effectLst/>
                <a:latin typeface="+mj-lt"/>
              </a:rPr>
              <a:t>assert</a:t>
            </a:r>
            <a:r>
              <a:rPr lang="fr-FR" altLang="fr-FR" dirty="0">
                <a:ln>
                  <a:noFill/>
                </a:ln>
                <a:solidFill>
                  <a:schemeClr val="tx1"/>
                </a:solidFill>
                <a:effectLst/>
                <a:latin typeface="+mj-lt"/>
              </a:rPr>
              <a:t>: utilisé pour écrire des assertions dans le code afin de vérifier des conditions qui doivent être vraies.</a:t>
            </a:r>
            <a:endParaRPr lang="fr-FR" altLang="fr-FR" dirty="0" smtClean="0">
              <a:ln>
                <a:noFill/>
              </a:ln>
              <a:solidFill>
                <a:schemeClr val="tx1"/>
              </a:solidFill>
              <a:effectLst/>
              <a:latin typeface="+mj-lt"/>
            </a:endParaRPr>
          </a:p>
          <a:p>
            <a:endParaRPr lang="fr-FR" altLang="fr-FR" dirty="0">
              <a:ln>
                <a:noFill/>
              </a:ln>
              <a:solidFill>
                <a:srgbClr val="D1D5DB"/>
              </a:solidFill>
              <a:effectLst/>
              <a:latin typeface="+mj-lt"/>
            </a:endParaRPr>
          </a:p>
          <a:p>
            <a:pPr marL="0" lvl="0" indent="0" defTabSz="914400" eaLnBrk="0" fontAlgn="base" hangingPunct="0">
              <a:spcBef>
                <a:spcPct val="0"/>
              </a:spcBef>
              <a:spcAft>
                <a:spcPct val="0"/>
              </a:spcAft>
              <a:buClrTx/>
              <a:buSzTx/>
              <a:buNone/>
            </a:pPr>
            <a:endParaRPr lang="fr-FR" altLang="fr-FR" sz="3200" dirty="0">
              <a:ln>
                <a:noFill/>
              </a:ln>
              <a:solidFill>
                <a:schemeClr val="tx1"/>
              </a:solidFill>
              <a:effectLst/>
              <a:latin typeface="Arial" panose="020B0604020202020204" pitchFamily="34" charset="0"/>
            </a:endParaRPr>
          </a:p>
          <a:p>
            <a:endParaRPr lang="fr-FR" dirty="0" smtClean="0"/>
          </a:p>
          <a:p>
            <a:endParaRPr lang="fr-FR" dirty="0"/>
          </a:p>
          <a:p>
            <a:endParaRPr lang="fr-FR" dirty="0" smtClean="0"/>
          </a:p>
          <a:p>
            <a:endParaRPr lang="fr-FR" dirty="0" smtClean="0"/>
          </a:p>
          <a:p>
            <a:endParaRPr lang="fr-FR" dirty="0"/>
          </a:p>
          <a:p>
            <a:endParaRPr lang="fr-FR" dirty="0"/>
          </a:p>
        </p:txBody>
      </p:sp>
      <p:sp>
        <p:nvSpPr>
          <p:cNvPr id="10" name="Rectangle 4"/>
          <p:cNvSpPr>
            <a:spLocks noChangeArrowheads="1"/>
          </p:cNvSpPr>
          <p:nvPr/>
        </p:nvSpPr>
        <p:spPr bwMode="auto">
          <a:xfrm>
            <a:off x="0" y="-338812"/>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b="1" dirty="0" smtClean="0">
                <a:solidFill>
                  <a:srgbClr val="000000"/>
                </a:solidFill>
              </a:rPr>
              <a:t>Le mode d’emploi  du programme</a:t>
            </a:r>
            <a:endParaRPr lang="fr-FR" altLang="fr-FR" b="1" dirty="0">
              <a:solidFill>
                <a:srgbClr val="000000"/>
              </a:solidFill>
            </a:endParaRPr>
          </a:p>
        </p:txBody>
      </p:sp>
      <p:sp>
        <p:nvSpPr>
          <p:cNvPr id="3" name="Espace réservé du contenu 2"/>
          <p:cNvSpPr>
            <a:spLocks noGrp="1"/>
          </p:cNvSpPr>
          <p:nvPr>
            <p:ph idx="1"/>
          </p:nvPr>
        </p:nvSpPr>
        <p:spPr/>
        <p:txBody>
          <a:bodyPr>
            <a:normAutofit/>
          </a:bodyPr>
          <a:lstStyle/>
          <a:p>
            <a:r>
              <a:rPr lang="fr-FR" altLang="fr-FR" dirty="0" smtClean="0">
                <a:solidFill>
                  <a:schemeClr val="accent1"/>
                </a:solidFill>
                <a:effectLst>
                  <a:outerShdw blurRad="38100" dist="38100" dir="2700000" algn="tl">
                    <a:srgbClr val="000000">
                      <a:alpha val="43137"/>
                    </a:srgbClr>
                  </a:outerShdw>
                </a:effectLst>
              </a:rPr>
              <a:t>Résultat dans le console :</a:t>
            </a:r>
          </a:p>
          <a:p>
            <a:pPr marL="36900" indent="0">
              <a:buNone/>
            </a:pPr>
            <a:r>
              <a:rPr lang="fr-FR" dirty="0"/>
              <a:t>1.exécuter </a:t>
            </a:r>
            <a:r>
              <a:rPr lang="fr-FR" dirty="0" smtClean="0"/>
              <a:t>mon PowerShell </a:t>
            </a:r>
            <a:r>
              <a:rPr lang="fr-FR" dirty="0"/>
              <a:t>Windows </a:t>
            </a:r>
            <a:r>
              <a:rPr lang="fr-FR" dirty="0" smtClean="0"/>
              <a:t>(</a:t>
            </a:r>
            <a:r>
              <a:rPr lang="fr-FR" dirty="0" err="1" smtClean="0"/>
              <a:t>Run</a:t>
            </a:r>
            <a:r>
              <a:rPr lang="fr-FR" dirty="0"/>
              <a:t> </a:t>
            </a:r>
            <a:r>
              <a:rPr lang="fr-FR" dirty="0" smtClean="0"/>
              <a:t>as )</a:t>
            </a:r>
            <a:endParaRPr lang="fr-FR" dirty="0"/>
          </a:p>
          <a:p>
            <a:pPr marL="36900" indent="0">
              <a:buNone/>
            </a:pPr>
            <a:r>
              <a:rPr lang="fr-FR" dirty="0"/>
              <a:t>2.indiquer le </a:t>
            </a:r>
            <a:r>
              <a:rPr lang="fr-FR" dirty="0" smtClean="0"/>
              <a:t>langage de programmation que le compilateur va compiler</a:t>
            </a:r>
            <a:endParaRPr lang="fr-FR" dirty="0"/>
          </a:p>
          <a:p>
            <a:pPr marL="36900" indent="0">
              <a:buNone/>
            </a:pPr>
            <a:r>
              <a:rPr lang="fr-FR" dirty="0" smtClean="0"/>
              <a:t>3.Le compilateur affiche le résultat du texte décompressé normalement </a:t>
            </a:r>
            <a:r>
              <a:rPr lang="fr-FR" dirty="0"/>
              <a:t> </a:t>
            </a:r>
            <a:r>
              <a:rPr lang="fr-FR" dirty="0" smtClean="0"/>
              <a:t>mais le problème c est que le </a:t>
            </a:r>
            <a:r>
              <a:rPr lang="fr-FR" dirty="0" err="1"/>
              <a:t>fichier.bin</a:t>
            </a:r>
            <a:r>
              <a:rPr lang="fr-FR" dirty="0"/>
              <a:t> </a:t>
            </a:r>
            <a:r>
              <a:rPr lang="fr-FR" dirty="0" smtClean="0"/>
              <a:t>ne peut pas s’ouvrir</a:t>
            </a:r>
            <a:r>
              <a:rPr lang="fr-FR" dirty="0"/>
              <a:t/>
            </a:r>
            <a:br>
              <a:rPr lang="fr-FR" dirty="0"/>
            </a:br>
            <a:r>
              <a:rPr lang="fr-FR" altLang="fr-FR" dirty="0" smtClean="0">
                <a:solidFill>
                  <a:schemeClr val="accent1"/>
                </a:solidFill>
                <a:effectLst>
                  <a:outerShdw blurRad="38100" dist="38100" dir="2700000" algn="tl">
                    <a:srgbClr val="000000">
                      <a:alpha val="43137"/>
                    </a:srgbClr>
                  </a:outerShdw>
                </a:effectLst>
              </a:rPr>
              <a:t> </a:t>
            </a:r>
          </a:p>
          <a:p>
            <a:endParaRPr lang="fr-FR" altLang="fr-FR" dirty="0" smtClean="0">
              <a:solidFill>
                <a:schemeClr val="accent1"/>
              </a:solidFill>
              <a:effectLst>
                <a:outerShdw blurRad="38100" dist="38100" dir="2700000" algn="tl">
                  <a:srgbClr val="000000">
                    <a:alpha val="43137"/>
                  </a:srgbClr>
                </a:outerShdw>
              </a:effectLst>
            </a:endParaRPr>
          </a:p>
          <a:p>
            <a:endParaRPr lang="fr-FR" dirty="0"/>
          </a:p>
        </p:txBody>
      </p:sp>
      <p:sp>
        <p:nvSpPr>
          <p:cNvPr id="5" name="ZoneTexte 4"/>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6" name="ZoneTexte 5"/>
          <p:cNvSpPr txBox="1"/>
          <p:nvPr/>
        </p:nvSpPr>
        <p:spPr>
          <a:xfrm>
            <a:off x="115678" y="138024"/>
            <a:ext cx="8200186" cy="369332"/>
          </a:xfrm>
          <a:prstGeom prst="rect">
            <a:avLst/>
          </a:prstGeom>
          <a:noFill/>
        </p:spPr>
        <p:txBody>
          <a:bodyPr wrap="square" rtlCol="0">
            <a:spAutoFit/>
          </a:bodyPr>
          <a:lstStyle/>
          <a:p>
            <a:r>
              <a:rPr lang="fr-FR" dirty="0"/>
              <a:t>https://github.com/MouhebSabri/decompression-de-donn-es</a:t>
            </a:r>
            <a:endParaRPr lang="fr-FR" dirty="0"/>
          </a:p>
        </p:txBody>
      </p:sp>
    </p:spTree>
    <p:extLst>
      <p:ext uri="{BB962C8B-B14F-4D97-AF65-F5344CB8AC3E}">
        <p14:creationId xmlns:p14="http://schemas.microsoft.com/office/powerpoint/2010/main" val="227950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sz="7000" dirty="0" smtClean="0">
                <a:latin typeface="Calibri" panose="020F0502020204030204" pitchFamily="34" charset="0"/>
                <a:cs typeface="Calibri" panose="020F0502020204030204" pitchFamily="34" charset="0"/>
              </a:rPr>
              <a:t>Merci pour</a:t>
            </a:r>
          </a:p>
          <a:p>
            <a:pPr marL="0" indent="0">
              <a:buNone/>
            </a:pPr>
            <a:r>
              <a:rPr lang="fr-FR" sz="7000" dirty="0">
                <a:latin typeface="Calibri" panose="020F0502020204030204" pitchFamily="34" charset="0"/>
                <a:cs typeface="Calibri" panose="020F0502020204030204" pitchFamily="34" charset="0"/>
              </a:rPr>
              <a:t> </a:t>
            </a:r>
            <a:r>
              <a:rPr lang="fr-FR" sz="7000" dirty="0" smtClean="0">
                <a:latin typeface="Calibri" panose="020F0502020204030204" pitchFamily="34" charset="0"/>
                <a:cs typeface="Calibri" panose="020F0502020204030204" pitchFamily="34" charset="0"/>
              </a:rPr>
              <a:t>                      Votre attention</a:t>
            </a:r>
            <a:endParaRPr lang="fr-FR" sz="7000" dirty="0">
              <a:latin typeface="Calibri" panose="020F0502020204030204" pitchFamily="34" charset="0"/>
              <a:cs typeface="Calibri" panose="020F0502020204030204" pitchFamily="34" charset="0"/>
            </a:endParaRPr>
          </a:p>
        </p:txBody>
      </p:sp>
      <p:sp>
        <p:nvSpPr>
          <p:cNvPr id="4" name="ZoneTexte 3"/>
          <p:cNvSpPr txBox="1"/>
          <p:nvPr/>
        </p:nvSpPr>
        <p:spPr>
          <a:xfrm>
            <a:off x="10351698" y="240268"/>
            <a:ext cx="2116347" cy="369332"/>
          </a:xfrm>
          <a:prstGeom prst="rect">
            <a:avLst/>
          </a:prstGeom>
          <a:noFill/>
        </p:spPr>
        <p:txBody>
          <a:bodyPr wrap="square" rtlCol="0">
            <a:spAutoFit/>
          </a:bodyPr>
          <a:lstStyle/>
          <a:p>
            <a:r>
              <a:rPr lang="fr-FR" dirty="0" smtClean="0"/>
              <a:t>Mouheb SABRI</a:t>
            </a:r>
            <a:endParaRPr lang="fr-FR" dirty="0"/>
          </a:p>
        </p:txBody>
      </p:sp>
      <p:sp>
        <p:nvSpPr>
          <p:cNvPr id="5" name="ZoneTexte 4"/>
          <p:cNvSpPr txBox="1"/>
          <p:nvPr/>
        </p:nvSpPr>
        <p:spPr>
          <a:xfrm>
            <a:off x="115678" y="138024"/>
            <a:ext cx="8200186" cy="369332"/>
          </a:xfrm>
          <a:prstGeom prst="rect">
            <a:avLst/>
          </a:prstGeom>
          <a:noFill/>
        </p:spPr>
        <p:txBody>
          <a:bodyPr wrap="square" rtlCol="0">
            <a:spAutoFit/>
          </a:bodyPr>
          <a:lstStyle/>
          <a:p>
            <a:r>
              <a:rPr lang="fr-FR"/>
              <a:t>https://github.com/MouhebSabri/decompression-de-donn-es</a:t>
            </a:r>
            <a:endParaRPr lang="fr-FR" dirty="0"/>
          </a:p>
        </p:txBody>
      </p:sp>
    </p:spTree>
    <p:extLst>
      <p:ext uri="{BB962C8B-B14F-4D97-AF65-F5344CB8AC3E}">
        <p14:creationId xmlns:p14="http://schemas.microsoft.com/office/powerpoint/2010/main" val="3901397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348</TotalTime>
  <Words>441</Words>
  <Application>Microsoft Office PowerPoint</Application>
  <PresentationFormat>Grand écran</PresentationFormat>
  <Paragraphs>44</Paragraphs>
  <Slides>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Arial</vt:lpstr>
      <vt:lpstr>Calibri</vt:lpstr>
      <vt:lpstr>Calibri Light</vt:lpstr>
      <vt:lpstr>Calisto MT</vt:lpstr>
      <vt:lpstr>Trebuchet MS</vt:lpstr>
      <vt:lpstr>Wingdings 2</vt:lpstr>
      <vt:lpstr>Ardoise</vt:lpstr>
      <vt:lpstr>Présentation du programme de decompression de données par  codage de Huffman (java) </vt:lpstr>
      <vt:lpstr>Décomposition fonctionnelle du programme</vt:lpstr>
      <vt:lpstr>Les mots clés Utilisées : </vt:lpstr>
      <vt:lpstr>Le mode d’emploi  du programme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programme de compression de données par  codage de Huffman</dc:title>
  <dc:creator>ASUS</dc:creator>
  <cp:lastModifiedBy>ASUS</cp:lastModifiedBy>
  <cp:revision>29</cp:revision>
  <dcterms:created xsi:type="dcterms:W3CDTF">2023-03-08T07:44:42Z</dcterms:created>
  <dcterms:modified xsi:type="dcterms:W3CDTF">2023-04-02T13:04:32Z</dcterms:modified>
</cp:coreProperties>
</file>