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A3505-212E-5F1C-EBF3-4998084BB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Gestion des absences scolaires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81BF2F-99CB-5325-4583-A759F5AA46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MA" dirty="0">
                <a:solidFill>
                  <a:schemeClr val="bg1">
                    <a:lumMod val="95000"/>
                  </a:schemeClr>
                </a:solidFill>
              </a:rPr>
              <a:t>Présenté par : Akram Mouhlal</a:t>
            </a:r>
          </a:p>
          <a:p>
            <a:r>
              <a:rPr lang="fr-MA" dirty="0">
                <a:solidFill>
                  <a:schemeClr val="bg1">
                    <a:lumMod val="95000"/>
                  </a:schemeClr>
                </a:solidFill>
              </a:rPr>
              <a:t>Présenté par : Akram Mouhlal</a:t>
            </a:r>
          </a:p>
          <a:p>
            <a:endParaRPr lang="fr-FR" dirty="0"/>
          </a:p>
        </p:txBody>
      </p:sp>
      <p:pic>
        <p:nvPicPr>
          <p:cNvPr id="5" name="Image 4" descr="Une image contenant texte, Police, logo, conception&#10;&#10;Le contenu généré par l’IA peut être incorrect.">
            <a:extLst>
              <a:ext uri="{FF2B5EF4-FFF2-40B4-BE49-F238E27FC236}">
                <a16:creationId xmlns:a16="http://schemas.microsoft.com/office/drawing/2014/main" id="{85C3D47D-DD04-EAD8-FCEF-0163DAE9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250"/>
            <a:ext cx="3814763" cy="1422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82CC26-030C-C172-52FC-C66E2550CCC4}"/>
              </a:ext>
            </a:extLst>
          </p:cNvPr>
          <p:cNvSpPr txBox="1"/>
          <p:nvPr/>
        </p:nvSpPr>
        <p:spPr>
          <a:xfrm>
            <a:off x="341564" y="4964669"/>
            <a:ext cx="302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Année Scolaires : 2024/2025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F1BC03-75FE-D133-E3D5-8F0E346F8706}"/>
              </a:ext>
            </a:extLst>
          </p:cNvPr>
          <p:cNvSpPr txBox="1"/>
          <p:nvPr/>
        </p:nvSpPr>
        <p:spPr>
          <a:xfrm>
            <a:off x="4774628" y="4836141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Réalisée par : Akram Mouhlal</a:t>
            </a:r>
          </a:p>
          <a:p>
            <a:r>
              <a:rPr lang="fr-FR" dirty="0"/>
              <a:t>			Ilias </a:t>
            </a:r>
            <a:r>
              <a:rPr lang="fr-FR" dirty="0" err="1"/>
              <a:t>Larabi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9202B8-E736-B199-0292-B73355B3A181}"/>
              </a:ext>
            </a:extLst>
          </p:cNvPr>
          <p:cNvSpPr txBox="1"/>
          <p:nvPr/>
        </p:nvSpPr>
        <p:spPr>
          <a:xfrm>
            <a:off x="8995723" y="4836141"/>
            <a:ext cx="223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Encadrée par : Asmaa</a:t>
            </a:r>
          </a:p>
        </p:txBody>
      </p:sp>
    </p:spTree>
    <p:extLst>
      <p:ext uri="{BB962C8B-B14F-4D97-AF65-F5344CB8AC3E}">
        <p14:creationId xmlns:p14="http://schemas.microsoft.com/office/powerpoint/2010/main" val="369611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E964C-D0F7-3FD6-9963-4F997F3F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3A786E2-57B0-6994-6FB1-160314AF41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22852" y="437323"/>
            <a:ext cx="11237843" cy="58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0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0B3A9-4675-57CF-2631-FF4358C8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273962"/>
            <a:ext cx="10364451" cy="344555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AD044C-3E34-11E7-AC70-068A48BB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1174988"/>
            <a:ext cx="11158330" cy="5409049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EE9549-BD5B-950B-5A07-4EA184C989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446643"/>
            <a:ext cx="10363826" cy="344556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297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4F559-016D-0D60-7DF8-4FEF84DF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119269"/>
            <a:ext cx="10364451" cy="45719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E513BF-C77E-C23B-346F-925B341EA9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7756" y="-238538"/>
            <a:ext cx="10363826" cy="5420138"/>
          </a:xfrm>
        </p:spPr>
        <p:txBody>
          <a:bodyPr/>
          <a:lstStyle/>
          <a:p>
            <a:r>
              <a:rPr lang="fr-MA" dirty="0"/>
              <a:t>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E5F5E3-A061-84AC-E53D-9AA7BD2D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265042"/>
            <a:ext cx="10257809" cy="40624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26BD25-E87D-C40D-678C-DA70FA44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2" y="4327497"/>
            <a:ext cx="10257809" cy="24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7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C8CAA-D3EF-55D8-AC10-CECB6055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17F407-9C96-F423-9A2E-102F11F27F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MA" dirty="0"/>
              <a:t>En conclusion, ce projet nous a permis de concevoir et de développer une application web dédiée à la gestion des absences scolaires, en combinant les technologies Django pour le backend et </a:t>
            </a:r>
            <a:r>
              <a:rPr lang="fr-MA" dirty="0" err="1"/>
              <a:t>React.js</a:t>
            </a:r>
            <a:r>
              <a:rPr lang="fr-MA" dirty="0"/>
              <a:t> pour le frontend. L’objectif principal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7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DE0BD-1139-F03A-3AA1-71A996B9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C0BD3-55FD-A417-15D5-1835600CFC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MA"/>
              <a:t>Introduction</a:t>
            </a:r>
          </a:p>
          <a:p>
            <a:r>
              <a:rPr lang="fr-MA"/>
              <a:t>Problématique &amp; Objectifs</a:t>
            </a:r>
          </a:p>
          <a:p>
            <a:r>
              <a:rPr lang="fr-MA"/>
              <a:t>Architecture de l’application</a:t>
            </a:r>
          </a:p>
          <a:p>
            <a:r>
              <a:rPr lang="fr-MA"/>
              <a:t>Fonctionnalités principales</a:t>
            </a:r>
          </a:p>
          <a:p>
            <a:r>
              <a:rPr lang="fr-MA"/>
              <a:t>Technologies utilisées</a:t>
            </a:r>
          </a:p>
          <a:p>
            <a:r>
              <a:rPr lang="fr-MA"/>
              <a:t>Démonstration </a:t>
            </a:r>
          </a:p>
          <a:p>
            <a:r>
              <a:rPr lang="fr-MA"/>
              <a:t>Conclusion &amp; Perspectives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61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BAB33-9C8E-5832-1D2A-8C30CB55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B24F7B-F1D1-80DE-A05B-79CAF6F186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6238" y="2815376"/>
            <a:ext cx="10363826" cy="3424107"/>
          </a:xfrm>
        </p:spPr>
        <p:txBody>
          <a:bodyPr/>
          <a:lstStyle/>
          <a:p>
            <a:r>
              <a:rPr lang="fr-MA"/>
              <a:t>Dans le cadre de notre formation en développement informatique, nous avons été amenés à concevoir et développer une application web de gestion des absences scolaires.</a:t>
            </a:r>
            <a:br>
              <a:rPr lang="fr-MA"/>
            </a:br>
            <a:r>
              <a:rPr lang="fr-MA"/>
              <a:t>Le suivi régulier des présences des élèves constitue un enjeu important pour les établissements éducatifs, notamment pour détecter les cas d’absentéisme répété.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28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810D9-E66B-9766-9205-FFA5E57A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Problématique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E8956-887B-432C-29CA-66DA1C1CE8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9662" y="2648713"/>
            <a:ext cx="10363826" cy="1596178"/>
          </a:xfrm>
        </p:spPr>
        <p:txBody>
          <a:bodyPr/>
          <a:lstStyle/>
          <a:p>
            <a:r>
              <a:rPr lang="fr-MA"/>
              <a:t>Comment mettre en place un système numérique permettant de gérer les absences des élèves, tout en automatisant les alertes aux parents et la génération des rapports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69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E0FCB-36C6-896A-8505-8D76FCEE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1AA588-04D5-ABF9-CC44-E484F75696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950464"/>
            <a:ext cx="10363826" cy="2840735"/>
          </a:xfrm>
        </p:spPr>
        <p:txBody>
          <a:bodyPr/>
          <a:lstStyle/>
          <a:p>
            <a:r>
              <a:rPr lang="fr-MA" dirty="0"/>
              <a:t>Développer une solution web qui :</a:t>
            </a:r>
          </a:p>
          <a:p>
            <a:pPr lvl="1"/>
            <a:r>
              <a:rPr lang="fr-MA" dirty="0"/>
              <a:t>Suit les absences des élèves par matière et séance</a:t>
            </a:r>
          </a:p>
          <a:p>
            <a:pPr lvl="1"/>
            <a:r>
              <a:rPr lang="fr-MA" dirty="0"/>
              <a:t>Envoie automatiquement des notifications aux parents en cas d’absences répétées</a:t>
            </a:r>
          </a:p>
          <a:p>
            <a:pPr lvl="1"/>
            <a:r>
              <a:rPr lang="fr-MA" dirty="0"/>
              <a:t>Permet de générer des rapports PDF consultables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60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6D7EA-D54E-AB8D-7197-5A5E5AFA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618517"/>
            <a:ext cx="7324725" cy="1596177"/>
          </a:xfrm>
        </p:spPr>
        <p:txBody>
          <a:bodyPr/>
          <a:lstStyle/>
          <a:p>
            <a:r>
              <a:rPr lang="fr-MA" dirty="0"/>
              <a:t>Architecture de l’application</a:t>
            </a:r>
            <a:br>
              <a:rPr lang="fr-MA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FB8F4-65F8-5BC2-DA23-8C32301BC4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1– Diagramme de cas d’utilisation</a:t>
            </a:r>
          </a:p>
          <a:p>
            <a:endParaRPr lang="fr-FR" dirty="0"/>
          </a:p>
        </p:txBody>
      </p:sp>
      <p:pic>
        <p:nvPicPr>
          <p:cNvPr id="5" name="Image 4" descr="Une image contenant texte, reçu, diagramme, ligne&#10;&#10;Le contenu généré par l’IA peut être incorrect.">
            <a:extLst>
              <a:ext uri="{FF2B5EF4-FFF2-40B4-BE49-F238E27FC236}">
                <a16:creationId xmlns:a16="http://schemas.microsoft.com/office/drawing/2014/main" id="{DD448F0C-1E7E-572B-31A2-3D34FAB0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4" y="1"/>
            <a:ext cx="438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9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8AD17-6A67-153E-2CE1-260BC2E7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A2680-0734-E7F2-AB01-2CC74E28BA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8"/>
            <a:ext cx="10363826" cy="5172682"/>
          </a:xfrm>
        </p:spPr>
        <p:txBody>
          <a:bodyPr/>
          <a:lstStyle/>
          <a:p>
            <a:r>
              <a:rPr lang="fr-FR" dirty="0"/>
              <a:t>2- diagramme de classes </a:t>
            </a:r>
          </a:p>
        </p:txBody>
      </p:sp>
      <p:pic>
        <p:nvPicPr>
          <p:cNvPr id="5" name="Image 4" descr="Une image contenant texte, diagramme, ligne, Plan&#10;&#10;Le contenu généré par l’IA peut être incorrect.">
            <a:extLst>
              <a:ext uri="{FF2B5EF4-FFF2-40B4-BE49-F238E27FC236}">
                <a16:creationId xmlns:a16="http://schemas.microsoft.com/office/drawing/2014/main" id="{D277AB3C-7F1A-F5B5-7D9B-DDF171E1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243013"/>
            <a:ext cx="10167937" cy="51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3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2A045-6675-C4F1-007A-6AC63C92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1E558-CA81-AF55-34A9-65D3E2ED91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8"/>
            <a:ext cx="10363826" cy="5172682"/>
          </a:xfrm>
        </p:spPr>
        <p:txBody>
          <a:bodyPr/>
          <a:lstStyle/>
          <a:p>
            <a:r>
              <a:rPr lang="fr-FR" dirty="0"/>
              <a:t>3 – Diagramme de séquence </a:t>
            </a:r>
          </a:p>
        </p:txBody>
      </p:sp>
      <p:pic>
        <p:nvPicPr>
          <p:cNvPr id="5" name="Image 4" descr="Une image contenant texte, capture d’écran, ligne, reçu&#10;&#10;Le contenu généré par l’IA peut être incorrect.">
            <a:extLst>
              <a:ext uri="{FF2B5EF4-FFF2-40B4-BE49-F238E27FC236}">
                <a16:creationId xmlns:a16="http://schemas.microsoft.com/office/drawing/2014/main" id="{4A583C06-7958-70B2-BA3E-2BDF4A58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841500"/>
            <a:ext cx="10493038" cy="43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B41C3-F90D-7D4B-C418-6D4087B0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b="1" dirty="0"/>
              <a:t>Technologies Utilisées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860CE-5DAB-4F55-5270-85AE9A5224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85964"/>
            <a:ext cx="10363826" cy="3343274"/>
          </a:xfrm>
        </p:spPr>
        <p:txBody>
          <a:bodyPr>
            <a:normAutofit fontScale="92500" lnSpcReduction="10000"/>
          </a:bodyPr>
          <a:lstStyle/>
          <a:p>
            <a:r>
              <a:rPr lang="fr-MA" dirty="0"/>
              <a:t>Dans le cadre de ce projet, plusieurs technologies modernes ont été utilisées pour garantir une application web performante, responsive et évolutive. Le </a:t>
            </a:r>
            <a:r>
              <a:rPr lang="fr-MA" b="1" dirty="0"/>
              <a:t>frontend</a:t>
            </a:r>
            <a:r>
              <a:rPr lang="fr-MA" dirty="0"/>
              <a:t> a été développé en </a:t>
            </a:r>
            <a:r>
              <a:rPr lang="fr-MA" b="1" dirty="0" err="1"/>
              <a:t>React.js</a:t>
            </a:r>
            <a:r>
              <a:rPr lang="fr-MA" dirty="0"/>
              <a:t>, permettant une interface utilisateur fluide et dynamique. Pour la </a:t>
            </a:r>
            <a:r>
              <a:rPr lang="fr-MA" b="1" dirty="0"/>
              <a:t>partie backend</a:t>
            </a:r>
            <a:r>
              <a:rPr lang="fr-MA" dirty="0"/>
              <a:t>, nous avons utilisé </a:t>
            </a:r>
            <a:r>
              <a:rPr lang="fr-MA" b="1" dirty="0"/>
              <a:t>Django</a:t>
            </a:r>
            <a:r>
              <a:rPr lang="fr-MA" dirty="0"/>
              <a:t>, un </a:t>
            </a:r>
            <a:r>
              <a:rPr lang="fr-MA" dirty="0" err="1"/>
              <a:t>framework</a:t>
            </a:r>
            <a:r>
              <a:rPr lang="fr-MA" dirty="0"/>
              <a:t> robuste en Python, accompagné de </a:t>
            </a:r>
            <a:r>
              <a:rPr lang="fr-MA" b="1" dirty="0"/>
              <a:t>Django REST Framework</a:t>
            </a:r>
            <a:r>
              <a:rPr lang="fr-MA" dirty="0"/>
              <a:t> afin de fournir une API RESTful consommée par </a:t>
            </a:r>
            <a:r>
              <a:rPr lang="fr-MA" dirty="0" err="1"/>
              <a:t>React</a:t>
            </a:r>
            <a:r>
              <a:rPr lang="fr-MA" dirty="0"/>
              <a:t>. La communication entre les deux couches se fait principalement via des requêtes HTTP utilisant </a:t>
            </a:r>
            <a:r>
              <a:rPr lang="fr-MA" b="1" dirty="0"/>
              <a:t>Axios</a:t>
            </a:r>
            <a:r>
              <a:rPr lang="fr-MA" dirty="0"/>
              <a:t>. Pour la mise en forme et le design, </a:t>
            </a:r>
            <a:r>
              <a:rPr lang="fr-MA" b="1" dirty="0"/>
              <a:t>CSS</a:t>
            </a:r>
            <a:r>
              <a:rPr lang="fr-MA" dirty="0"/>
              <a:t> a été utilisé, offrant une personnalisation rapide et efficace. Enfin, toutes les données sont stockées dans une base de données </a:t>
            </a:r>
            <a:r>
              <a:rPr lang="fr-MA" b="1" dirty="0"/>
              <a:t>SQLite</a:t>
            </a:r>
            <a:r>
              <a:rPr lang="fr-MA" dirty="0"/>
              <a:t> selon l’environnement, assurant la persistance des informations.</a:t>
            </a:r>
            <a:endParaRPr lang="fr-FR" dirty="0"/>
          </a:p>
        </p:txBody>
      </p:sp>
      <p:pic>
        <p:nvPicPr>
          <p:cNvPr id="5" name="Image 4" descr="Une image contenant Police, logo, Graphique, texte&#10;&#10;Le contenu généré par l’IA peut être incorrect.">
            <a:extLst>
              <a:ext uri="{FF2B5EF4-FFF2-40B4-BE49-F238E27FC236}">
                <a16:creationId xmlns:a16="http://schemas.microsoft.com/office/drawing/2014/main" id="{0DD44FC1-AE0C-BCA1-6895-1A66555EB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5329238"/>
            <a:ext cx="7600950" cy="121126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FB8A2F5C-7A03-87FD-0C52-2F5B0D333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462" y="5329237"/>
            <a:ext cx="3632200" cy="121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08528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90</TotalTime>
  <Words>360</Words>
  <Application>Microsoft Macintosh PowerPoint</Application>
  <PresentationFormat>Grand écran</PresentationFormat>
  <Paragraphs>33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Ronds dans l’eau</vt:lpstr>
      <vt:lpstr>Gestion des absences scolaires </vt:lpstr>
      <vt:lpstr>Sommaire</vt:lpstr>
      <vt:lpstr>Introduction</vt:lpstr>
      <vt:lpstr>Problématique</vt:lpstr>
      <vt:lpstr>Objectif</vt:lpstr>
      <vt:lpstr>Architecture de l’application </vt:lpstr>
      <vt:lpstr>Présentation PowerPoint</vt:lpstr>
      <vt:lpstr>Présentation PowerPoint</vt:lpstr>
      <vt:lpstr>Technologies Utilisées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Akram Mouhlal</dc:creator>
  <cp:lastModifiedBy>Akram Mouhlal</cp:lastModifiedBy>
  <cp:revision>2</cp:revision>
  <dcterms:created xsi:type="dcterms:W3CDTF">2025-05-20T13:22:58Z</dcterms:created>
  <dcterms:modified xsi:type="dcterms:W3CDTF">2025-05-20T15:04:39Z</dcterms:modified>
</cp:coreProperties>
</file>